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60" r:id="rId4"/>
    <p:sldId id="285" r:id="rId5"/>
    <p:sldId id="286" r:id="rId6"/>
    <p:sldId id="262" r:id="rId7"/>
    <p:sldId id="257" r:id="rId8"/>
    <p:sldId id="258" r:id="rId9"/>
    <p:sldId id="259" r:id="rId10"/>
    <p:sldId id="263" r:id="rId11"/>
    <p:sldId id="275" r:id="rId12"/>
    <p:sldId id="264" r:id="rId13"/>
    <p:sldId id="265" r:id="rId14"/>
    <p:sldId id="274" r:id="rId15"/>
    <p:sldId id="266" r:id="rId16"/>
    <p:sldId id="273" r:id="rId17"/>
    <p:sldId id="269" r:id="rId18"/>
    <p:sldId id="283" r:id="rId19"/>
    <p:sldId id="267" r:id="rId20"/>
    <p:sldId id="268" r:id="rId21"/>
    <p:sldId id="272" r:id="rId22"/>
    <p:sldId id="270" r:id="rId23"/>
    <p:sldId id="271" r:id="rId24"/>
    <p:sldId id="281" r:id="rId25"/>
    <p:sldId id="288" r:id="rId26"/>
    <p:sldId id="282" r:id="rId27"/>
    <p:sldId id="276" r:id="rId28"/>
    <p:sldId id="277" r:id="rId29"/>
    <p:sldId id="278" r:id="rId30"/>
    <p:sldId id="279" r:id="rId31"/>
    <p:sldId id="284" r:id="rId32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83837" autoAdjust="0"/>
  </p:normalViewPr>
  <p:slideViewPr>
    <p:cSldViewPr snapToGrid="0">
      <p:cViewPr>
        <p:scale>
          <a:sx n="110" d="100"/>
          <a:sy n="110" d="100"/>
        </p:scale>
        <p:origin x="-1644" y="-3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FC191-2DC4-4A3C-B384-0C651DCE00E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A53F67-EC31-4399-91BC-4634EC46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Sub-model 1 uses GENERAL as the DV and ORIGINAL as the IV.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It is likely that the originality of a patent will influence whether or not it will have broad applicability.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more original the patent, the more likely that other innovators in various fields will identify applications of the technology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low in originality are likely to be specific or specialized to a narrower range of applications within closely related fields. </a:t>
            </a:r>
          </a:p>
          <a:p>
            <a:r>
              <a:rPr lang="en-US" dirty="0" smtClean="0"/>
              <a:t>Sub-model 2 uses CLAIMS as the DV and ORIGINAL, GENERAL,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claims of a patent define the scope of the subject that it asserts to be novel, nonobvious, and useful.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higher in originality are likely to generate more claims because they stake out new innovation territory.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the rank higher in generality are likely to generate more claims because the scope of their applicability.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have more claims as the grant year increases because of the temporal nature of advances in sciences and the cumulative effects of scientific knowledge.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claims for a patent because of the general increase in scientific knowledge due to network effects.</a:t>
            </a:r>
          </a:p>
          <a:p>
            <a:r>
              <a:rPr lang="en-US" dirty="0" smtClean="0"/>
              <a:t>Sub-model 3 uses </a:t>
            </a:r>
            <a:r>
              <a:rPr lang="en-US" dirty="0" err="1" smtClean="0"/>
              <a:t>CRECEIVEln</a:t>
            </a:r>
            <a:r>
              <a:rPr lang="en-US" dirty="0" smtClean="0"/>
              <a:t> as the DV and ORIGINAL, GENERAL, CLAIMS,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Previous analysis indicated an inverse relationship between the originality of a patent and the number of citations it received.  This may be because the full capabilities of highly original patents are less readily apparent than patents that rank lower on originality.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 in generality probably receive higher numbers of citations because the broader scope of their applicability creates more opportunities to be cited.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Likewise, patents that have more claims probably have more opportunities to be cited than patents with fewer claims.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receive more citations over time because scientific knowledge accumulates and spreads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citations a patent receives because of network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path between RATIOCIT and CLAIMS because doing so simplified the model without significantly reducing the R</a:t>
            </a:r>
            <a:r>
              <a:rPr lang="en-US" baseline="30000" dirty="0" smtClean="0"/>
              <a:t>2</a:t>
            </a:r>
            <a:r>
              <a:rPr lang="en-US" baseline="0" dirty="0" smtClean="0"/>
              <a:t> value the CLAIMS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the Omnibus test indicates that including the CLAIMS, GYEAR, GENERAL, and ORIGINAL variables improved the model fit.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One or more of these IVs predict the dependent variable.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less than 0.001, which was significant.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-2 Log likelihood was reduced from 2,623.109 to 1,906.867, which was a decrease of 716.242.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was 0.415, which indicates that 41.5 percent of the probability that a patent received more than 2 citations was explained by the IVs included in the model. </a:t>
            </a:r>
          </a:p>
          <a:p>
            <a:endParaRPr lang="en-US" dirty="0" smtClean="0"/>
          </a:p>
          <a:p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Test results suggest a lack of fit for the model.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chi-square value was 23.671, which does not seem very small.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0.003 which is not much above the 0.001 significance level. </a:t>
            </a:r>
          </a:p>
          <a:p>
            <a:endParaRPr lang="en-US" dirty="0" smtClean="0"/>
          </a:p>
          <a:p>
            <a:r>
              <a:rPr lang="en-US" dirty="0" smtClean="0"/>
              <a:t>Predictive ability</a:t>
            </a:r>
            <a:r>
              <a:rPr lang="en-US" baseline="0" dirty="0" smtClean="0"/>
              <a:t> vs. goodness-of-fit</a:t>
            </a:r>
            <a:endParaRPr lang="en-US" dirty="0" smtClean="0"/>
          </a:p>
          <a:p>
            <a:pPr defTabSz="931774"/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</a:t>
            </a:r>
            <a:r>
              <a:rPr lang="en-US" dirty="0" smtClean="0"/>
              <a:t>Test results affected by</a:t>
            </a:r>
            <a:r>
              <a:rPr lang="en-US" baseline="0" dirty="0" smtClean="0"/>
              <a:t> the number of groups and sample size (larger n exacerbates the </a:t>
            </a:r>
            <a:r>
              <a:rPr lang="en-US" baseline="0" dirty="0" err="1" smtClean="0"/>
              <a:t>inherant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discrepency</a:t>
            </a:r>
            <a:r>
              <a:rPr lang="en-US" baseline="0" dirty="0" smtClean="0"/>
              <a:t> between the logistic form and real-world process)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https://stats.stackexchange.com/questions/273966/logistic-regression-with-poor-goodness-of-fit-hosmer-lemeshow</a:t>
            </a:r>
          </a:p>
          <a:p>
            <a:r>
              <a:rPr lang="en-US" dirty="0" smtClean="0"/>
              <a:t>https://stats.stackexchange.com/questions/169000/goodness-of-fit-test-in-logistic-regression-which-fit-do-we-want-to-test</a:t>
            </a:r>
          </a:p>
          <a:p>
            <a:r>
              <a:rPr lang="en-US" dirty="0" smtClean="0"/>
              <a:t>https://statisticalhorizons.com/hosmer-lemeshow</a:t>
            </a:r>
          </a:p>
          <a:p>
            <a:r>
              <a:rPr lang="en-US" dirty="0" smtClean="0"/>
              <a:t>https://www.revolvy.com/page/Omnibus-test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variable had the strongest association with the DV.  </a:t>
            </a:r>
          </a:p>
          <a:p>
            <a:r>
              <a:rPr lang="en-US" dirty="0" smtClean="0"/>
              <a:t>For a one unit increase in the GENERAL variable, the patent was 113.6 times more likely to have been cited by 3 or more times</a:t>
            </a:r>
            <a:r>
              <a:rPr lang="en-US" baseline="0" dirty="0" smtClean="0"/>
              <a:t> by </a:t>
            </a:r>
            <a:r>
              <a:rPr lang="en-US" dirty="0" smtClean="0"/>
              <a:t>other patents. </a:t>
            </a:r>
          </a:p>
          <a:p>
            <a:r>
              <a:rPr lang="en-US" dirty="0" smtClean="0"/>
              <a:t>Influence of the GENERAL</a:t>
            </a:r>
            <a:r>
              <a:rPr lang="en-US" baseline="0" dirty="0" smtClean="0"/>
              <a:t> variable was much higher than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analyses</a:t>
            </a:r>
            <a:r>
              <a:rPr lang="en-US" baseline="0" dirty="0" smtClean="0"/>
              <a:t> focus on asset-based measures of technology transfer, which are typically transactional.</a:t>
            </a:r>
          </a:p>
          <a:p>
            <a:r>
              <a:rPr lang="en-US" baseline="0" dirty="0" smtClean="0"/>
              <a:t>I theorize that a significant amount of technology transfer is non-transactional, information-based.</a:t>
            </a:r>
          </a:p>
          <a:p>
            <a:r>
              <a:rPr lang="en-US" baseline="0" dirty="0" smtClean="0"/>
              <a:t>Focus on asset-based measures of technology transfer suggests that construct validity (i.e., content validity) may be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utility patents granted in the U.S. from January 1, 1963 to December 30, 1999.</a:t>
            </a:r>
          </a:p>
          <a:p>
            <a:r>
              <a:rPr lang="en-US" dirty="0" smtClean="0"/>
              <a:t>Listed in the Technology Assessment and Forecast (TAF) database of the United States Patent and Trademark Office (USPTO).  </a:t>
            </a:r>
          </a:p>
          <a:p>
            <a:r>
              <a:rPr lang="en-US" dirty="0" smtClean="0"/>
              <a:t>The file contained data on 2,923,922 patents across 23 variables. </a:t>
            </a:r>
          </a:p>
          <a:p>
            <a:r>
              <a:rPr lang="en-US" dirty="0" smtClean="0"/>
              <a:t>Random sample of 2,000</a:t>
            </a:r>
            <a:r>
              <a:rPr lang="en-US" baseline="0" dirty="0" smtClean="0"/>
              <a:t> patents from a subset of 253,328 patents for the period January 1, 1995 to December 31, 1999.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r>
              <a:rPr lang="en-US" baseline="0" dirty="0" smtClean="0"/>
              <a:t> CMADE and RATIOCIT because of logical reasoning.</a:t>
            </a:r>
          </a:p>
          <a:p>
            <a:r>
              <a:rPr lang="en-US" baseline="0" dirty="0" smtClean="0"/>
              <a:t>Excluded other predictor variables that were not continuous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variable had the greatest influence.</a:t>
            </a:r>
          </a:p>
          <a:p>
            <a:r>
              <a:rPr lang="en-US" dirty="0" smtClean="0"/>
              <a:t>GYEAR and</a:t>
            </a:r>
            <a:r>
              <a:rPr lang="en-US" baseline="0" dirty="0" smtClean="0"/>
              <a:t> ORIGINAL were negatively associated with the number of citations received.</a:t>
            </a:r>
            <a:endParaRPr lang="en-US" dirty="0" smtClean="0"/>
          </a:p>
          <a:p>
            <a:r>
              <a:rPr lang="en-US" dirty="0" smtClean="0"/>
              <a:t>Most constructed variables were not significant with the exception of BCKGTLAG.</a:t>
            </a:r>
          </a:p>
          <a:p>
            <a:r>
              <a:rPr lang="en-US" dirty="0" smtClean="0"/>
              <a:t>APPYEAR was not significant but GYEAR was significant.</a:t>
            </a:r>
          </a:p>
          <a:p>
            <a:r>
              <a:rPr lang="en-US" dirty="0" smtClean="0"/>
              <a:t>Constructed</a:t>
            </a:r>
            <a:r>
              <a:rPr lang="en-US" baseline="0" dirty="0" smtClean="0"/>
              <a:t> variables had high degrees of multicollinearity.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logCRECEIVE</a:t>
            </a:r>
            <a:r>
              <a:rPr lang="en-US" dirty="0" smtClean="0"/>
              <a:t> as the dependent variable.</a:t>
            </a:r>
          </a:p>
          <a:p>
            <a:r>
              <a:rPr lang="en-US" dirty="0" smtClean="0"/>
              <a:t>I created a product term called CLAIMSORIGINAL using the CLAIMS variable and ORIGINAL variable to test for possible interaction. </a:t>
            </a:r>
          </a:p>
          <a:p>
            <a:r>
              <a:rPr lang="en-US" dirty="0" smtClean="0"/>
              <a:t>I suspected that the relationship between the DV and the CLAIMS variable varies as a function of the ORIGINAL variable.  </a:t>
            </a:r>
          </a:p>
          <a:p>
            <a:r>
              <a:rPr lang="en-US" dirty="0" smtClean="0"/>
              <a:t>I surmised that the higher the originality of a technology as represented by a patent, the more interest that it may receive from other innovators and thus the more likely that the patent will be cited in the patents of other innovators.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Based on a scatter plot of the CRECEIVE variable against the CLAIMS variable, I removed observations with CLAIMS greater than 90 claims and CRECEIVE greater than 40 citations received as outliers. 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Constructed the </a:t>
            </a:r>
            <a:r>
              <a:rPr lang="en-US" dirty="0" err="1">
                <a:solidFill>
                  <a:prstClr val="black"/>
                </a:solidFill>
              </a:rPr>
              <a:t>CRECEIVEln</a:t>
            </a:r>
            <a:r>
              <a:rPr lang="en-US" dirty="0">
                <a:solidFill>
                  <a:prstClr val="black"/>
                </a:solidFill>
              </a:rPr>
              <a:t> variable as the natural logarithm transformation of the CRECEIVE variable to bring out potential linear relationships between the CRECEIVE and the CLAIMS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https://www.youtube.com/watch?v=Vi34XayXk_Y</a:t>
            </a:r>
          </a:p>
          <a:p>
            <a:r>
              <a:rPr lang="en-US" dirty="0" smtClean="0"/>
              <a:t>https://www.google.com/url?sa=t&amp;rct=j&amp;q=&amp;esrc=s&amp;source=web&amp;cd=3&amp;ved=2ahUKEwi0y9_6rvfeAhUQ0lMKHebFDzwQFjACegQICxAC&amp;url=http%3A%2F%2Fcore.ecu.edu%2Fpsyc%2Fwuenschk%2FSPSS%2FResidual-Plots-SPSS.doc&amp;usg=AOvVaw0ZKB4phPkzUUcCpSOxJrIq</a:t>
            </a:r>
          </a:p>
          <a:p>
            <a:r>
              <a:rPr lang="en-US" dirty="0" smtClean="0"/>
              <a:t>https://en.wikipedia.org/wiki/P%E2%80%93P_plot</a:t>
            </a:r>
          </a:p>
          <a:p>
            <a:r>
              <a:rPr lang="en-US" dirty="0" smtClean="0"/>
              <a:t>https://www.itl.nist.gov/div898/handbook/eda/section3/eda33l.htm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3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Investigating the Feasibility of Using </a:t>
            </a:r>
          </a:p>
          <a:p>
            <a:pPr algn="ctr"/>
            <a:r>
              <a:rPr lang="en-US" sz="2800" b="1" dirty="0" smtClean="0"/>
              <a:t>Patent Citations as a Measure of Technology Transfer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039708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GYEAR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BCKGTLAG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SELFCTUB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10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446947"/>
            <a:ext cx="2343014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446946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2150" y="4417364"/>
            <a:ext cx="128016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1593" y="309377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58215"/>
            <a:ext cx="9144000" cy="3189956"/>
            <a:chOff x="0" y="958215"/>
            <a:chExt cx="9144000" cy="318995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215"/>
              <a:ext cx="9144000" cy="318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898130" y="3177540"/>
              <a:ext cx="61722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98130" y="1924051"/>
              <a:ext cx="617220" cy="15621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8130" y="2461038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130" y="2820607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9070" y="3177540"/>
              <a:ext cx="53721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070" y="2461038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89070" y="1909303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574297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2965862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204664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96" y="2767641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Hierarchical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531462" cy="496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logCRECEIVE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0.05; ** p &lt; 0.01; *** p &lt; 0.001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3299893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2467380"/>
            <a:ext cx="100584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1361911"/>
            <a:ext cx="10972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8" y="3610383"/>
            <a:ext cx="6400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" y="296193"/>
            <a:ext cx="8686800" cy="51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5" y="713818"/>
            <a:ext cx="3718566" cy="21945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4"/>
          <a:stretch/>
        </p:blipFill>
        <p:spPr bwMode="auto">
          <a:xfrm>
            <a:off x="-1" y="767889"/>
            <a:ext cx="53482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1379"/>
          <a:stretch/>
        </p:blipFill>
        <p:spPr bwMode="auto">
          <a:xfrm>
            <a:off x="5473523" y="767888"/>
            <a:ext cx="366495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3501" y="5865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</a:t>
            </a:r>
            <a:r>
              <a:rPr lang="en-US" dirty="0"/>
              <a:t>from one person or entity to another person or </a:t>
            </a:r>
            <a:r>
              <a:rPr lang="en-US" dirty="0" smtClean="0"/>
              <a:t>entity of a capability to perform a useful task or replicate a beneficial accomplishment.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637" y="25758"/>
            <a:ext cx="4421810" cy="5669280"/>
            <a:chOff x="38637" y="25758"/>
            <a:chExt cx="4421810" cy="56692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" y="25758"/>
              <a:ext cx="4421810" cy="56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08602" y="3264905"/>
              <a:ext cx="128016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0357" y="3577829"/>
              <a:ext cx="1459106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357" y="3669522"/>
              <a:ext cx="449608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1951" y="3484186"/>
              <a:ext cx="667512" cy="936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6457" y="4074565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457" y="3972152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839" y="3869739"/>
              <a:ext cx="1078992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57" y="3353036"/>
              <a:ext cx="54864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947" y="1743384"/>
              <a:ext cx="1645920" cy="66331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76717" y="2251882"/>
            <a:ext cx="43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…prior to 1980, only 5 percent of government-owned patents had ever been used by industry.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8729" y="3458838"/>
            <a:ext cx="399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Schact  (2012) as cited in Tseng &amp; </a:t>
            </a:r>
            <a:r>
              <a:rPr lang="en-US" sz="1400" dirty="0" err="1" smtClean="0"/>
              <a:t>Raudensky</a:t>
            </a:r>
            <a:r>
              <a:rPr lang="en-US" sz="1400" dirty="0" smtClean="0"/>
              <a:t>, 2014</a:t>
            </a:r>
            <a:endParaRPr lang="en-US" sz="1400" dirty="0"/>
          </a:p>
        </p:txBody>
      </p:sp>
      <p:pic>
        <p:nvPicPr>
          <p:cNvPr id="5122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1" y="224975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68996" y="301255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Binary Logistic Regression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40944" y="4774709"/>
            <a:ext cx="2399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CRECBINARY 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2 or fewer citations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3 or more citations</a:t>
            </a:r>
          </a:p>
        </p:txBody>
      </p:sp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376360"/>
            <a:ext cx="7772400" cy="2612992"/>
            <a:chOff x="685800" y="376360"/>
            <a:chExt cx="7772400" cy="261299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76360"/>
              <a:ext cx="7772400" cy="240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2990" y="2727742"/>
              <a:ext cx="7315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Dependent variable: CRECBINARY (1 = 2 or fewer citations; 2 = 3 or more citations)</a:t>
              </a:r>
            </a:p>
          </p:txBody>
        </p:sp>
        <p:pic>
          <p:nvPicPr>
            <p:cNvPr id="8" name="Picture 3" descr="C:\Users\townesm\Downloads\clipart886407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374" y="1689422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= Logit</a:t>
                </a:r>
                <a:r>
                  <a:rPr lang="fr-FR" baseline="30000" dirty="0">
                    <a:effectLst/>
                    <a:latin typeface="Times New Roman"/>
                    <a:ea typeface="Calibri"/>
                  </a:rPr>
                  <a:t>-1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/>
                    <a:ea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fr-FR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1+ </m:t>
                            </m:r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  <a:blipFill rotWithShape="1">
                <a:blip r:embed="rId5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37910" y="174834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" y="334113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that a patent receives more than 2 citations by other patents: </a:t>
            </a:r>
          </a:p>
        </p:txBody>
      </p:sp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Limitations and Future Study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3754874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Obtain more current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Buffer the sample data on the front and back time period to minimize truncation.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</a:t>
            </a:r>
            <a:r>
              <a:rPr lang="en-US" dirty="0"/>
              <a:t>multiple regression and hierarchical </a:t>
            </a:r>
            <a:r>
              <a:rPr lang="en-US" dirty="0" smtClean="0"/>
              <a:t>regression analyses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logarithm of </a:t>
            </a:r>
            <a:r>
              <a:rPr lang="en-US" dirty="0" smtClean="0"/>
              <a:t>the number of citations received </a:t>
            </a:r>
            <a:r>
              <a:rPr lang="en-US" dirty="0"/>
              <a:t>as dependent variable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binary logistic regression using a mean split instead of median split.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Modify path model using the measure of generality as the primary endogenous independent variable</a:t>
            </a:r>
            <a:r>
              <a:rPr lang="en-US" dirty="0"/>
              <a:t> </a:t>
            </a:r>
            <a:r>
              <a:rPr lang="en-US" dirty="0" smtClean="0"/>
              <a:t>instead of the number of claims.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Separate independent claims </a:t>
            </a:r>
            <a:r>
              <a:rPr lang="en-US" dirty="0" smtClean="0"/>
              <a:t>and dependent </a:t>
            </a:r>
            <a:r>
              <a:rPr lang="en-US" dirty="0"/>
              <a:t>claims </a:t>
            </a:r>
            <a:r>
              <a:rPr lang="en-US" dirty="0" smtClean="0"/>
              <a:t>as distinct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patent classifications and sub-classifications as an indicator of generality.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for the patent categories.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Consider the effects of technology readiness level (TRL).</a:t>
            </a:r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Policy Implications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2893100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information to help both </a:t>
            </a:r>
            <a:r>
              <a:rPr lang="en-US" dirty="0" smtClean="0"/>
              <a:t>industry professionals and </a:t>
            </a:r>
            <a:r>
              <a:rPr lang="en-US" dirty="0"/>
              <a:t>policymakers better understand the drivers of the technology transfer </a:t>
            </a:r>
            <a:r>
              <a:rPr lang="en-US" dirty="0" smtClean="0"/>
              <a:t>outcomes.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possible factors that should be considered when forming public policy regarding technology transfer.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Suggests that considering </a:t>
            </a:r>
            <a:r>
              <a:rPr lang="en-US" dirty="0"/>
              <a:t>non-transactional measures </a:t>
            </a:r>
            <a:r>
              <a:rPr lang="en-US"/>
              <a:t>of </a:t>
            </a:r>
            <a:r>
              <a:rPr lang="en-US" smtClean="0"/>
              <a:t>technology </a:t>
            </a:r>
            <a:r>
              <a:rPr lang="en-US" dirty="0"/>
              <a:t>transfer may be feasible.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Affect </a:t>
            </a:r>
            <a:r>
              <a:rPr lang="en-US" dirty="0"/>
              <a:t>the objectives of policymakers with regard to technology transfer.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Influence </a:t>
            </a:r>
            <a:r>
              <a:rPr lang="en-US" dirty="0"/>
              <a:t>how policymakers think about technology transfer and how they formulate public policy to increase the transfer of federally-funded research to the private sector.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489402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Aldieri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L. ( 1 ), &amp; Vinci, C. P. ( 2 ).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Technological Spillovers through a Patent Citation Analysis.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Management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20(2). https://doi.org/10.1142/S1363919616500286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(2018a).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Defense, Nondefense, and Total R&amp;D, 1976-2018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https://www.aaas.org/page/historical-trends-federal-rd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(2018b).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Federal Support for Universities by Agency, 1990-2016 (Obligations)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https://www.aaas.org/page/rd-colleges-and-universities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Times New Roman"/>
                <a:ea typeface="Calibri"/>
                <a:cs typeface="Times New Roman"/>
              </a:rPr>
              <a:t>Anderson, T. R., Daim, T. U., &amp; Lavoie, F. F. (2007).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Measuring the efficiency of university technology transfer.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Technovation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27(5), 306-318. doi:10.1016/j.technovation.2006.10.003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s-MX" dirty="0" err="1">
                <a:latin typeface="Times New Roman"/>
                <a:ea typeface="Calibri"/>
                <a:cs typeface="Times New Roman"/>
              </a:rPr>
              <a:t>Appio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F. P., Martini, A., &amp; </a:t>
            </a:r>
            <a:r>
              <a:rPr lang="es-MX" dirty="0" err="1">
                <a:latin typeface="Times New Roman"/>
                <a:ea typeface="Calibri"/>
                <a:cs typeface="Times New Roman"/>
              </a:rPr>
              <a:t>Fantoni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G. (2017).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The light and shade of knowledge recombination: Insights from a general-purpose technology.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125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154–165. https://doi.org/10.1016/j.techfore.2017.07.018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Bush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V. (1945).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Science, the endless frontier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A report to the President: Washington, U.S. Government printing office, 1945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Chávez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G. A. G., &amp;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Víquez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H. G. (2015). Patterns of knowledge flow from industrialized to Latin American and Asian countries in the pharmaceutical industry: a patent citation analysis.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Contaduría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y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Administración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60 (Supplement 1), 31–56. https://doi.org/10.1016/j.cya.2015.08.008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lvl="0" indent="-4572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Choi, J., Jang, D., Jun, S., &amp; Park, S. (2015). A Predictive Model of Technology Transfer Using Patent Analysis.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Sustainability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(2071-1050), 7(12), 16175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Congressional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Budget Office [CBO]. (2018). Historical Budget Data [Data file].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Budget and Economic Outlook: 2018 to 2028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Retrieved from https://www.cbo.gov/about/products/budget-economic-data#2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Ho, M. H. C., Liu, J. S., Huang, C. C., &amp; Lu, W. M. (2014). A new perspective to explore the technology transfer efficiencies in US universities.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Transfer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39(2), 247-275. doi:10.1007/s10961-013-9298-7</a:t>
            </a:r>
            <a:endParaRPr lang="en-US" sz="1600" dirty="0">
              <a:ea typeface="Calibri"/>
              <a:cs typeface="Times New Roman"/>
            </a:endParaRPr>
          </a:p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I., Lim, H., &amp; Park, T.-Y. (2016). Exploring Potential Users of Patents for Technology Transfer: Utilizing Patent Citation Data.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Procedia Computer Science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91, 211–220. https://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doi.org/10.1016/j.procs.2016.07.059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Kirkman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D. M. (2013). Selecting University Technology Transfer Modes: An Examination of Biotechnology Firms’ Entrepreneurial Orientation.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Management &amp; Innovation, Vol 8,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Iss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2, Pp 189-208 (2013)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(2), 189. https://doi.org/10.4067/S0718-27242013000200016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 err="1">
                <a:latin typeface="Times New Roman"/>
                <a:ea typeface="Calibri"/>
                <a:cs typeface="Times New Roman"/>
              </a:rPr>
              <a:t>Markman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Gianiodis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 T., &amp; Phan, P. H. (2009). Supply-Side Innovation and Technology Commercialization.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Management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46(4), 625-649. doi:10.1111/j.1467-6486.2009.00835.x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National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Bureau of Economic Research. (2018). Patent data, including constructed variables [data file].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(2002).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http://www.dtic.mil/dtic/tr/fulltext/u2/a394421.pdf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(2018).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https://www.whitehouse.gov/wp-content/uploads/2018/03/Presidents-Management-Agenda.pdf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Park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T.-Y., Lim, H., &amp; Ji, I.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Identifying potential users of technology for technology transfer using patent citation analysis: a case analysis of a Korean research institute.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SCIENTOMETRICS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116(3), 1541–1558.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doi.org/10.1007/s11192-018-2792-9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343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200" dirty="0">
                <a:solidFill>
                  <a:prstClr val="black"/>
                </a:solidFill>
              </a:rPr>
              <a:t>“CMS Medicare Budget Overview.” 2018. Centers for Medicare and Medicaid Services. U.S. Department of Health &amp; Human Services. Retrieved from https://www.hhs.gov/about/budget/fy2018/budget-in-brief/cms/medicare/index.html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“US Spending”. </a:t>
            </a:r>
            <a:r>
              <a:rPr lang="en-US" sz="1200" dirty="0" err="1">
                <a:solidFill>
                  <a:prstClr val="black"/>
                </a:solidFill>
              </a:rPr>
              <a:t>nd</a:t>
            </a:r>
            <a:r>
              <a:rPr lang="en-US" sz="1200" dirty="0">
                <a:solidFill>
                  <a:prstClr val="black"/>
                </a:solidFill>
              </a:rPr>
              <a:t>. USGovernmentSpending.com. Retrieved </a:t>
            </a:r>
            <a:r>
              <a:rPr lang="en-US" sz="1200" dirty="0" smtClean="0">
                <a:solidFill>
                  <a:prstClr val="black"/>
                </a:solidFill>
              </a:rPr>
              <a:t>from https</a:t>
            </a:r>
            <a:r>
              <a:rPr lang="en-US" sz="1200" dirty="0">
                <a:solidFill>
                  <a:prstClr val="black"/>
                </a:solidFill>
              </a:rPr>
              <a:t>://www.usgovernmentspending.com/year_spending_2018USbn_20bs2n_4041_605#usgs302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45787"/>
              </p:ext>
            </p:extLst>
          </p:nvPr>
        </p:nvGraphicFramePr>
        <p:xfrm>
          <a:off x="573110" y="-1"/>
          <a:ext cx="7997780" cy="46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Worksheet" r:id="rId5" imgW="7038978" imgH="4086255" progId="Excel.Sheet.8">
                  <p:embed followColorScheme="full"/>
                </p:oleObj>
              </mc:Choice>
              <mc:Fallback>
                <p:oleObj name="Worksheet" r:id="rId5" imgW="7038978" imgH="4086255" progId="Excel.Shee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110" y="-1"/>
                        <a:ext cx="7997780" cy="46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Raut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Priyadarshinee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Gardas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B. B.,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Jha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K. (2018). Analyzing the factors influencing cloud computing adoption using three stage hybrid SEM-ANN-ISM (SEANIS) approach.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134, 98–123. https://doi.org/10.1016/j.techfore.2018.05.020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Sharma, P.,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Tripathi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C. (2017). Patent citation: A technique for measuring the knowledge flow of information and innovation.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World Patent Information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51, 31–42.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doi.org/10.1016/j.wpi.2017.11.002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Tseng,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Raudensky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(2014). Assessments of technology transfer activities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associated impact of Bayh-Dole Act.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1851-1869.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latin typeface="Times New Roman"/>
                <a:ea typeface="Calibri"/>
                <a:cs typeface="Times New Roman"/>
              </a:rPr>
              <a:t>United Nations. (2017).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GDP and its breakdown at current prices in U.S. dollars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http://unstats.un.org/unsd/snaama/dnltransfer.asp?fID=2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Vagnani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G., &amp; Volpe, L. (2017). Innovation attributes and managers’ decisions about the adoption of innovations in organizations: A meta-analytical review.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1, 107–133.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doi.org/10.1016/j.ijis.2017.10.001</a:t>
            </a:r>
            <a:endParaRPr lang="en-US" sz="1600" dirty="0" smtClean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Yan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E., &amp; Yu, Q. (2016). Using path-based approaches to examine the dynamic structure of discipline-level citation networks: 1997-2011.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the Association for Information Science &amp; Technology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67(8), 1943–1955.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doi.org/10.1002/asi.23516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Yoshikane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F. (2013). Multiple regression analysis of a patent’s citation frequency and quantitative characteristics: the case of Japanese patents. </a:t>
            </a:r>
            <a:r>
              <a:rPr lang="en-US" i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Scientometrics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96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(1), 365–379. https://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doi.org/10.1007/s11192-013-0953-4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/>
              <a:t>Anderson, </a:t>
            </a:r>
            <a:r>
              <a:rPr lang="en-US" b="1" dirty="0" err="1"/>
              <a:t>Daim</a:t>
            </a:r>
            <a:r>
              <a:rPr lang="en-US" b="1" dirty="0"/>
              <a:t> &amp; Lavoie (2007)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an approach based on data envelopment analysis (DEA) to evaluate University Technology Transfer (UTT) productivity.  Their study </a:t>
            </a:r>
            <a:r>
              <a:rPr lang="en-US" u="sng" dirty="0" smtClean="0"/>
              <a:t>included </a:t>
            </a:r>
            <a:r>
              <a:rPr lang="en-US" u="sng" dirty="0"/>
              <a:t>patent applications and patents allowed as outputs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/>
              <a:t>Choi, Jang, Jun &amp; Park (2015)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Developed a predictive model based on patent analysis for evaluating the transfer potential of a technology and determining the relationship between technology transfer and a range of patent data variables.  Their study included a </a:t>
            </a:r>
            <a:r>
              <a:rPr lang="en-US" u="sng" dirty="0"/>
              <a:t>multiple regression analysis</a:t>
            </a:r>
            <a:r>
              <a:rPr lang="en-US" dirty="0"/>
              <a:t>.  Three of the four models they developed </a:t>
            </a:r>
            <a:r>
              <a:rPr lang="en-US" u="sng" dirty="0"/>
              <a:t>included patent citation variables as statistically significant contributors</a:t>
            </a:r>
            <a:r>
              <a:rPr lang="en-US" dirty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Ho</a:t>
            </a:r>
            <a:r>
              <a:rPr lang="en-US" b="1" dirty="0"/>
              <a:t>, Liu, Lu &amp; Huang (2014)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Investigated </a:t>
            </a:r>
            <a:r>
              <a:rPr lang="en-US" dirty="0"/>
              <a:t>the efficiency of UTT in different stages of the technology transfer process.  Their approach included </a:t>
            </a:r>
            <a:r>
              <a:rPr lang="en-US" u="sng" dirty="0"/>
              <a:t>patent applications and patents allowed among the intermediate input factors</a:t>
            </a:r>
            <a:r>
              <a:rPr lang="en-US" dirty="0"/>
              <a:t> in a two-stage, networked-based DEA model</a:t>
            </a:r>
            <a:r>
              <a:rPr lang="en-US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1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Ji</a:t>
            </a:r>
            <a:r>
              <a:rPr lang="en-US" b="1" dirty="0"/>
              <a:t>, Lim, &amp; Park (2016)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Used </a:t>
            </a:r>
            <a:r>
              <a:rPr lang="en-US" u="sng" dirty="0"/>
              <a:t>patent citation data to identify</a:t>
            </a:r>
            <a:r>
              <a:rPr lang="en-US" dirty="0"/>
              <a:t> potential cases of </a:t>
            </a:r>
            <a:r>
              <a:rPr lang="en-US" u="sng" dirty="0"/>
              <a:t>technology transfer</a:t>
            </a:r>
            <a:r>
              <a:rPr lang="en-US" dirty="0"/>
              <a:t>. 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err="1" smtClean="0"/>
              <a:t>Markman</a:t>
            </a:r>
            <a:r>
              <a:rPr lang="en-US" b="1" dirty="0" smtClean="0"/>
              <a:t>, </a:t>
            </a:r>
            <a:r>
              <a:rPr lang="en-US" b="1" dirty="0" err="1" smtClean="0"/>
              <a:t>Gioniodis</a:t>
            </a:r>
            <a:r>
              <a:rPr lang="en-US" b="1" dirty="0" smtClean="0"/>
              <a:t> &amp; Phan </a:t>
            </a:r>
            <a:r>
              <a:rPr lang="en-US" b="1" dirty="0"/>
              <a:t>(</a:t>
            </a:r>
            <a:r>
              <a:rPr lang="en-US" b="1" dirty="0" smtClean="0"/>
              <a:t>2009)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u="sng" dirty="0"/>
              <a:t>hierarchical regression analysis to isolate various drivers of technology transfer</a:t>
            </a:r>
            <a:r>
              <a:rPr lang="en-US" dirty="0"/>
              <a:t>.  They found that several factors were associated with </a:t>
            </a:r>
            <a:r>
              <a:rPr lang="en-US" u="sng" dirty="0"/>
              <a:t>patent license income and university spin-out company formation</a:t>
            </a:r>
            <a:r>
              <a:rPr lang="en-US" dirty="0"/>
              <a:t>. However, their analysis indicated that </a:t>
            </a:r>
            <a:r>
              <a:rPr lang="en-US" u="sng" dirty="0"/>
              <a:t>patent data variables were either not significant or did not improve their existing model</a:t>
            </a:r>
            <a:r>
              <a:rPr lang="en-US" dirty="0"/>
              <a:t>. 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Sharma </a:t>
            </a:r>
            <a:r>
              <a:rPr lang="en-US" b="1" dirty="0"/>
              <a:t>(2017)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Conducted </a:t>
            </a:r>
            <a:r>
              <a:rPr lang="en-US" dirty="0"/>
              <a:t>a </a:t>
            </a:r>
            <a:r>
              <a:rPr lang="en-US" u="sng" dirty="0"/>
              <a:t>survey of patent citation analysis </a:t>
            </a:r>
            <a:r>
              <a:rPr lang="en-US" dirty="0"/>
              <a:t>and presented a methodology for generating patent citation networks.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58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79711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600"/>
              </a:spcAft>
            </a:pPr>
            <a:r>
              <a:rPr lang="en-US" u="sng" dirty="0" smtClean="0"/>
              <a:t>Research Questions</a:t>
            </a:r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1. 	Can </a:t>
            </a:r>
            <a:r>
              <a:rPr lang="en-US" dirty="0"/>
              <a:t>patent citations </a:t>
            </a:r>
            <a:r>
              <a:rPr lang="en-US" dirty="0" smtClean="0"/>
              <a:t>serve </a:t>
            </a:r>
            <a:r>
              <a:rPr lang="en-US" dirty="0"/>
              <a:t>as a useful measure of technology </a:t>
            </a:r>
            <a:r>
              <a:rPr lang="en-US" dirty="0" smtClean="0"/>
              <a:t>transfer?</a:t>
            </a:r>
            <a:endParaRPr lang="en-US" dirty="0"/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42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Asset-based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42" y="1813546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Information-based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741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Service-based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3792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rights</a:t>
            </a:r>
          </a:p>
          <a:p>
            <a:pPr algn="ctr"/>
            <a:r>
              <a:rPr lang="en-US" dirty="0" smtClean="0"/>
              <a:t>Trade secrets</a:t>
            </a:r>
          </a:p>
          <a:p>
            <a:pPr algn="ctr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3792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documents</a:t>
            </a:r>
          </a:p>
          <a:p>
            <a:pPr algn="ctr"/>
            <a:r>
              <a:rPr lang="en-US" dirty="0" smtClean="0"/>
              <a:t>Patent applications</a:t>
            </a:r>
          </a:p>
          <a:p>
            <a:pPr algn="ctr"/>
            <a:r>
              <a:rPr lang="en-US" dirty="0" smtClean="0"/>
              <a:t>Journal articles</a:t>
            </a:r>
          </a:p>
          <a:p>
            <a:pPr algn="ctr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03792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 services</a:t>
            </a:r>
          </a:p>
          <a:p>
            <a:pPr algn="ctr"/>
            <a:r>
              <a:rPr lang="en-US" dirty="0" smtClean="0"/>
              <a:t>Contract services</a:t>
            </a:r>
          </a:p>
          <a:p>
            <a:pPr algn="ctr"/>
            <a:r>
              <a:rPr lang="en-US" dirty="0" smtClean="0"/>
              <a:t>Sponsored 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71843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agreements</a:t>
            </a:r>
          </a:p>
          <a:p>
            <a:pPr algn="ctr"/>
            <a:r>
              <a:rPr lang="en-US" dirty="0" smtClean="0"/>
              <a:t>License income</a:t>
            </a:r>
          </a:p>
          <a:p>
            <a:pPr algn="ctr"/>
            <a:r>
              <a:rPr lang="en-US" dirty="0" smtClean="0"/>
              <a:t>New ventures</a:t>
            </a:r>
          </a:p>
          <a:p>
            <a:pPr algn="ctr"/>
            <a:r>
              <a:rPr lang="en-US" dirty="0" smtClean="0"/>
              <a:t>Acquisitions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71843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Citations</a:t>
            </a:r>
          </a:p>
          <a:p>
            <a:pPr algn="ctr"/>
            <a:r>
              <a:rPr lang="en-US" dirty="0" smtClean="0"/>
              <a:t>Downloads</a:t>
            </a:r>
          </a:p>
          <a:p>
            <a:pPr algn="ctr"/>
            <a:r>
              <a:rPr lang="en-US" dirty="0" smtClean="0"/>
              <a:t>Readings</a:t>
            </a:r>
          </a:p>
          <a:p>
            <a:pPr algn="ctr"/>
            <a:r>
              <a:rPr lang="en-US" dirty="0" smtClean="0"/>
              <a:t>Event attendance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1843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Outside interest disclosures</a:t>
            </a:r>
          </a:p>
          <a:p>
            <a:pPr algn="ctr"/>
            <a:r>
              <a:rPr lang="en-US" dirty="0" smtClean="0"/>
              <a:t>Contracts</a:t>
            </a:r>
          </a:p>
          <a:p>
            <a:pPr algn="ctr"/>
            <a:r>
              <a:rPr lang="en-US" dirty="0" smtClean="0"/>
              <a:t>Service invoices</a:t>
            </a:r>
          </a:p>
          <a:p>
            <a:pPr algn="ctr"/>
            <a:r>
              <a:rPr lang="en-US" dirty="0" smtClean="0"/>
              <a:t>SR agreements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741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03792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Embodiment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71843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Measureable Indicators</a:t>
            </a:r>
            <a:endParaRPr lang="en-US" dirty="0"/>
          </a:p>
        </p:txBody>
      </p:sp>
      <p:pic>
        <p:nvPicPr>
          <p:cNvPr id="4099" name="Picture 3" descr="C:\Users\townesm\Downloads\clipart886407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36" y="34497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wnesm\Downloads\kisspng-close-up-font-underline-5b0c091aeb9c10.63656253152751541896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83" y="2057947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3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6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131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25" y="2524999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384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892" y="1225609"/>
            <a:ext cx="728639" cy="100494"/>
            <a:chOff x="-79180" y="1252905"/>
            <a:chExt cx="728639" cy="100494"/>
          </a:xfrm>
        </p:grpSpPr>
        <p:pic>
          <p:nvPicPr>
            <p:cNvPr id="6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22316" y="613721"/>
            <a:ext cx="728639" cy="100494"/>
            <a:chOff x="-79180" y="1252905"/>
            <a:chExt cx="728639" cy="100494"/>
          </a:xfrm>
        </p:grpSpPr>
        <p:pic>
          <p:nvPicPr>
            <p:cNvPr id="10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3499</Words>
  <Application>Microsoft Office PowerPoint</Application>
  <PresentationFormat>On-screen Show (16:10)</PresentationFormat>
  <Paragraphs>546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140</cp:revision>
  <cp:lastPrinted>2018-11-28T15:13:03Z</cp:lastPrinted>
  <dcterms:created xsi:type="dcterms:W3CDTF">2018-11-26T20:29:52Z</dcterms:created>
  <dcterms:modified xsi:type="dcterms:W3CDTF">2018-11-28T15:28:35Z</dcterms:modified>
</cp:coreProperties>
</file>