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2" r:id="rId4"/>
    <p:sldId id="257" r:id="rId5"/>
    <p:sldId id="258" r:id="rId6"/>
    <p:sldId id="259" r:id="rId7"/>
    <p:sldId id="263" r:id="rId8"/>
    <p:sldId id="275" r:id="rId9"/>
    <p:sldId id="264" r:id="rId10"/>
    <p:sldId id="265" r:id="rId11"/>
    <p:sldId id="274" r:id="rId12"/>
    <p:sldId id="266" r:id="rId13"/>
    <p:sldId id="273" r:id="rId14"/>
    <p:sldId id="269" r:id="rId15"/>
    <p:sldId id="267" r:id="rId16"/>
    <p:sldId id="268" r:id="rId17"/>
    <p:sldId id="272" r:id="rId18"/>
    <p:sldId id="270" r:id="rId19"/>
    <p:sldId id="271" r:id="rId2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984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2D459-5C80-4371-BDC6-89835A09395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7EBE9-FBA5-4606-B4BF-D5A89255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“CMS Medicare Budget Overview.” 2018. Centers for Medicare and Medicaid</a:t>
            </a:r>
            <a:r>
              <a:rPr lang="en-US" baseline="0" dirty="0" smtClean="0"/>
              <a:t> Services. U.S. Department of Health &amp; Human Services. Retrieved from https://www.hhs.gov/about/budget/fy2018/budget-in-brief/cms/medicare/index.html.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 Spending.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. USGovernmentSpending.com. Retrieved from https://www.usgovernmentspending.com/year_spending_2018USbn_20bs2n_4041_605#usgs302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Excel_97-2003_Worksheet1.xls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621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Investigating </a:t>
            </a:r>
            <a:r>
              <a:rPr lang="en-US" sz="2400" dirty="0" smtClean="0"/>
              <a:t>the Feasibility of Using Patent Citations to </a:t>
            </a:r>
            <a:endParaRPr lang="en-US" sz="2400" dirty="0" smtClean="0"/>
          </a:p>
          <a:p>
            <a:pPr algn="ctr"/>
            <a:r>
              <a:rPr lang="en-US" sz="2400" dirty="0" smtClean="0"/>
              <a:t>Assess </a:t>
            </a:r>
            <a:r>
              <a:rPr lang="en-US" sz="2400" dirty="0" smtClean="0"/>
              <a:t>Technology Transfer Outcomes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813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Malcolm S. Townes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Saint Louis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958215"/>
            <a:ext cx="9144000" cy="3189956"/>
            <a:chOff x="0" y="958215"/>
            <a:chExt cx="9144000" cy="3189956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215"/>
              <a:ext cx="9144000" cy="318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898130" y="3177540"/>
              <a:ext cx="61722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98130" y="1924051"/>
              <a:ext cx="617220" cy="156210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98130" y="2461038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98130" y="2820607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89070" y="3177540"/>
              <a:ext cx="53721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89070" y="2461038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89070" y="1909303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2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728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Hierarchical Regression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22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08938"/>
              </p:ext>
            </p:extLst>
          </p:nvPr>
        </p:nvGraphicFramePr>
        <p:xfrm>
          <a:off x="646710" y="110998"/>
          <a:ext cx="7605751" cy="4918194"/>
        </p:xfrm>
        <a:graphic>
          <a:graphicData uri="http://schemas.openxmlformats.org/drawingml/2006/table">
            <a:tbl>
              <a:tblPr firstRow="1" firstCol="1" bandRow="1"/>
              <a:tblGrid>
                <a:gridCol w="1972945"/>
                <a:gridCol w="1177430"/>
                <a:gridCol w="334782"/>
                <a:gridCol w="1042541"/>
                <a:gridCol w="334782"/>
                <a:gridCol w="1042541"/>
                <a:gridCol w="334782"/>
                <a:gridCol w="1042541"/>
                <a:gridCol w="323407"/>
              </a:tblGrid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Unstandardized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Standardized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Variable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Constant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330.669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331.411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0.077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0.127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CMADE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GENERAL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1.744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1.752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0.572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GYEAR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-0.301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-0.195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-0.104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-0.067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RATIOCIT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SECDUPBD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0.053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SELFCTUB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-0.033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-0.007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-0.073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change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 change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Δ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F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0644" y="5084564"/>
            <a:ext cx="2861681" cy="569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 smtClean="0"/>
              <a:t>Dependent variable: </a:t>
            </a:r>
            <a:r>
              <a:rPr lang="en-US" sz="1400" dirty="0" err="1" smtClean="0"/>
              <a:t>logCRECEIVE</a:t>
            </a:r>
            <a:endParaRPr lang="en-US" sz="1400" dirty="0" smtClean="0"/>
          </a:p>
          <a:p>
            <a:pPr>
              <a:lnSpc>
                <a:spcPct val="114000"/>
              </a:lnSpc>
            </a:pPr>
            <a:r>
              <a:rPr lang="en-US" sz="1400" dirty="0" smtClean="0"/>
              <a:t>* </a:t>
            </a:r>
            <a:r>
              <a:rPr lang="en-US" sz="1400" dirty="0"/>
              <a:t>p</a:t>
            </a:r>
            <a:r>
              <a:rPr lang="en-US" sz="1400" dirty="0" smtClean="0"/>
              <a:t> &lt; 0.05; ** p &lt; 0.01; *** p &lt; 0.001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29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728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Path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516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457195"/>
            <a:ext cx="8229600" cy="485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04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9461"/>
            <a:ext cx="6858000" cy="33560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429000" y="5468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Theoretical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802"/>
            <a:ext cx="4572000" cy="262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34137"/>
            <a:ext cx="4572000" cy="25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564254"/>
            <a:ext cx="6858000" cy="20200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37710" y="205740"/>
            <a:ext cx="0" cy="30861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7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9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Revised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728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Binary Logistic Regression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836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286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69280" y="0"/>
            <a:ext cx="3474720" cy="246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818366"/>
            <a:ext cx="2011680" cy="25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3502152"/>
            <a:ext cx="2011680" cy="120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143827"/>
            <a:ext cx="2781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90" y="2604135"/>
            <a:ext cx="53721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35" y="143827"/>
            <a:ext cx="3152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907" y="1478280"/>
            <a:ext cx="2600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6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56520"/>
            <a:ext cx="7772400" cy="240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74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118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Technology Transfer</a:t>
            </a:r>
            <a:r>
              <a:rPr lang="en-US" dirty="0" smtClean="0"/>
              <a:t>: The conveyance of a capability or ability to perform a </a:t>
            </a:r>
            <a:r>
              <a:rPr lang="en-US" dirty="0" smtClean="0"/>
              <a:t>technical task </a:t>
            </a:r>
            <a:r>
              <a:rPr lang="en-US" dirty="0" smtClean="0"/>
              <a:t>or replicate </a:t>
            </a:r>
            <a:r>
              <a:rPr lang="en-US" dirty="0" smtClean="0"/>
              <a:t>a technical accomplishment </a:t>
            </a:r>
            <a:r>
              <a:rPr lang="en-US" dirty="0" smtClean="0"/>
              <a:t>from one person or entity to another person or entity.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9343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Improving the transfer of technology derived from </a:t>
            </a:r>
            <a:r>
              <a:rPr lang="en-US" dirty="0" smtClean="0"/>
              <a:t>federally-funded </a:t>
            </a:r>
            <a:r>
              <a:rPr lang="en-US" dirty="0" smtClean="0"/>
              <a:t>research and development (R&amp;D) to the private sector is a priority for the public policy of the United States of America (OMB, 2018).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403929"/>
              </p:ext>
            </p:extLst>
          </p:nvPr>
        </p:nvGraphicFramePr>
        <p:xfrm>
          <a:off x="1601788" y="1109663"/>
          <a:ext cx="5948362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Chart" r:id="rId4" imgW="7038854" imgH="4086180" progId="Excel.Chart.8">
                  <p:embed followColorScheme="full"/>
                </p:oleObj>
              </mc:Choice>
              <mc:Fallback>
                <p:oleObj name="Chart" r:id="rId4" imgW="7038854" imgH="4086180" progId="Excel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1788" y="1109663"/>
                        <a:ext cx="5948362" cy="3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97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405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4630758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457200">
              <a:spcAft>
                <a:spcPts val="1200"/>
              </a:spcAft>
            </a:pPr>
            <a:r>
              <a:rPr lang="en-US" dirty="0" smtClean="0"/>
              <a:t>1. 	Can </a:t>
            </a:r>
            <a:r>
              <a:rPr lang="en-US" dirty="0"/>
              <a:t>patent citations data serve as a useful measure of technology transfer </a:t>
            </a:r>
            <a:r>
              <a:rPr lang="en-US" dirty="0" smtClean="0"/>
              <a:t>outcomes?</a:t>
            </a:r>
            <a:endParaRPr lang="en-US" dirty="0"/>
          </a:p>
          <a:p>
            <a:pPr marL="274320" indent="-457200">
              <a:spcAft>
                <a:spcPts val="1200"/>
              </a:spcAft>
            </a:pPr>
            <a:r>
              <a:rPr lang="en-US" dirty="0" smtClean="0"/>
              <a:t>2. 	Is technology transfer as </a:t>
            </a:r>
            <a:r>
              <a:rPr lang="en-US" dirty="0"/>
              <a:t>measured by patent citations received significantly related to other variables captured in the patent citation data?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43973" y="207404"/>
            <a:ext cx="6456054" cy="3677133"/>
            <a:chOff x="1427317" y="864394"/>
            <a:chExt cx="6456054" cy="3677133"/>
          </a:xfrm>
        </p:grpSpPr>
        <p:sp>
          <p:nvSpPr>
            <p:cNvPr id="5" name="Rectangle 4"/>
            <p:cNvSpPr/>
            <p:nvPr/>
          </p:nvSpPr>
          <p:spPr>
            <a:xfrm>
              <a:off x="1427318" y="864394"/>
              <a:ext cx="210312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Asset-based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27318" y="2108601"/>
              <a:ext cx="210312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Information-based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7317" y="3352807"/>
              <a:ext cx="210312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Service-based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01403" y="864394"/>
              <a:ext cx="210312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Patent rights</a:t>
              </a:r>
            </a:p>
            <a:p>
              <a:pPr algn="ctr"/>
              <a:r>
                <a:rPr lang="en-US" dirty="0" smtClean="0"/>
                <a:t>Trade secrets</a:t>
              </a:r>
            </a:p>
            <a:p>
              <a:pPr algn="ctr"/>
              <a:r>
                <a:rPr lang="en-US" dirty="0" smtClean="0"/>
                <a:t>Copyright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01403" y="2108601"/>
              <a:ext cx="210312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Patent documents</a:t>
              </a:r>
            </a:p>
            <a:p>
              <a:pPr algn="ctr"/>
              <a:r>
                <a:rPr lang="en-US" dirty="0" smtClean="0"/>
                <a:t>Patent applications</a:t>
              </a:r>
            </a:p>
            <a:p>
              <a:pPr algn="ctr"/>
              <a:r>
                <a:rPr lang="en-US" dirty="0" smtClean="0"/>
                <a:t>Journal articles</a:t>
              </a:r>
            </a:p>
            <a:p>
              <a:pPr algn="ctr"/>
              <a:r>
                <a:rPr lang="en-US" dirty="0" smtClean="0"/>
                <a:t>Presentations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01403" y="3352807"/>
              <a:ext cx="210312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Consulting services</a:t>
              </a:r>
            </a:p>
            <a:p>
              <a:pPr algn="ctr"/>
              <a:r>
                <a:rPr lang="en-US" dirty="0" smtClean="0"/>
                <a:t>Sponsored research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80251" y="864394"/>
              <a:ext cx="210312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License</a:t>
              </a:r>
            </a:p>
            <a:p>
              <a:pPr algn="ctr"/>
              <a:r>
                <a:rPr lang="en-US" dirty="0" smtClean="0"/>
                <a:t>Acquisition</a:t>
              </a:r>
            </a:p>
            <a:p>
              <a:pPr algn="ctr"/>
              <a:r>
                <a:rPr lang="en-US" dirty="0" smtClean="0"/>
                <a:t>New venture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0251" y="2108601"/>
              <a:ext cx="210312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Citations</a:t>
              </a:r>
            </a:p>
            <a:p>
              <a:pPr algn="ctr"/>
              <a:r>
                <a:rPr lang="en-US" dirty="0" smtClean="0"/>
                <a:t>Downloads</a:t>
              </a:r>
            </a:p>
            <a:p>
              <a:pPr algn="ctr"/>
              <a:r>
                <a:rPr lang="en-US" dirty="0" smtClean="0"/>
                <a:t>Readings</a:t>
              </a:r>
            </a:p>
            <a:p>
              <a:pPr algn="ctr"/>
              <a:r>
                <a:rPr lang="en-US" dirty="0" smtClean="0"/>
                <a:t>Event attendance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0251" y="3352807"/>
              <a:ext cx="210312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COI Disclosure</a:t>
              </a:r>
            </a:p>
            <a:p>
              <a:pPr algn="ctr"/>
              <a:r>
                <a:rPr lang="en-US" dirty="0" smtClean="0"/>
                <a:t>Contracts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18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39870"/>
              </p:ext>
            </p:extLst>
          </p:nvPr>
        </p:nvGraphicFramePr>
        <p:xfrm>
          <a:off x="50006" y="457200"/>
          <a:ext cx="4389120" cy="3768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516"/>
                <a:gridCol w="864523"/>
                <a:gridCol w="1130530"/>
                <a:gridCol w="1795551"/>
              </a:tblGrid>
              <a:tr h="246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Variable </a:t>
                      </a:r>
                      <a:r>
                        <a:rPr lang="en-US" sz="800" dirty="0">
                          <a:effectLst/>
                        </a:rPr>
                        <a:t>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Extended Name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Description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Nominal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 Number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assigned to the allowed patent by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integer values between 3070801 and 6009554.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55512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USPTO allowed the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96466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GDATE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Date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date the USPTO allowed the patent expressed in terms of the number of weeks elapsed since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January 1, 1960.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156 and 2,028.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APPYEAR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Interval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Application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patent application was submitted to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1448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COUNTRY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Character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Nominal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Country of First Inventor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country of citizenship for the first inventor listed on the patent application.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of two character string data.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4495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Number of independent and dependent claims on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6237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27" marR="8927" marT="4466" marB="4466">
                        <a:blipFill rotWithShape="1">
                          <a:blip r:embed="rId2"/>
                          <a:stretch>
                            <a:fillRect l="-144068" t="-404494" r="-339" b="-103371"/>
                          </a:stretch>
                        </a:blipFill>
                      </a:tcPr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USPTO Variables from Source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9229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348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510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made by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in other patents that reference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4458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1278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44554" r="-429" b="-290099"/>
                          </a:stretch>
                        </a:blipFill>
                      </a:tcPr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87603" r="-429" b="-142149"/>
                          </a:stretch>
                        </a:blipFill>
                      </a:tcPr>
                    </a:tc>
                  </a:tr>
                  <a:tr h="98129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692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how broad the influence of a patent spans across fields as determined by the number of different fields of all patents that cite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Generality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received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the originality of a patent as determined by the number of different fields for all patents cited by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Originality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made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1276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19888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7669" b="-97239"/>
                          </a:stretch>
                        </a:blipFill>
                      </a:tcPr>
                    </a:tc>
                  </a:tr>
                  <a:tr h="186692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114706" b="-35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60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52965"/>
              </p:ext>
            </p:extLst>
          </p:nvPr>
        </p:nvGraphicFramePr>
        <p:xfrm>
          <a:off x="57150" y="457200"/>
          <a:ext cx="4389120" cy="39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660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FWDAPLAG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Mean Forward Citation 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other patents citing this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335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BCKGTLAG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Mean Backward Citation Lag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patents it cites.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SELFCTUB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made by the patent to other patents with the same assignee divided by the total number of citations made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SELFCTLB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made by the patent to other patents with the same assignee divided by the total number of citations made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 (cont’d)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39078"/>
              </p:ext>
            </p:extLst>
          </p:nvPr>
        </p:nvGraphicFramePr>
        <p:xfrm>
          <a:off x="4702969" y="457200"/>
          <a:ext cx="4389120" cy="2211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3311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SECUPBD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received by the patent from other patents with the same assignee divided by the total number of citations received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SECDLWBD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received by the patent from other patents with the same assignee divided by the total number of citations received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2"/>
          <a:stretch/>
        </p:blipFill>
        <p:spPr bwMode="auto">
          <a:xfrm>
            <a:off x="3518530" y="83820"/>
            <a:ext cx="408759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30" y="2899410"/>
            <a:ext cx="464820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8" y="800100"/>
            <a:ext cx="234373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0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728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Multiple Regression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20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348"/>
            <a:ext cx="9144000" cy="1345176"/>
          </a:xfrm>
          <a:prstGeom prst="rect">
            <a:avLst/>
          </a:prstGeom>
        </p:spPr>
        <p:txBody>
          <a:bodyPr wrap="square" lIns="9144" rIns="9144">
            <a:spAutoFit/>
          </a:bodyPr>
          <a:lstStyle/>
          <a:p>
            <a:pPr marL="228600" marR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CRECEIVE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= 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GRYEAR)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Courier New"/>
                <a:ea typeface="Calibri"/>
                <a:cs typeface="Times New Roman"/>
              </a:rPr>
              <a:t>(APPYEAR)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3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CLAIMS)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4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GENERAL)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ORIGINAL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6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CMADE)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7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RATIOCIT)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BCKGTLAG)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9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FWDAPLAG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10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SELFCTUB)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SELFCTLB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12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SECDLWBD)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13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(SECDUPBD</a:t>
            </a:r>
            <a:r>
              <a:rPr lang="en-US" dirty="0">
                <a:latin typeface="Courier New"/>
                <a:ea typeface="Calibri"/>
                <a:cs typeface="Times New Roman"/>
              </a:rPr>
              <a:t>)+ ε</a:t>
            </a:r>
            <a:r>
              <a:rPr lang="en-US" sz="1050" dirty="0">
                <a:ea typeface="Calibri"/>
                <a:cs typeface="Times New Roman"/>
              </a:rPr>
              <a:t> 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endParaRPr lang="en-US" sz="1200" dirty="0"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286" y="1597075"/>
            <a:ext cx="2348720" cy="388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=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… =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13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= 0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2040" y="1597074"/>
            <a:ext cx="4469493" cy="388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 ≠ 0 for at least one independent variable</a:t>
            </a:r>
            <a:endParaRPr lang="en-US" sz="1600" dirty="0">
              <a:ea typeface="Calibri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163342"/>
            <a:ext cx="8961120" cy="181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3735705"/>
            <a:ext cx="5057775" cy="1933575"/>
          </a:xfrm>
          <a:prstGeom prst="snip2SameRect">
            <a:avLst>
              <a:gd name="adj1" fmla="val 30854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8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984</Words>
  <Application>Microsoft Office PowerPoint</Application>
  <PresentationFormat>On-screen Show (16:10)</PresentationFormat>
  <Paragraphs>394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45</cp:revision>
  <dcterms:created xsi:type="dcterms:W3CDTF">2018-11-26T20:29:52Z</dcterms:created>
  <dcterms:modified xsi:type="dcterms:W3CDTF">2018-11-27T04:11:38Z</dcterms:modified>
</cp:coreProperties>
</file>