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75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3" r:id="rId18"/>
    <p:sldId id="274" r:id="rId19"/>
    <p:sldId id="272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1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3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61064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199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488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664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19367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099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864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172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956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921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84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261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1723664"/>
          </a:xfrm>
        </p:spPr>
        <p:txBody>
          <a:bodyPr>
            <a:normAutofit/>
          </a:bodyPr>
          <a:lstStyle/>
          <a:p>
            <a:r>
              <a:rPr lang="en-US" sz="4800" dirty="0"/>
              <a:t>Hierarchical Regression Analysis (Incremental Model Test)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2256846"/>
          </a:xfrm>
        </p:spPr>
        <p:txBody>
          <a:bodyPr>
            <a:noAutofit/>
          </a:bodyPr>
          <a:lstStyle/>
          <a:p>
            <a:r>
              <a:rPr lang="en-US" sz="2400" dirty="0"/>
              <a:t>Regression Analysis and Non-Linear Models: Sociology 6100</a:t>
            </a:r>
          </a:p>
        </p:txBody>
      </p:sp>
    </p:spTree>
    <p:extLst>
      <p:ext uri="{BB962C8B-B14F-4D97-AF65-F5344CB8AC3E}">
        <p14:creationId xmlns:p14="http://schemas.microsoft.com/office/powerpoint/2010/main" val="30860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44583"/>
          </a:xfrm>
        </p:spPr>
        <p:txBody>
          <a:bodyPr>
            <a:normAutofit/>
          </a:bodyPr>
          <a:lstStyle/>
          <a:p>
            <a:r>
              <a:rPr lang="en-US" sz="4000" dirty="0"/>
              <a:t>SPSS Frequency Table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872" y="1110343"/>
            <a:ext cx="4676190" cy="4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791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22811"/>
          </a:xfrm>
        </p:spPr>
        <p:txBody>
          <a:bodyPr>
            <a:normAutofit/>
          </a:bodyPr>
          <a:lstStyle/>
          <a:p>
            <a:r>
              <a:rPr lang="en-US" sz="4000" dirty="0"/>
              <a:t>SPSS Histogram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872" y="1088571"/>
            <a:ext cx="6354990" cy="509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895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01040"/>
          </a:xfrm>
        </p:spPr>
        <p:txBody>
          <a:bodyPr>
            <a:normAutofit/>
          </a:bodyPr>
          <a:lstStyle/>
          <a:p>
            <a:r>
              <a:rPr lang="en-US" sz="4000" dirty="0"/>
              <a:t>SPSS Regression Output and Statistics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872" y="1066800"/>
            <a:ext cx="7613753" cy="29609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4027714"/>
            <a:ext cx="4254097" cy="1970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53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88126"/>
          </a:xfrm>
        </p:spPr>
        <p:txBody>
          <a:bodyPr>
            <a:normAutofit/>
          </a:bodyPr>
          <a:lstStyle/>
          <a:p>
            <a:r>
              <a:rPr lang="en-US" sz="4000" dirty="0"/>
              <a:t>SPSS Regression Statistics (cont.)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872" y="1153886"/>
            <a:ext cx="6647619" cy="37523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5941" y="3030076"/>
            <a:ext cx="3028571" cy="32857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872" y="5168002"/>
            <a:ext cx="5488621" cy="52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407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01040"/>
          </a:xfrm>
        </p:spPr>
        <p:txBody>
          <a:bodyPr>
            <a:normAutofit/>
          </a:bodyPr>
          <a:lstStyle/>
          <a:p>
            <a:r>
              <a:rPr lang="en-US" sz="4000" dirty="0"/>
              <a:t>SPSS Regression Statistics (cont.)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872" y="1066799"/>
            <a:ext cx="7625416" cy="24601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722909"/>
            <a:ext cx="5488621" cy="2073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777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22811"/>
          </a:xfrm>
        </p:spPr>
        <p:txBody>
          <a:bodyPr>
            <a:normAutofit/>
          </a:bodyPr>
          <a:lstStyle/>
          <a:p>
            <a:r>
              <a:rPr lang="en-US" sz="4000" dirty="0"/>
              <a:t>SPSS Regression Statistics (cont.)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872" y="1088571"/>
            <a:ext cx="5443728" cy="37038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4792441"/>
            <a:ext cx="5488621" cy="52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58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22811"/>
          </a:xfrm>
        </p:spPr>
        <p:txBody>
          <a:bodyPr>
            <a:normAutofit/>
          </a:bodyPr>
          <a:lstStyle/>
          <a:p>
            <a:r>
              <a:rPr lang="en-US" sz="4000" dirty="0"/>
              <a:t>SPSS Regression Statistics (cont.)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872" y="1088571"/>
            <a:ext cx="6561905" cy="36190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5078995"/>
            <a:ext cx="5488621" cy="70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818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Hierarchical Regression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857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1" y="500062"/>
            <a:ext cx="6543674" cy="6357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59263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797" y="800100"/>
            <a:ext cx="9214691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0464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79269"/>
          </a:xfrm>
        </p:spPr>
        <p:txBody>
          <a:bodyPr>
            <a:normAutofit/>
          </a:bodyPr>
          <a:lstStyle/>
          <a:p>
            <a:r>
              <a:rPr lang="en-US" sz="4000" dirty="0"/>
              <a:t>Incremental Model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045030"/>
            <a:ext cx="8595360" cy="5135108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Each model needs to be developed theoretically. (See example at the end)</a:t>
            </a:r>
          </a:p>
          <a:p>
            <a:pPr marL="0" indent="0">
              <a:buNone/>
            </a:pPr>
            <a:r>
              <a:rPr lang="en-US" sz="1600" dirty="0"/>
              <a:t>Examine;</a:t>
            </a:r>
          </a:p>
          <a:p>
            <a:pPr lvl="1"/>
            <a:r>
              <a:rPr lang="en-US" dirty="0"/>
              <a:t>Change in Beta coefficients</a:t>
            </a:r>
          </a:p>
          <a:p>
            <a:pPr lvl="1"/>
            <a:r>
              <a:rPr lang="en-US" dirty="0"/>
              <a:t>Change in sign (positive or negative)</a:t>
            </a:r>
          </a:p>
          <a:p>
            <a:pPr lvl="1"/>
            <a:r>
              <a:rPr lang="en-US" dirty="0"/>
              <a:t>Change in significance level </a:t>
            </a:r>
          </a:p>
          <a:p>
            <a:pPr lvl="1"/>
            <a:r>
              <a:rPr lang="en-US" dirty="0"/>
              <a:t>Change in R</a:t>
            </a:r>
            <a:r>
              <a:rPr lang="en-US" baseline="30000" dirty="0"/>
              <a:t>2</a:t>
            </a:r>
            <a:endParaRPr lang="en-US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E.g. DV: Sexual behavioral change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341" y="2454494"/>
            <a:ext cx="6316343" cy="344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07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2050" name="Picture 2" descr="C:\Users\matsuoh\Desktop\Documents\Yuki and Sumi\Camp Photos\Swim Kamp Memorial Day Weekend 2010 009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448" y="1828800"/>
            <a:ext cx="635395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281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50" y="285751"/>
            <a:ext cx="5645150" cy="657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1649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22811"/>
          </a:xfrm>
        </p:spPr>
        <p:txBody>
          <a:bodyPr>
            <a:normAutofit/>
          </a:bodyPr>
          <a:lstStyle/>
          <a:p>
            <a:r>
              <a:rPr lang="en-US" sz="4000" dirty="0"/>
              <a:t>Computer-aided Significance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088572"/>
            <a:ext cx="8595360" cy="509156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600" dirty="0"/>
              <a:t>Y: perceptions toward certain groups</a:t>
            </a:r>
          </a:p>
          <a:p>
            <a:pPr marL="0" indent="0">
              <a:buNone/>
            </a:pPr>
            <a:r>
              <a:rPr lang="en-US" sz="1600" dirty="0"/>
              <a:t>X</a:t>
            </a:r>
            <a:r>
              <a:rPr lang="en-US" sz="1600" baseline="-25000" dirty="0"/>
              <a:t>1</a:t>
            </a:r>
            <a:r>
              <a:rPr lang="en-US" sz="1600" dirty="0"/>
              <a:t>: age, X</a:t>
            </a:r>
            <a:r>
              <a:rPr lang="en-US" sz="1600" baseline="-25000" dirty="0"/>
              <a:t>2</a:t>
            </a:r>
            <a:r>
              <a:rPr lang="en-US" sz="1600" dirty="0"/>
              <a:t>: sex, X</a:t>
            </a:r>
            <a:r>
              <a:rPr lang="en-US" sz="1600" baseline="-25000" dirty="0"/>
              <a:t>3</a:t>
            </a:r>
            <a:r>
              <a:rPr lang="en-US" sz="1600" dirty="0"/>
              <a:t>: education</a:t>
            </a:r>
          </a:p>
          <a:p>
            <a:pPr marL="0" indent="0">
              <a:buNone/>
            </a:pPr>
            <a:r>
              <a:rPr lang="en-US" sz="1600" dirty="0"/>
              <a:t> </a:t>
            </a:r>
          </a:p>
          <a:p>
            <a:pPr marL="0" indent="0">
              <a:buNone/>
            </a:pPr>
            <a:r>
              <a:rPr lang="en-US" sz="1600" dirty="0"/>
              <a:t>Y: death rate due to heat</a:t>
            </a:r>
          </a:p>
          <a:p>
            <a:pPr marL="0" indent="0">
              <a:buNone/>
            </a:pPr>
            <a:r>
              <a:rPr lang="en-US" sz="1600" dirty="0"/>
              <a:t>X</a:t>
            </a:r>
            <a:r>
              <a:rPr lang="en-US" sz="1600" baseline="-25000" dirty="0"/>
              <a:t>1</a:t>
            </a:r>
            <a:r>
              <a:rPr lang="en-US" sz="1600" dirty="0"/>
              <a:t>: temperature, X</a:t>
            </a:r>
            <a:r>
              <a:rPr lang="en-US" sz="1600" baseline="-25000" dirty="0"/>
              <a:t>2</a:t>
            </a:r>
            <a:r>
              <a:rPr lang="en-US" sz="1600" dirty="0"/>
              <a:t>: age of the residential area, X</a:t>
            </a:r>
            <a:r>
              <a:rPr lang="en-US" sz="1600" baseline="-25000" dirty="0"/>
              <a:t>3</a:t>
            </a:r>
            <a:r>
              <a:rPr lang="en-US" sz="1600" dirty="0"/>
              <a:t>: volume of greens</a:t>
            </a:r>
          </a:p>
          <a:p>
            <a:pPr marL="0" indent="0">
              <a:buNone/>
            </a:pPr>
            <a:r>
              <a:rPr lang="en-US" sz="1600" dirty="0"/>
              <a:t> </a:t>
            </a:r>
          </a:p>
          <a:p>
            <a:pPr marL="0" indent="0">
              <a:buNone/>
            </a:pPr>
            <a:r>
              <a:rPr lang="en-US" sz="1600" dirty="0"/>
              <a:t>Y: ACT score</a:t>
            </a:r>
          </a:p>
          <a:p>
            <a:pPr marL="0" indent="0">
              <a:buNone/>
            </a:pPr>
            <a:r>
              <a:rPr lang="en-US" sz="1600" dirty="0"/>
              <a:t>X</a:t>
            </a:r>
            <a:r>
              <a:rPr lang="en-US" sz="1600" baseline="-25000" dirty="0"/>
              <a:t>1</a:t>
            </a:r>
            <a:r>
              <a:rPr lang="en-US" sz="1600" dirty="0"/>
              <a:t>: Race, X</a:t>
            </a:r>
            <a:r>
              <a:rPr lang="en-US" sz="1600" baseline="-25000" dirty="0"/>
              <a:t>2</a:t>
            </a:r>
            <a:r>
              <a:rPr lang="en-US" sz="1600" dirty="0"/>
              <a:t>: GPA in high school, X</a:t>
            </a:r>
            <a:r>
              <a:rPr lang="en-US" sz="1600" baseline="-25000" dirty="0"/>
              <a:t>3</a:t>
            </a:r>
            <a:r>
              <a:rPr lang="en-US" sz="1600" dirty="0"/>
              <a:t>: SES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u="sng" dirty="0"/>
              <a:t>Forward addition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Start with the most significant IV</a:t>
            </a:r>
          </a:p>
          <a:p>
            <a:pPr marL="0" indent="0">
              <a:buNone/>
            </a:pPr>
            <a:r>
              <a:rPr lang="en-US" dirty="0"/>
              <a:t>	Y= a + bX</a:t>
            </a:r>
            <a:r>
              <a:rPr lang="en-US" baseline="-25000" dirty="0"/>
              <a:t>1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Y= a + bX</a:t>
            </a:r>
            <a:r>
              <a:rPr lang="en-US" baseline="-25000" dirty="0"/>
              <a:t>1</a:t>
            </a:r>
            <a:r>
              <a:rPr lang="en-US" dirty="0"/>
              <a:t> + bX</a:t>
            </a:r>
            <a:r>
              <a:rPr lang="en-US" baseline="-25000" dirty="0"/>
              <a:t>2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Y= a + bX</a:t>
            </a:r>
            <a:r>
              <a:rPr lang="en-US" baseline="-25000" dirty="0"/>
              <a:t>1</a:t>
            </a:r>
            <a:r>
              <a:rPr lang="en-US" dirty="0"/>
              <a:t> + bX</a:t>
            </a:r>
            <a:r>
              <a:rPr lang="en-US" baseline="-25000" dirty="0"/>
              <a:t>2</a:t>
            </a:r>
            <a:r>
              <a:rPr lang="en-US" dirty="0"/>
              <a:t>+ bX</a:t>
            </a:r>
            <a:r>
              <a:rPr lang="en-US" baseline="-25000" dirty="0"/>
              <a:t>3</a:t>
            </a:r>
            <a:endParaRPr lang="en-US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532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57497"/>
          </a:xfrm>
        </p:spPr>
        <p:txBody>
          <a:bodyPr>
            <a:normAutofit/>
          </a:bodyPr>
          <a:lstStyle/>
          <a:p>
            <a:r>
              <a:rPr lang="en-US" sz="4000" dirty="0"/>
              <a:t>Computer-aided Significance Test (cont.)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023258"/>
            <a:ext cx="8595360" cy="51568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u="sng" dirty="0"/>
              <a:t>Stepwise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Similar to forward addition.  When IV becomes insignificant, it will be dropped from the equation. 	</a:t>
            </a:r>
          </a:p>
          <a:p>
            <a:pPr marL="0" indent="0">
              <a:buNone/>
            </a:pPr>
            <a:r>
              <a:rPr lang="en-US" sz="1400" dirty="0"/>
              <a:t>	Y= a + bX</a:t>
            </a:r>
            <a:r>
              <a:rPr lang="en-US" sz="1400" baseline="-25000" dirty="0"/>
              <a:t>1</a:t>
            </a:r>
          </a:p>
          <a:p>
            <a:pPr marL="0" indent="0">
              <a:buNone/>
            </a:pPr>
            <a:r>
              <a:rPr lang="en-US" sz="1400" dirty="0"/>
              <a:t>	Y= a + bX</a:t>
            </a:r>
            <a:r>
              <a:rPr lang="en-US" sz="1400" baseline="-25000" dirty="0"/>
              <a:t>1</a:t>
            </a:r>
            <a:r>
              <a:rPr lang="en-US" sz="1400" dirty="0"/>
              <a:t> + bX</a:t>
            </a:r>
            <a:r>
              <a:rPr lang="en-US" sz="1400" baseline="-25000" dirty="0"/>
              <a:t>2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	Y= a + bX</a:t>
            </a:r>
            <a:r>
              <a:rPr lang="en-US" sz="1400" baseline="-25000" dirty="0"/>
              <a:t>2</a:t>
            </a:r>
            <a:r>
              <a:rPr lang="en-US" sz="1400" dirty="0"/>
              <a:t> + bX</a:t>
            </a:r>
            <a:r>
              <a:rPr lang="en-US" sz="1400" baseline="-25000" dirty="0"/>
              <a:t>3</a:t>
            </a:r>
            <a:endParaRPr lang="en-US" sz="1400" dirty="0"/>
          </a:p>
          <a:p>
            <a:pPr marL="0" lvl="0" indent="0">
              <a:buNone/>
            </a:pPr>
            <a:r>
              <a:rPr lang="en-US" sz="1400" dirty="0"/>
              <a:t>X</a:t>
            </a:r>
            <a:r>
              <a:rPr lang="en-US" sz="1400" baseline="-25000" dirty="0"/>
              <a:t>1</a:t>
            </a:r>
            <a:r>
              <a:rPr lang="en-US" sz="1400" dirty="0"/>
              <a:t> became insignificant because of X</a:t>
            </a:r>
            <a:r>
              <a:rPr lang="en-US" sz="1400" baseline="-25000" dirty="0"/>
              <a:t>3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H</a:t>
            </a:r>
            <a:r>
              <a:rPr lang="en-US" sz="1400" baseline="-25000" dirty="0"/>
              <a:t>0</a:t>
            </a:r>
            <a:r>
              <a:rPr lang="en-US" sz="1400" dirty="0"/>
              <a:t>: β</a:t>
            </a:r>
            <a:r>
              <a:rPr lang="en-US" sz="1400" baseline="-25000" dirty="0"/>
              <a:t>1</a:t>
            </a:r>
            <a:r>
              <a:rPr lang="en-US" sz="1400" dirty="0"/>
              <a:t>=0 is not rejected</a:t>
            </a:r>
          </a:p>
          <a:p>
            <a:pPr marL="0" indent="0">
              <a:buNone/>
            </a:pPr>
            <a:r>
              <a:rPr lang="en-US" sz="1400" dirty="0"/>
              <a:t>E.g. Y: ACT score</a:t>
            </a:r>
          </a:p>
          <a:p>
            <a:pPr marL="0" indent="0">
              <a:buNone/>
            </a:pPr>
            <a:r>
              <a:rPr lang="en-US" sz="1400" dirty="0"/>
              <a:t>	X</a:t>
            </a:r>
            <a:r>
              <a:rPr lang="en-US" sz="1400" baseline="-25000" dirty="0"/>
              <a:t>1</a:t>
            </a:r>
            <a:r>
              <a:rPr lang="en-US" sz="1400" dirty="0"/>
              <a:t>: Race</a:t>
            </a:r>
          </a:p>
          <a:p>
            <a:pPr marL="0" indent="0">
              <a:buNone/>
            </a:pPr>
            <a:r>
              <a:rPr lang="en-US" sz="1400" dirty="0"/>
              <a:t>	X</a:t>
            </a:r>
            <a:r>
              <a:rPr lang="en-US" sz="1400" baseline="-25000" dirty="0"/>
              <a:t>2</a:t>
            </a:r>
            <a:r>
              <a:rPr lang="en-US" sz="1400" dirty="0"/>
              <a:t>: GPA in high school</a:t>
            </a:r>
          </a:p>
          <a:p>
            <a:pPr marL="0" indent="0">
              <a:buNone/>
            </a:pPr>
            <a:r>
              <a:rPr lang="en-US" sz="1400" dirty="0"/>
              <a:t>	X</a:t>
            </a:r>
            <a:r>
              <a:rPr lang="en-US" sz="1400" baseline="-25000" dirty="0"/>
              <a:t>3</a:t>
            </a:r>
            <a:r>
              <a:rPr lang="en-US" sz="1400" dirty="0"/>
              <a:t>: SES</a:t>
            </a:r>
          </a:p>
          <a:p>
            <a:pPr marL="0" indent="0">
              <a:buNone/>
            </a:pPr>
            <a:r>
              <a:rPr lang="en-US" sz="1400" dirty="0"/>
              <a:t> </a:t>
            </a:r>
            <a:r>
              <a:rPr lang="en-US" sz="1400" u="sng" dirty="0"/>
              <a:t>Backward deletion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 Start with all relevant variables, and least significant variables will be dropped first.</a:t>
            </a:r>
          </a:p>
        </p:txBody>
      </p:sp>
    </p:spTree>
    <p:extLst>
      <p:ext uri="{BB962C8B-B14F-4D97-AF65-F5344CB8AC3E}">
        <p14:creationId xmlns:p14="http://schemas.microsoft.com/office/powerpoint/2010/main" val="3328752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44583"/>
          </a:xfrm>
        </p:spPr>
        <p:txBody>
          <a:bodyPr>
            <a:normAutofit/>
          </a:bodyPr>
          <a:lstStyle/>
          <a:p>
            <a:r>
              <a:rPr lang="en-US" sz="4000" dirty="0"/>
              <a:t>Theoretical Incremental Model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110344"/>
            <a:ext cx="8595360" cy="5069794"/>
          </a:xfrm>
        </p:spPr>
        <p:txBody>
          <a:bodyPr/>
          <a:lstStyle/>
          <a:p>
            <a:r>
              <a:rPr lang="en-US" dirty="0"/>
              <a:t>Full Model		</a:t>
            </a:r>
          </a:p>
          <a:p>
            <a:pPr marL="0" indent="0">
              <a:buNone/>
            </a:pPr>
            <a:r>
              <a:rPr lang="en-US" dirty="0"/>
              <a:t>	Y = </a:t>
            </a:r>
            <a:r>
              <a:rPr lang="el-GR" dirty="0"/>
              <a:t>α</a:t>
            </a:r>
            <a:r>
              <a:rPr lang="en-US" dirty="0"/>
              <a:t> + </a:t>
            </a:r>
            <a:r>
              <a:rPr lang="el-GR" dirty="0"/>
              <a:t>β</a:t>
            </a:r>
            <a:r>
              <a:rPr lang="en-US" baseline="-25000" dirty="0"/>
              <a:t>1</a:t>
            </a: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+ </a:t>
            </a:r>
            <a:r>
              <a:rPr lang="el-GR" dirty="0"/>
              <a:t>β</a:t>
            </a:r>
            <a:r>
              <a:rPr lang="en-US" baseline="-25000" dirty="0"/>
              <a:t>2</a:t>
            </a:r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/>
              <a:t> … + </a:t>
            </a:r>
            <a:r>
              <a:rPr lang="el-GR" dirty="0"/>
              <a:t>β</a:t>
            </a:r>
            <a:r>
              <a:rPr lang="en-US" baseline="-25000" dirty="0" err="1"/>
              <a:t>k</a:t>
            </a:r>
            <a:r>
              <a:rPr lang="en-US" dirty="0" err="1"/>
              <a:t>X</a:t>
            </a:r>
            <a:r>
              <a:rPr lang="en-US" baseline="-25000" dirty="0" err="1"/>
              <a:t>k</a:t>
            </a:r>
            <a:r>
              <a:rPr lang="en-US" dirty="0"/>
              <a:t>     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df</a:t>
            </a:r>
            <a:r>
              <a:rPr lang="en-US" dirty="0"/>
              <a:t>= n – (k+1)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r>
              <a:rPr lang="en-US" dirty="0"/>
              <a:t>Reduced Model	</a:t>
            </a:r>
          </a:p>
          <a:p>
            <a:pPr marL="0" indent="0">
              <a:buNone/>
            </a:pPr>
            <a:r>
              <a:rPr lang="en-US" dirty="0"/>
              <a:t>	Y = </a:t>
            </a:r>
            <a:r>
              <a:rPr lang="el-GR" dirty="0"/>
              <a:t>α</a:t>
            </a:r>
            <a:r>
              <a:rPr lang="en-US" dirty="0"/>
              <a:t> + </a:t>
            </a:r>
            <a:r>
              <a:rPr lang="el-GR" dirty="0"/>
              <a:t>β</a:t>
            </a:r>
            <a:r>
              <a:rPr lang="en-US" baseline="-25000" dirty="0"/>
              <a:t>1</a:t>
            </a: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+ </a:t>
            </a:r>
            <a:r>
              <a:rPr lang="el-GR" dirty="0"/>
              <a:t>β</a:t>
            </a:r>
            <a:r>
              <a:rPr lang="en-US" baseline="-25000" dirty="0"/>
              <a:t>2</a:t>
            </a:r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/>
              <a:t> … + </a:t>
            </a:r>
            <a:r>
              <a:rPr lang="el-GR" dirty="0"/>
              <a:t>β</a:t>
            </a:r>
            <a:r>
              <a:rPr lang="en-US" dirty="0" err="1"/>
              <a:t>gXg</a:t>
            </a:r>
            <a:r>
              <a:rPr lang="en-US" dirty="0"/>
              <a:t>   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df</a:t>
            </a:r>
            <a:r>
              <a:rPr lang="en-US" dirty="0"/>
              <a:t>= n – (g+1)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	g &lt; 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052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Theoretical Incremental Model Test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u="sng" dirty="0"/>
              <a:t>Incremental Test for Full Model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H</a:t>
            </a:r>
            <a:r>
              <a:rPr lang="en-US" sz="1600" baseline="-25000" dirty="0"/>
              <a:t>0</a:t>
            </a:r>
            <a:r>
              <a:rPr lang="en-US" sz="1600" dirty="0"/>
              <a:t>: </a:t>
            </a:r>
            <a:r>
              <a:rPr lang="el-GR" sz="1600" dirty="0"/>
              <a:t>β</a:t>
            </a:r>
            <a:r>
              <a:rPr lang="en-US" sz="1600" baseline="-25000" dirty="0"/>
              <a:t>1 </a:t>
            </a:r>
            <a:r>
              <a:rPr lang="en-US" sz="1600" dirty="0"/>
              <a:t>= </a:t>
            </a:r>
            <a:r>
              <a:rPr lang="el-GR" sz="1600" dirty="0"/>
              <a:t>β</a:t>
            </a:r>
            <a:r>
              <a:rPr lang="en-US" sz="1600" baseline="-25000" dirty="0"/>
              <a:t>2 </a:t>
            </a:r>
            <a:r>
              <a:rPr lang="en-US" sz="1600" dirty="0"/>
              <a:t>= … = </a:t>
            </a:r>
            <a:r>
              <a:rPr lang="el-GR" sz="1600" dirty="0"/>
              <a:t>β</a:t>
            </a:r>
            <a:r>
              <a:rPr lang="en-US" sz="1600" baseline="-25000" dirty="0"/>
              <a:t>k </a:t>
            </a:r>
            <a:r>
              <a:rPr lang="en-US" sz="1600" dirty="0"/>
              <a:t>= 0 </a:t>
            </a:r>
          </a:p>
          <a:p>
            <a:pPr marL="0" indent="0">
              <a:buNone/>
            </a:pPr>
            <a:r>
              <a:rPr lang="en-US" sz="1600" dirty="0"/>
              <a:t>H</a:t>
            </a:r>
            <a:r>
              <a:rPr lang="en-US" sz="1600" baseline="-25000" dirty="0"/>
              <a:t>a</a:t>
            </a:r>
            <a:r>
              <a:rPr lang="en-US" sz="1600" dirty="0"/>
              <a:t>: At least one of the </a:t>
            </a:r>
            <a:r>
              <a:rPr lang="el-GR" sz="1600" dirty="0"/>
              <a:t>β</a:t>
            </a:r>
            <a:r>
              <a:rPr lang="en-US" sz="1600" dirty="0"/>
              <a:t>’s (h, </a:t>
            </a:r>
            <a:r>
              <a:rPr lang="en-US" sz="1600" dirty="0" err="1"/>
              <a:t>i</a:t>
            </a:r>
            <a:r>
              <a:rPr lang="en-US" sz="1600" dirty="0"/>
              <a:t>, j, k) is not 0 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Δdf</a:t>
            </a:r>
            <a:r>
              <a:rPr lang="en-US" sz="1600" dirty="0"/>
              <a:t> = [n-(g+1)] – [n-(k+1)] = k-g 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# of parameters (variables) added </a:t>
            </a:r>
          </a:p>
          <a:p>
            <a:pPr lvl="0"/>
            <a:r>
              <a:rPr lang="en-US" sz="1600" dirty="0"/>
              <a:t>Conduct t-test for each additional </a:t>
            </a:r>
            <a:r>
              <a:rPr lang="el-GR" sz="1600" dirty="0"/>
              <a:t>β</a:t>
            </a:r>
            <a:r>
              <a:rPr lang="en-US" sz="1600" dirty="0"/>
              <a:t> </a:t>
            </a:r>
          </a:p>
          <a:p>
            <a:pPr lvl="0"/>
            <a:r>
              <a:rPr lang="en-US" sz="1600" dirty="0"/>
              <a:t>For change in goodness-of-fit of each model, conduct F-test. </a:t>
            </a:r>
          </a:p>
          <a:p>
            <a:pPr lvl="0"/>
            <a:r>
              <a:rPr lang="en-US" sz="1600" dirty="0"/>
              <a:t>F-statistics is Reduction in Errors (</a:t>
            </a:r>
            <a:r>
              <a:rPr lang="en-US" sz="1600" dirty="0" err="1"/>
              <a:t>SSE</a:t>
            </a:r>
            <a:r>
              <a:rPr lang="en-US" sz="1600" baseline="-25000" dirty="0" err="1"/>
              <a:t>reduced</a:t>
            </a:r>
            <a:r>
              <a:rPr lang="en-US" sz="1600" baseline="-25000" dirty="0"/>
              <a:t> model</a:t>
            </a:r>
            <a:r>
              <a:rPr lang="en-US" sz="1600" dirty="0"/>
              <a:t> – </a:t>
            </a:r>
            <a:r>
              <a:rPr lang="en-US" sz="1600" dirty="0" err="1"/>
              <a:t>SSE</a:t>
            </a:r>
            <a:r>
              <a:rPr lang="en-US" sz="1600" baseline="-25000" dirty="0" err="1"/>
              <a:t>full</a:t>
            </a:r>
            <a:r>
              <a:rPr lang="en-US" sz="1600" baseline="-25000" dirty="0"/>
              <a:t> model</a:t>
            </a:r>
            <a:r>
              <a:rPr lang="en-US" sz="1600" dirty="0"/>
              <a:t>) is the result of additional parameters (h, </a:t>
            </a:r>
            <a:r>
              <a:rPr lang="en-US" sz="1600" dirty="0" err="1"/>
              <a:t>i</a:t>
            </a:r>
            <a:r>
              <a:rPr lang="en-US" sz="1600" dirty="0"/>
              <a:t>, j, k)</a:t>
            </a:r>
          </a:p>
        </p:txBody>
      </p:sp>
    </p:spTree>
    <p:extLst>
      <p:ext uri="{BB962C8B-B14F-4D97-AF65-F5344CB8AC3E}">
        <p14:creationId xmlns:p14="http://schemas.microsoft.com/office/powerpoint/2010/main" val="920103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Theoretical Incremental Model Test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Incremental Test for Full Model (cont.)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Df1 = k-g</a:t>
            </a:r>
          </a:p>
          <a:p>
            <a:pPr marL="0" indent="0">
              <a:buNone/>
            </a:pPr>
            <a:r>
              <a:rPr lang="pt-BR" dirty="0"/>
              <a:t>Df2 = n-(k+1)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u="sng" dirty="0"/>
              <a:t>Goodness-of-fit for Regression Analysis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Df</a:t>
            </a:r>
            <a:r>
              <a:rPr lang="en-US" baseline="-25000" dirty="0"/>
              <a:t>1 </a:t>
            </a:r>
            <a:r>
              <a:rPr lang="en-US" dirty="0"/>
              <a:t>= k</a:t>
            </a:r>
          </a:p>
          <a:p>
            <a:pPr marL="0" indent="0">
              <a:buNone/>
            </a:pPr>
            <a:r>
              <a:rPr lang="en-US" dirty="0"/>
              <a:t>Df</a:t>
            </a:r>
            <a:r>
              <a:rPr lang="en-US" baseline="-25000" dirty="0"/>
              <a:t>2</a:t>
            </a:r>
            <a:r>
              <a:rPr lang="en-US" dirty="0"/>
              <a:t> = n-(k+1)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573" y="2332353"/>
            <a:ext cx="4695238" cy="14095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382" y="4549628"/>
            <a:ext cx="2847619" cy="1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980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44583"/>
          </a:xfrm>
        </p:spPr>
        <p:txBody>
          <a:bodyPr>
            <a:normAutofit/>
          </a:bodyPr>
          <a:lstStyle/>
          <a:p>
            <a:r>
              <a:rPr lang="en-US" sz="4000" dirty="0"/>
              <a:t>SPSS Outcomes and Tables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872" y="1110343"/>
            <a:ext cx="5488621" cy="22774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561114"/>
            <a:ext cx="3600000" cy="2000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61872" y="5734405"/>
            <a:ext cx="3087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Income 13 is about $25,000</a:t>
            </a:r>
          </a:p>
        </p:txBody>
      </p:sp>
    </p:spTree>
    <p:extLst>
      <p:ext uri="{BB962C8B-B14F-4D97-AF65-F5344CB8AC3E}">
        <p14:creationId xmlns:p14="http://schemas.microsoft.com/office/powerpoint/2010/main" val="261606148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417</TotalTime>
  <Words>222</Words>
  <Application>Microsoft Office PowerPoint</Application>
  <PresentationFormat>Widescreen</PresentationFormat>
  <Paragraphs>85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Century Schoolbook</vt:lpstr>
      <vt:lpstr>Wingdings 2</vt:lpstr>
      <vt:lpstr>View</vt:lpstr>
      <vt:lpstr>Hierarchical Regression Analysis (Incremental Model Test)</vt:lpstr>
      <vt:lpstr>Incremental Model Test</vt:lpstr>
      <vt:lpstr>PowerPoint Presentation</vt:lpstr>
      <vt:lpstr>Computer-aided Significance Test</vt:lpstr>
      <vt:lpstr>Computer-aided Significance Test (cont.) </vt:lpstr>
      <vt:lpstr>Theoretical Incremental Model Test</vt:lpstr>
      <vt:lpstr>Theoretical Incremental Model Test (cont.)</vt:lpstr>
      <vt:lpstr>Theoretical Incremental Model Test (cont.)</vt:lpstr>
      <vt:lpstr>SPSS Outcomes and Tables</vt:lpstr>
      <vt:lpstr>SPSS Frequency Table</vt:lpstr>
      <vt:lpstr>SPSS Histogram</vt:lpstr>
      <vt:lpstr>SPSS Regression Output and Statistics</vt:lpstr>
      <vt:lpstr>SPSS Regression Statistics (cont.)</vt:lpstr>
      <vt:lpstr>SPSS Regression Statistics (cont.)</vt:lpstr>
      <vt:lpstr>SPSS Regression Statistics (cont.)</vt:lpstr>
      <vt:lpstr>SPSS Regression Statistics (cont.)</vt:lpstr>
      <vt:lpstr>Examples of Hierarchical Regression Analysis</vt:lpstr>
      <vt:lpstr>PowerPoint Presentation</vt:lpstr>
      <vt:lpstr>PowerPoint Presentation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Assumptions In Multiple Regression Analysis (MRA)</dc:title>
  <dc:creator>Tesa Rigel Hines</dc:creator>
  <cp:lastModifiedBy>Malcolm Townes</cp:lastModifiedBy>
  <cp:revision>40</cp:revision>
  <dcterms:created xsi:type="dcterms:W3CDTF">2017-01-25T20:17:37Z</dcterms:created>
  <dcterms:modified xsi:type="dcterms:W3CDTF">2018-09-19T22:30:13Z</dcterms:modified>
</cp:coreProperties>
</file>