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67" r:id="rId4"/>
    <p:sldId id="271" r:id="rId5"/>
    <p:sldId id="257" r:id="rId6"/>
    <p:sldId id="258" r:id="rId7"/>
    <p:sldId id="259" r:id="rId8"/>
    <p:sldId id="260" r:id="rId9"/>
    <p:sldId id="261" r:id="rId10"/>
    <p:sldId id="272" r:id="rId11"/>
    <p:sldId id="262" r:id="rId12"/>
    <p:sldId id="263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Partial and </a:t>
            </a:r>
            <a:r>
              <a:rPr lang="en-US" sz="4800" dirty="0" err="1"/>
              <a:t>Semipartial</a:t>
            </a:r>
            <a:r>
              <a:rPr lang="en-US" sz="4800" dirty="0"/>
              <a:t> Correlations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6100</a:t>
            </a:r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Semipartial</a:t>
            </a:r>
            <a:r>
              <a:rPr lang="en-US" dirty="0"/>
              <a:t> Correlation (Part Correlation)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Clr>
                    <a:srgbClr val="6076B4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Correlation between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removing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only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lvl="0" indent="0">
                  <a:buClr>
                    <a:srgbClr val="6076B4"/>
                  </a:buClr>
                  <a:buNone/>
                </a:pPr>
                <a:endParaRPr lang="en-US" sz="2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Clr>
                    <a:srgbClr val="6076B4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   </a:t>
                </a:r>
              </a:p>
              <a:p>
                <a:pPr marL="0" lvl="0" indent="0">
                  <a:buClr>
                    <a:srgbClr val="6076B4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          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6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9" y="2957512"/>
            <a:ext cx="4143374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4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Second-Order and Higher-order </a:t>
            </a:r>
            <a:r>
              <a:rPr lang="en-US" sz="4000" dirty="0" err="1"/>
              <a:t>Semipartial</a:t>
            </a:r>
            <a:r>
              <a:rPr lang="en-US" sz="4000" dirty="0"/>
              <a:t> Correlations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/>
                  <a:t>Eg. 	Y: GPA in Graduate School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/>
                  <a:t>        	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: IQ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/>
                  <a:t>	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: GPA Undergraduate  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/>
                  <a:t>r</a:t>
                </a:r>
                <a:r>
                  <a:rPr lang="en-US" sz="1700" baseline="30000" dirty="0"/>
                  <a:t>2</a:t>
                </a:r>
                <a:r>
                  <a:rPr lang="en-US" sz="1700" dirty="0"/>
                  <a:t> </a:t>
                </a:r>
                <a:r>
                  <a:rPr lang="en-US" sz="1700" baseline="-25000" dirty="0"/>
                  <a:t>GPA.(GPA undergraduate. IQ)</a:t>
                </a:r>
                <a:endParaRPr lang="en-US" sz="17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baseline="-25000" dirty="0"/>
                  <a:t> Correlation between GPA in Graduate School and undergraduate GPA, removing the effect of IQ only from  undergraduate GPA</a:t>
                </a: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 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 err="1"/>
                  <a:t>Eg</a:t>
                </a:r>
                <a:r>
                  <a:rPr lang="en-US" sz="1700" dirty="0"/>
                  <a:t>.  	Y: Marital satisfaction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/>
                  <a:t>	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: Years of marriage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/>
                  <a:t>	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: Number of major arguments 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/>
                  <a:t>r</a:t>
                </a:r>
                <a:r>
                  <a:rPr lang="en-US" sz="1700" baseline="30000" dirty="0"/>
                  <a:t>2</a:t>
                </a:r>
                <a:r>
                  <a:rPr lang="en-US" sz="1700" baseline="-25000" dirty="0"/>
                  <a:t>Marital satisfaction. (Number of major arguments. years of marriage) </a:t>
                </a:r>
                <a:endParaRPr lang="en-US" sz="17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baseline="-25000" dirty="0"/>
                  <a:t>Correlation between Marital satisfaction and the number of major arguments, removing the effect of years of marriage only from the number of major arguments.</a:t>
                </a:r>
                <a:endParaRPr lang="en-US" sz="17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44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[DataSet1] C:\Program Files\SPSS\GSS93 </a:t>
            </a:r>
            <a:r>
              <a:rPr lang="en-US" dirty="0" err="1"/>
              <a:t>subset.sav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83362"/>
            <a:ext cx="3028571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534964"/>
            <a:ext cx="3609524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5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/>
          <a:lstStyle/>
          <a:p>
            <a:r>
              <a:rPr lang="en-US" dirty="0"/>
              <a:t>Regression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66800"/>
            <a:ext cx="8595360" cy="51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baseline="-25000" dirty="0"/>
              <a:t>Correlation between $ and Education, removing the effect of Age, Sex, and Labor force status, is 0.333</a:t>
            </a:r>
            <a:endParaRPr lang="en-US" sz="2000" dirty="0"/>
          </a:p>
          <a:p>
            <a:r>
              <a:rPr lang="en-US" sz="2000" baseline="-25000" dirty="0"/>
              <a:t>Correlation between $ and Education, removing the effect of Age, Sex, and Labor force status from Education, is 0.277.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066800"/>
            <a:ext cx="5133333" cy="18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904895"/>
            <a:ext cx="6504762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4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strong correlations among x, y, z.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x and z are strongly correlated with each other.  Regression analysis also shows z has a strong effect on 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However, when y is included in a regression analysis, z becomes insignificant, meaning y explains whole variance of x.  </a:t>
            </a:r>
          </a:p>
        </p:txBody>
      </p:sp>
    </p:spTree>
    <p:extLst>
      <p:ext uri="{BB962C8B-B14F-4D97-AF65-F5344CB8AC3E}">
        <p14:creationId xmlns:p14="http://schemas.microsoft.com/office/powerpoint/2010/main" val="423569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  <p:pic>
        <p:nvPicPr>
          <p:cNvPr id="4098" name="Picture 2" descr="C:\Users\matsuoh\Desktop\Documents\Yuki and Sumi\2012-03-04\000_005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00201"/>
            <a:ext cx="6129338" cy="48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3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Pearson Product Moment Correlation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Used to test relationship between two ratio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Does not control for other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Ranges -1.0 and +1.0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e.g. Education and income, work commitment and job satisfaction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4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(continued)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199224"/>
            <a:ext cx="7886700" cy="368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94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Venn Diagram of Partial Correlation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9" y="1828800"/>
            <a:ext cx="598646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0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Partial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066800"/>
                <a:ext cx="8595360" cy="5113337"/>
              </a:xfrm>
            </p:spPr>
            <p:txBody>
              <a:bodyPr/>
              <a:lstStyle/>
              <a:p>
                <a:r>
                  <a:rPr lang="en-US" sz="1600" dirty="0"/>
                  <a:t>Strength of association between Y and X, controlling for other IV’s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=∝+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Correlation between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en-US" sz="1600" dirty="0"/>
                  <a:t>, removing the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from both Y’s and X’s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2400" baseline="-25000" dirty="0"/>
                  <a:t>First-order partial correlation: control for one IV</a:t>
                </a:r>
                <a:endParaRPr lang="en-US" sz="2400" dirty="0"/>
              </a:p>
              <a:p>
                <a:r>
                  <a:rPr lang="en-US" sz="2400" baseline="-25000" dirty="0"/>
                  <a:t>Pearson correlation: Zero-order correlation</a:t>
                </a:r>
                <a:endParaRPr lang="en-US" sz="24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066800"/>
                <a:ext cx="8595360" cy="5113337"/>
              </a:xfrm>
              <a:blipFill>
                <a:blip r:embed="rId2"/>
                <a:stretch>
                  <a:fillRect l="-496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54" y="1929572"/>
            <a:ext cx="3251675" cy="10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Partial Correlation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066800"/>
                <a:ext cx="8595360" cy="51133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Eg. 	</a:t>
                </a:r>
                <a:r>
                  <a:rPr lang="en-US" sz="1600" dirty="0"/>
                  <a:t>Y: GPA in Graduate School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dirty="0"/>
                  <a:t>       	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en-US" sz="1600" dirty="0"/>
                  <a:t>: IQ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dirty="0"/>
                  <a:t>	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en-US" sz="1600" dirty="0"/>
                  <a:t>: GPA Undergraduate </a:t>
                </a:r>
              </a:p>
              <a:p>
                <a:pPr marL="0" indent="0">
                  <a:buNone/>
                </a:pPr>
                <a:r>
                  <a:rPr lang="en-US" sz="2400" dirty="0"/>
                  <a:t>r </a:t>
                </a:r>
                <a:r>
                  <a:rPr lang="en-US" sz="2400" baseline="-25000" dirty="0"/>
                  <a:t>(GPA.GPA undergraduate) . IQ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800" baseline="-25000" dirty="0"/>
                  <a:t>Correlation between GPA in Graduate School and undergraduate GPA, removing the effect of IQ from both graduate GPA and undergraduate GPA</a:t>
                </a:r>
              </a:p>
              <a:p>
                <a:pPr marL="0" indent="0">
                  <a:buNone/>
                </a:pPr>
                <a:endParaRPr lang="en-US" sz="2400" baseline="-250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700" dirty="0" err="1"/>
                  <a:t>Eg</a:t>
                </a:r>
                <a:r>
                  <a:rPr lang="en-US" sz="1700" dirty="0"/>
                  <a:t>.  	</a:t>
                </a:r>
                <a:r>
                  <a:rPr lang="en-US" sz="1600" dirty="0"/>
                  <a:t>Y: Marital satisfaction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dirty="0"/>
                  <a:t>	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en-US" sz="1600" dirty="0"/>
                  <a:t>: Years of marriage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600" dirty="0"/>
                  <a:t>	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en-US" sz="1600" dirty="0"/>
                  <a:t>: Number of major arguments </a:t>
                </a:r>
              </a:p>
              <a:p>
                <a:pPr marL="0" indent="0">
                  <a:buNone/>
                </a:pPr>
                <a:r>
                  <a:rPr lang="en-US" sz="2400" dirty="0"/>
                  <a:t>r</a:t>
                </a:r>
                <a:r>
                  <a:rPr lang="en-US" sz="2400" baseline="-25000" dirty="0"/>
                  <a:t>(Marital satisfaction. Number of major arguments)</a:t>
                </a:r>
                <a:r>
                  <a:rPr lang="en-US" sz="2400" dirty="0"/>
                  <a:t> </a:t>
                </a:r>
                <a:r>
                  <a:rPr lang="en-US" sz="2400" baseline="-25000" dirty="0"/>
                  <a:t>years of marriage</a:t>
                </a: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r>
                  <a:rPr lang="en-US" sz="2000" dirty="0"/>
                  <a:t>Correlation between marital satisfaction and the number of major arguments, removing the effect of years of marriage.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066800"/>
                <a:ext cx="8595360" cy="5113337"/>
              </a:xfrm>
              <a:blipFill>
                <a:blip r:embed="rId2"/>
                <a:stretch>
                  <a:fillRect l="-1064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95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Partial Correlation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045030"/>
                <a:ext cx="8595360" cy="513510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100" i="1" smtClean="0">
                        <a:latin typeface="Cambria Math"/>
                      </a:rPr>
                      <m:t>𝑌</m:t>
                    </m:r>
                    <m:r>
                      <a:rPr lang="en-US" sz="2100" i="1" smtClean="0">
                        <a:latin typeface="Cambria Math"/>
                      </a:rPr>
                      <m:t>=∝+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21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0                  R</a:t>
                </a:r>
                <a:r>
                  <a:rPr lang="en-US" sz="1900" baseline="30000" dirty="0"/>
                  <a:t>2</a:t>
                </a:r>
                <a:r>
                  <a:rPr lang="en-US" sz="1900" dirty="0"/>
                  <a:t>                                                              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|</a:t>
                </a:r>
                <a:r>
                  <a:rPr lang="en-US" sz="1900" dirty="0">
                    <a:highlight>
                      <a:srgbClr val="FF00FF"/>
                    </a:highlight>
                  </a:rPr>
                  <a:t>_____________________</a:t>
                </a:r>
                <a:r>
                  <a:rPr lang="en-US" sz="1900" dirty="0"/>
                  <a:t>|</a:t>
                </a:r>
                <a:r>
                  <a:rPr lang="en-US" sz="1900" dirty="0">
                    <a:highlight>
                      <a:srgbClr val="FFFF00"/>
                    </a:highlight>
                  </a:rPr>
                  <a:t>______________________</a:t>
                </a:r>
                <a:r>
                  <a:rPr lang="en-US" sz="1900" dirty="0"/>
                  <a:t>|  IV: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1900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>
                    <a:highlight>
                      <a:srgbClr val="FF00FF"/>
                    </a:highlight>
                  </a:rPr>
                  <a:t>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highlight>
                      <a:srgbClr val="FF00FF"/>
                    </a:highlight>
                    <a:ea typeface="Cambria Math" panose="02040503050406030204" pitchFamily="18" charset="0"/>
                  </a:rPr>
                  <a:t> </a:t>
                </a:r>
                <a:r>
                  <a:rPr lang="en-US" sz="1900" dirty="0">
                    <a:highlight>
                      <a:srgbClr val="FF00FF"/>
                    </a:highlight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highlight>
                      <a:srgbClr val="FF00FF"/>
                    </a:highlight>
                    <a:ea typeface="Cambria Math" panose="02040503050406030204" pitchFamily="18" charset="0"/>
                  </a:rPr>
                  <a:t> </a:t>
                </a:r>
                <a:r>
                  <a:rPr lang="en-US" sz="1900" dirty="0">
                    <a:highlight>
                      <a:srgbClr val="FFFF00"/>
                    </a:highlight>
                  </a:rPr>
                  <a:t>Unexplained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highlight>
                      <a:srgbClr val="FFFF00"/>
                    </a:highlight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:r>
                  <a:rPr lang="en-US" sz="1900" dirty="0"/>
                  <a:t> 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0   r</a:t>
                </a:r>
                <a:r>
                  <a:rPr lang="en-US" sz="1900" baseline="30000" dirty="0"/>
                  <a:t>2</a:t>
                </a:r>
                <a:r>
                  <a:rPr lang="en-US" sz="1900" baseline="-25000" dirty="0"/>
                  <a:t>yx1</a:t>
                </a:r>
                <a:r>
                  <a:rPr lang="en-US" sz="1900" dirty="0"/>
                  <a:t>                                                            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|_______|</a:t>
                </a:r>
                <a:r>
                  <a:rPr lang="en-US" sz="1900" dirty="0">
                    <a:highlight>
                      <a:srgbClr val="00FFFF"/>
                    </a:highlight>
                  </a:rPr>
                  <a:t>_______­­_______</a:t>
                </a:r>
                <a:r>
                  <a:rPr lang="en-US" sz="1900" dirty="0"/>
                  <a:t>|______________________|    IV: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	</a:t>
                </a:r>
                <a:r>
                  <a:rPr lang="en-US" sz="1900" dirty="0">
                    <a:highlight>
                      <a:srgbClr val="00FFFF"/>
                    </a:highlight>
                  </a:rPr>
                  <a:t>  R</a:t>
                </a:r>
                <a:r>
                  <a:rPr lang="en-US" sz="1900" baseline="30000" dirty="0">
                    <a:highlight>
                      <a:srgbClr val="00FFFF"/>
                    </a:highlight>
                  </a:rPr>
                  <a:t>2</a:t>
                </a:r>
                <a:r>
                  <a:rPr lang="en-US" sz="1900" dirty="0">
                    <a:highlight>
                      <a:srgbClr val="00FFFF"/>
                    </a:highlight>
                  </a:rPr>
                  <a:t> - r</a:t>
                </a:r>
                <a:r>
                  <a:rPr lang="en-US" sz="1900" baseline="30000" dirty="0">
                    <a:highlight>
                      <a:srgbClr val="00FFFF"/>
                    </a:highlight>
                  </a:rPr>
                  <a:t>2</a:t>
                </a:r>
                <a:r>
                  <a:rPr lang="en-US" sz="1900" baseline="-25000" dirty="0">
                    <a:highlight>
                      <a:srgbClr val="00FFFF"/>
                    </a:highlight>
                  </a:rPr>
                  <a:t>yx1 = </a:t>
                </a:r>
                <a:r>
                  <a:rPr lang="en-US" sz="1900" dirty="0">
                    <a:highlight>
                      <a:srgbClr val="00FFFF"/>
                    </a:highlight>
                  </a:rPr>
                  <a:t>r</a:t>
                </a:r>
                <a:r>
                  <a:rPr lang="en-US" sz="1900" baseline="30000" dirty="0">
                    <a:highlight>
                      <a:srgbClr val="00FFFF"/>
                    </a:highlight>
                  </a:rPr>
                  <a:t>2</a:t>
                </a:r>
                <a:r>
                  <a:rPr lang="en-US" sz="1900" baseline="-25000" dirty="0">
                    <a:highlight>
                      <a:srgbClr val="00FFFF"/>
                    </a:highlight>
                  </a:rPr>
                  <a:t>yx2</a:t>
                </a:r>
                <a:endParaRPr lang="en-US" sz="1900" dirty="0">
                  <a:highlight>
                    <a:srgbClr val="00FFFF"/>
                  </a:highlight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 </a:t>
                </a:r>
                <a:r>
                  <a:rPr lang="en-US" sz="1900" dirty="0">
                    <a:highlight>
                      <a:srgbClr val="00FFFF"/>
                    </a:highlight>
                  </a:rPr>
                  <a:t>Partial proportion of Y explained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highlight>
                      <a:srgbClr val="00FFFF"/>
                    </a:highlight>
                    <a:ea typeface="Cambria Math" panose="02040503050406030204" pitchFamily="18" charset="0"/>
                  </a:rPr>
                  <a:t> </a:t>
                </a:r>
                <a:r>
                  <a:rPr lang="en-US" sz="1900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0   r</a:t>
                </a:r>
                <a:r>
                  <a:rPr lang="en-US" sz="1900" baseline="30000" dirty="0"/>
                  <a:t>2</a:t>
                </a:r>
                <a:r>
                  <a:rPr lang="en-US" sz="1900" baseline="-25000" dirty="0"/>
                  <a:t>yx1</a:t>
                </a:r>
                <a:r>
                  <a:rPr lang="en-US" sz="1900" dirty="0"/>
                  <a:t>                                                                            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|_______|</a:t>
                </a:r>
                <a:r>
                  <a:rPr lang="en-US" sz="1900" dirty="0">
                    <a:highlight>
                      <a:srgbClr val="FF0000"/>
                    </a:highlight>
                  </a:rPr>
                  <a:t>_______­­______________________________</a:t>
                </a:r>
                <a:r>
                  <a:rPr lang="en-US" sz="1900" dirty="0"/>
                  <a:t>|    IV: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1900" dirty="0"/>
                  <a:t>		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		</a:t>
                </a:r>
                <a:r>
                  <a:rPr lang="en-US" sz="1900" dirty="0">
                    <a:highlight>
                      <a:srgbClr val="FF0000"/>
                    </a:highlight>
                  </a:rPr>
                  <a:t>1- - r</a:t>
                </a:r>
                <a:r>
                  <a:rPr lang="en-US" sz="1900" baseline="30000" dirty="0">
                    <a:highlight>
                      <a:srgbClr val="FF0000"/>
                    </a:highlight>
                  </a:rPr>
                  <a:t>2</a:t>
                </a:r>
                <a:r>
                  <a:rPr lang="en-US" sz="1900" baseline="-25000" dirty="0">
                    <a:highlight>
                      <a:srgbClr val="FF0000"/>
                    </a:highlight>
                  </a:rPr>
                  <a:t>yx1</a:t>
                </a:r>
                <a:r>
                  <a:rPr lang="en-US" sz="1900" dirty="0">
                    <a:highlight>
                      <a:srgbClr val="FF0000"/>
                    </a:highlight>
                  </a:rPr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	</a:t>
                </a:r>
                <a:r>
                  <a:rPr lang="en-US" sz="1900" dirty="0">
                    <a:highlight>
                      <a:srgbClr val="FF0000"/>
                    </a:highlight>
                  </a:rPr>
                  <a:t>Proportion of Y unexplained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highlight>
                      <a:srgbClr val="FF0000"/>
                    </a:highlight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045030"/>
                <a:ext cx="8595360" cy="5135108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9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Partial Correlation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045030"/>
                <a:ext cx="8595360" cy="513510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Proportion of variation of Y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en-US" sz="1600" dirty="0"/>
                  <a:t>, removing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from Y and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045030"/>
                <a:ext cx="8595360" cy="5135108"/>
              </a:xfrm>
              <a:blipFill>
                <a:blip r:embed="rId2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11" y="2002290"/>
            <a:ext cx="3235110" cy="1249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91" y="3251368"/>
            <a:ext cx="7803341" cy="7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6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463040"/>
          </a:xfrm>
        </p:spPr>
        <p:txBody>
          <a:bodyPr>
            <a:normAutofit/>
          </a:bodyPr>
          <a:lstStyle/>
          <a:p>
            <a:r>
              <a:rPr lang="en-US" sz="4000" dirty="0"/>
              <a:t>Second-Order and Higher-order Partial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764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Correlation between Y and X, controlling for other IV’s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15" y="2601400"/>
            <a:ext cx="2180952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9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234</TotalTime>
  <Words>332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Schoolbook</vt:lpstr>
      <vt:lpstr>Wingdings</vt:lpstr>
      <vt:lpstr>Wingdings 2</vt:lpstr>
      <vt:lpstr>View</vt:lpstr>
      <vt:lpstr>Partial and Semipartial Correlations</vt:lpstr>
      <vt:lpstr>Correlation </vt:lpstr>
      <vt:lpstr>Correlation (continued)</vt:lpstr>
      <vt:lpstr>Venn Diagram of Partial Correlation</vt:lpstr>
      <vt:lpstr>Partial Correlation</vt:lpstr>
      <vt:lpstr>Partial Correlation (cont.)</vt:lpstr>
      <vt:lpstr>Partial Correlation (cont.)</vt:lpstr>
      <vt:lpstr>Partial Correlation (cont.)</vt:lpstr>
      <vt:lpstr>Second-Order and Higher-order Partial Correlations</vt:lpstr>
      <vt:lpstr>Semipartial Correlation (Part Correlation)</vt:lpstr>
      <vt:lpstr>Second-Order and Higher-order Semipartial Correlations (cont.)</vt:lpstr>
      <vt:lpstr>Regression</vt:lpstr>
      <vt:lpstr>Regression (cont.)</vt:lpstr>
      <vt:lpstr>Example </vt:lpstr>
      <vt:lpstr>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Malcolm Townes</cp:lastModifiedBy>
  <cp:revision>31</cp:revision>
  <dcterms:created xsi:type="dcterms:W3CDTF">2017-01-25T20:17:37Z</dcterms:created>
  <dcterms:modified xsi:type="dcterms:W3CDTF">2018-09-19T21:17:29Z</dcterms:modified>
</cp:coreProperties>
</file>