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1" autoAdjust="0"/>
    <p:restoredTop sz="94660"/>
  </p:normalViewPr>
  <p:slideViewPr>
    <p:cSldViewPr snapToGrid="0">
      <p:cViewPr>
        <p:scale>
          <a:sx n="82" d="100"/>
          <a:sy n="82" d="100"/>
        </p:scale>
        <p:origin x="-3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106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9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8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6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936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9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6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7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5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2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6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723664"/>
          </a:xfrm>
        </p:spPr>
        <p:txBody>
          <a:bodyPr>
            <a:normAutofit/>
          </a:bodyPr>
          <a:lstStyle/>
          <a:p>
            <a:r>
              <a:rPr lang="en-US" sz="4800" dirty="0"/>
              <a:t>Categorical and Dichotomous Variables and Interaction Terms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256846"/>
          </a:xfrm>
        </p:spPr>
        <p:txBody>
          <a:bodyPr>
            <a:noAutofit/>
          </a:bodyPr>
          <a:lstStyle/>
          <a:p>
            <a:r>
              <a:rPr lang="en-US" sz="2400" dirty="0"/>
              <a:t>Regression Analysis and Non-Linear Models: Sociology 6100</a:t>
            </a:r>
          </a:p>
          <a:p>
            <a:r>
              <a:rPr lang="en-US" sz="2400" dirty="0"/>
              <a:t>Dr. </a:t>
            </a:r>
            <a:r>
              <a:rPr lang="en-US" sz="2400" dirty="0" smtClean="0"/>
              <a:t>Matsuo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9269"/>
          </a:xfrm>
        </p:spPr>
        <p:txBody>
          <a:bodyPr>
            <a:normAutofit/>
          </a:bodyPr>
          <a:lstStyle/>
          <a:p>
            <a:r>
              <a:rPr lang="en-US" sz="4000" dirty="0"/>
              <a:t>Interaction Terms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45029"/>
            <a:ext cx="8595360" cy="53339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Scenario 2: </a:t>
            </a:r>
            <a:r>
              <a:rPr lang="en-US" dirty="0"/>
              <a:t>Although there is no gender difference in the beginning, the magnitude of impact of productivity is different between men and women.</a:t>
            </a:r>
          </a:p>
          <a:p>
            <a:pPr marL="0" indent="0">
              <a:buNone/>
            </a:pPr>
            <a:r>
              <a:rPr lang="it-IT" u="sng" dirty="0"/>
              <a:t>Base model </a:t>
            </a:r>
            <a:endParaRPr lang="en-US" dirty="0"/>
          </a:p>
          <a:p>
            <a:pPr marL="0" indent="0">
              <a:buNone/>
            </a:pPr>
            <a:r>
              <a:rPr lang="it-IT" dirty="0"/>
              <a:t>	Y= </a:t>
            </a:r>
            <a:r>
              <a:rPr lang="en-US" dirty="0"/>
              <a:t>α</a:t>
            </a:r>
            <a:r>
              <a:rPr lang="it-IT" dirty="0"/>
              <a:t>  + </a:t>
            </a:r>
            <a:r>
              <a:rPr lang="en-US" dirty="0"/>
              <a:t>β</a:t>
            </a:r>
            <a:r>
              <a:rPr lang="it-IT" dirty="0"/>
              <a:t> 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D: Dichotomous variable (1=male, 0=female)</a:t>
            </a:r>
          </a:p>
          <a:p>
            <a:pPr marL="0" indent="0">
              <a:buNone/>
            </a:pPr>
            <a:r>
              <a:rPr lang="en-US" dirty="0"/>
              <a:t>Z: Interaction term (Z=D*X, interaction of productivity and sex)</a:t>
            </a:r>
          </a:p>
          <a:p>
            <a:pPr marL="0" indent="0">
              <a:buNone/>
            </a:pPr>
            <a:r>
              <a:rPr lang="en-US" dirty="0"/>
              <a:t> 	</a:t>
            </a:r>
            <a:r>
              <a:rPr lang="es-MX" dirty="0"/>
              <a:t>Y= </a:t>
            </a:r>
            <a:r>
              <a:rPr lang="en-US" dirty="0"/>
              <a:t>α</a:t>
            </a:r>
            <a:r>
              <a:rPr lang="es-MX" dirty="0"/>
              <a:t> + </a:t>
            </a:r>
            <a:r>
              <a:rPr lang="en-US" dirty="0"/>
              <a:t>β</a:t>
            </a:r>
            <a:r>
              <a:rPr lang="es-MX" baseline="-25000" dirty="0"/>
              <a:t>1</a:t>
            </a:r>
            <a:r>
              <a:rPr lang="es-MX" dirty="0"/>
              <a:t>Z + </a:t>
            </a:r>
            <a:r>
              <a:rPr lang="en-US" dirty="0"/>
              <a:t>β</a:t>
            </a:r>
            <a:r>
              <a:rPr lang="es-MX" baseline="-25000" dirty="0"/>
              <a:t>2</a:t>
            </a:r>
            <a:r>
              <a:rPr lang="es-MX" dirty="0"/>
              <a:t>X</a:t>
            </a:r>
            <a:endParaRPr lang="en-US" dirty="0"/>
          </a:p>
          <a:p>
            <a:pPr marL="0" indent="0">
              <a:buNone/>
            </a:pPr>
            <a:r>
              <a:rPr lang="es-MX" dirty="0"/>
              <a:t>	Y= </a:t>
            </a:r>
            <a:r>
              <a:rPr lang="en-US" dirty="0"/>
              <a:t>α</a:t>
            </a:r>
            <a:r>
              <a:rPr lang="es-MX" dirty="0"/>
              <a:t> + </a:t>
            </a:r>
            <a:r>
              <a:rPr lang="en-US" dirty="0"/>
              <a:t>β</a:t>
            </a:r>
            <a:r>
              <a:rPr lang="es-MX" baseline="-25000" dirty="0"/>
              <a:t>1</a:t>
            </a:r>
            <a:r>
              <a:rPr lang="es-MX" dirty="0"/>
              <a:t>D*X + </a:t>
            </a:r>
            <a:r>
              <a:rPr lang="en-US" dirty="0"/>
              <a:t>β</a:t>
            </a:r>
            <a:r>
              <a:rPr lang="es-MX" baseline="-25000" dirty="0"/>
              <a:t>2</a:t>
            </a:r>
            <a:r>
              <a:rPr lang="es-MX" dirty="0"/>
              <a:t>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When D=1, Y= α + β</a:t>
            </a:r>
            <a:r>
              <a:rPr lang="en-US" baseline="-25000" dirty="0"/>
              <a:t>1</a:t>
            </a:r>
            <a:r>
              <a:rPr lang="en-US" dirty="0"/>
              <a:t>X + β</a:t>
            </a:r>
            <a:r>
              <a:rPr lang="en-US" baseline="-25000" dirty="0"/>
              <a:t>2</a:t>
            </a:r>
            <a:r>
              <a:rPr lang="en-US" dirty="0"/>
              <a:t>X  </a:t>
            </a:r>
          </a:p>
          <a:p>
            <a:pPr marL="0" indent="0">
              <a:buNone/>
            </a:pPr>
            <a:r>
              <a:rPr lang="en-US" dirty="0"/>
              <a:t>           Y= α + (β</a:t>
            </a:r>
            <a:r>
              <a:rPr lang="en-US" baseline="-25000" dirty="0"/>
              <a:t>1</a:t>
            </a:r>
            <a:r>
              <a:rPr lang="en-US" dirty="0"/>
              <a:t>+β</a:t>
            </a:r>
            <a:r>
              <a:rPr lang="en-US" baseline="-25000" dirty="0"/>
              <a:t>2</a:t>
            </a:r>
            <a:r>
              <a:rPr lang="en-US" dirty="0"/>
              <a:t>)X (equation for males)</a:t>
            </a:r>
          </a:p>
          <a:p>
            <a:pPr marL="0" indent="0">
              <a:buNone/>
            </a:pPr>
            <a:r>
              <a:rPr lang="en-US" dirty="0"/>
              <a:t>When D=0, Y= α + β</a:t>
            </a:r>
            <a:r>
              <a:rPr lang="en-US" baseline="-25000" dirty="0"/>
              <a:t>2</a:t>
            </a:r>
            <a:r>
              <a:rPr lang="en-US" dirty="0"/>
              <a:t>X (equation for females)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β</a:t>
            </a:r>
            <a:r>
              <a:rPr lang="en-US" baseline="-25000" dirty="0"/>
              <a:t>1</a:t>
            </a:r>
            <a:r>
              <a:rPr lang="en-US" dirty="0"/>
              <a:t>=0 </a:t>
            </a:r>
          </a:p>
          <a:p>
            <a:pPr marL="0" indent="0">
              <a:buNone/>
            </a:pPr>
            <a:r>
              <a:rPr lang="en-US" dirty="0"/>
              <a:t>If H</a:t>
            </a:r>
            <a:r>
              <a:rPr lang="en-US" baseline="-25000" dirty="0"/>
              <a:t>0</a:t>
            </a:r>
            <a:r>
              <a:rPr lang="en-US" dirty="0"/>
              <a:t> is rejected, the model suggests that the magnitude of impact of productivity is </a:t>
            </a:r>
          </a:p>
          <a:p>
            <a:pPr marL="0" indent="0">
              <a:buNone/>
            </a:pPr>
            <a:r>
              <a:rPr lang="en-US" dirty="0"/>
              <a:t>different between men and women.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891" y="2720395"/>
            <a:ext cx="5488621" cy="320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01040"/>
          </a:xfrm>
        </p:spPr>
        <p:txBody>
          <a:bodyPr>
            <a:normAutofit/>
          </a:bodyPr>
          <a:lstStyle/>
          <a:p>
            <a:r>
              <a:rPr lang="en-US" sz="4000" dirty="0"/>
              <a:t>Interaction Terms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66800"/>
            <a:ext cx="8595360" cy="51133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Scenario 3: </a:t>
            </a:r>
            <a:r>
              <a:rPr lang="en-US" dirty="0"/>
              <a:t>Salary was originally different between men and women, and the magnitude of impact of productivity is also different between men and women.</a:t>
            </a:r>
          </a:p>
          <a:p>
            <a:pPr marL="0" indent="0">
              <a:buNone/>
            </a:pPr>
            <a:r>
              <a:rPr lang="en-US" dirty="0"/>
              <a:t>D: Dichotomous variable (1=male, 0=female) </a:t>
            </a:r>
          </a:p>
          <a:p>
            <a:pPr marL="0" indent="0">
              <a:buNone/>
            </a:pPr>
            <a:r>
              <a:rPr lang="en-US" dirty="0"/>
              <a:t>Z: Interaction term (Z=D*X, interaction of productivity and sex)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Y= α + β</a:t>
            </a:r>
            <a:r>
              <a:rPr lang="en-US" baseline="-25000" dirty="0"/>
              <a:t>1</a:t>
            </a:r>
            <a:r>
              <a:rPr lang="en-US" dirty="0"/>
              <a:t>D + β</a:t>
            </a:r>
            <a:r>
              <a:rPr lang="en-US" baseline="-25000" dirty="0"/>
              <a:t>2</a:t>
            </a:r>
            <a:r>
              <a:rPr lang="en-US" dirty="0"/>
              <a:t>D*X + β</a:t>
            </a:r>
            <a:r>
              <a:rPr lang="en-US" baseline="-25000" dirty="0"/>
              <a:t>3</a:t>
            </a:r>
            <a:r>
              <a:rPr lang="en-US" dirty="0"/>
              <a:t>X</a:t>
            </a:r>
          </a:p>
          <a:p>
            <a:pPr marL="0" indent="0">
              <a:buNone/>
            </a:pPr>
            <a:r>
              <a:rPr lang="en-US" dirty="0"/>
              <a:t>When D=1, Y= α + β</a:t>
            </a:r>
            <a:r>
              <a:rPr lang="en-US" baseline="-25000" dirty="0"/>
              <a:t>1</a:t>
            </a:r>
            <a:r>
              <a:rPr lang="en-US" dirty="0"/>
              <a:t>+ β</a:t>
            </a:r>
            <a:r>
              <a:rPr lang="en-US" baseline="-25000" dirty="0"/>
              <a:t>2</a:t>
            </a:r>
            <a:r>
              <a:rPr lang="en-US" dirty="0"/>
              <a:t>X + β</a:t>
            </a:r>
            <a:r>
              <a:rPr lang="en-US" baseline="-25000" dirty="0"/>
              <a:t>3</a:t>
            </a:r>
            <a:r>
              <a:rPr lang="en-US" dirty="0"/>
              <a:t>X 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Y= (α + β</a:t>
            </a:r>
            <a:r>
              <a:rPr lang="en-US" baseline="-25000" dirty="0"/>
              <a:t>1</a:t>
            </a:r>
            <a:r>
              <a:rPr lang="en-US" dirty="0"/>
              <a:t>)+ (β</a:t>
            </a:r>
            <a:r>
              <a:rPr lang="en-US" baseline="-25000" dirty="0"/>
              <a:t>2</a:t>
            </a:r>
            <a:r>
              <a:rPr lang="en-US" dirty="0"/>
              <a:t>+β</a:t>
            </a:r>
            <a:r>
              <a:rPr lang="en-US" baseline="-25000" dirty="0"/>
              <a:t>3</a:t>
            </a:r>
            <a:r>
              <a:rPr lang="en-US" dirty="0"/>
              <a:t>)X (equation for males)</a:t>
            </a:r>
          </a:p>
          <a:p>
            <a:pPr marL="0" indent="0">
              <a:buNone/>
            </a:pPr>
            <a:r>
              <a:rPr lang="en-US" dirty="0"/>
              <a:t>When D=0, Y= α + β</a:t>
            </a:r>
            <a:r>
              <a:rPr lang="en-US" baseline="-25000" dirty="0"/>
              <a:t>3</a:t>
            </a:r>
            <a:r>
              <a:rPr lang="en-US" dirty="0"/>
              <a:t>X (equation for females)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β</a:t>
            </a:r>
            <a:r>
              <a:rPr lang="en-US" baseline="-25000" dirty="0"/>
              <a:t>1</a:t>
            </a:r>
            <a:r>
              <a:rPr lang="en-US" dirty="0"/>
              <a:t>=0 and Β</a:t>
            </a:r>
            <a:r>
              <a:rPr lang="en-US" baseline="-25000" dirty="0"/>
              <a:t>2</a:t>
            </a:r>
            <a:r>
              <a:rPr lang="en-US" dirty="0"/>
              <a:t>=0</a:t>
            </a:r>
          </a:p>
          <a:p>
            <a:pPr marL="0" indent="0">
              <a:buNone/>
            </a:pPr>
            <a:r>
              <a:rPr lang="en-US" dirty="0"/>
              <a:t>If H</a:t>
            </a:r>
            <a:r>
              <a:rPr lang="en-US" baseline="-25000" dirty="0"/>
              <a:t>0</a:t>
            </a:r>
            <a:r>
              <a:rPr lang="en-US" dirty="0"/>
              <a:t>s are rejected, the model suggests that salary was originally different between men and women, and the magnitude of impact of productivity is also different between men and women.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891" y="2022234"/>
            <a:ext cx="5488621" cy="320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8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9269"/>
          </a:xfrm>
        </p:spPr>
        <p:txBody>
          <a:bodyPr>
            <a:normAutofit/>
          </a:bodyPr>
          <a:lstStyle/>
          <a:p>
            <a:r>
              <a:rPr lang="en-US" sz="4000" dirty="0"/>
              <a:t>Interaction Terms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045029"/>
            <a:ext cx="5488621" cy="669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724298"/>
            <a:ext cx="3028571" cy="2209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4283124"/>
            <a:ext cx="6590476" cy="1304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4729" y="1045029"/>
            <a:ext cx="5095238" cy="1676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9750" y="2721219"/>
            <a:ext cx="6304762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01040"/>
          </a:xfrm>
        </p:spPr>
        <p:txBody>
          <a:bodyPr/>
          <a:lstStyle/>
          <a:p>
            <a:r>
              <a:rPr lang="en-US" dirty="0"/>
              <a:t>Interaction Terms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066800"/>
            <a:ext cx="5488621" cy="18514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2918298"/>
            <a:ext cx="3028571" cy="2380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036" y="3642107"/>
            <a:ext cx="6590476" cy="1657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475" y="1066800"/>
            <a:ext cx="5096698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22811"/>
          </a:xfrm>
        </p:spPr>
        <p:txBody>
          <a:bodyPr>
            <a:normAutofit/>
          </a:bodyPr>
          <a:lstStyle/>
          <a:p>
            <a:r>
              <a:rPr lang="en-US" sz="4000" dirty="0"/>
              <a:t>Interaction Terms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3573529"/>
            <a:ext cx="5552381" cy="1495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145275"/>
            <a:ext cx="6535478" cy="23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8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3" y="2071869"/>
            <a:ext cx="8646289" cy="403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858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940" y="2270492"/>
            <a:ext cx="8020970" cy="3467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44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518" y="1828800"/>
            <a:ext cx="7411872" cy="4676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2025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2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Categorical Variables </a:t>
            </a:r>
            <a:br>
              <a:rPr lang="en-US" sz="4000" dirty="0"/>
            </a:br>
            <a:r>
              <a:rPr lang="en-US" sz="4000" dirty="0"/>
              <a:t>(nominal or ordinal)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E.g., Race, social class, letter grade</a:t>
            </a:r>
          </a:p>
          <a:p>
            <a:pPr marL="0" indent="0">
              <a:buNone/>
            </a:pPr>
            <a:r>
              <a:rPr lang="en-US" sz="1600" dirty="0"/>
              <a:t>Using a categorical variable which has three or more categories in MRA is a violation of assumption</a:t>
            </a:r>
            <a:endParaRPr lang="en-US" sz="1600" u="sng" dirty="0"/>
          </a:p>
          <a:p>
            <a:pPr marL="0" indent="0">
              <a:buNone/>
            </a:pPr>
            <a:r>
              <a:rPr lang="en-US" sz="1600" u="sng" dirty="0"/>
              <a:t>Solution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Create dichotomous variables for the appropriate number of categories </a:t>
            </a:r>
          </a:p>
          <a:p>
            <a:pPr marL="0" indent="0">
              <a:buNone/>
            </a:pPr>
            <a:r>
              <a:rPr lang="en-US" sz="1600" dirty="0"/>
              <a:t>E.g. Race (White, African American, Latino/</a:t>
            </a:r>
            <a:r>
              <a:rPr lang="en-US" sz="1600" dirty="0" err="1"/>
              <a:t>na</a:t>
            </a:r>
            <a:r>
              <a:rPr lang="en-US" sz="1600" dirty="0"/>
              <a:t>, Asian, other)</a:t>
            </a:r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 the equation, select one category as a reference category.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618843"/>
              </p:ext>
            </p:extLst>
          </p:nvPr>
        </p:nvGraphicFramePr>
        <p:xfrm>
          <a:off x="1261872" y="4004468"/>
          <a:ext cx="3695700" cy="1668145"/>
        </p:xfrm>
        <a:graphic>
          <a:graphicData uri="http://schemas.openxmlformats.org/drawingml/2006/table">
            <a:tbl>
              <a:tblPr/>
              <a:tblGrid>
                <a:gridCol w="695325">
                  <a:extLst>
                    <a:ext uri="{9D8B030D-6E8A-4147-A177-3AD203B41FA5}">
                      <a16:colId xmlns="" xmlns:a16="http://schemas.microsoft.com/office/drawing/2014/main" val="3016377745"/>
                    </a:ext>
                  </a:extLst>
                </a:gridCol>
                <a:gridCol w="647700">
                  <a:extLst>
                    <a:ext uri="{9D8B030D-6E8A-4147-A177-3AD203B41FA5}">
                      <a16:colId xmlns="" xmlns:a16="http://schemas.microsoft.com/office/drawing/2014/main" val="4031902553"/>
                    </a:ext>
                  </a:extLst>
                </a:gridCol>
                <a:gridCol w="581025">
                  <a:extLst>
                    <a:ext uri="{9D8B030D-6E8A-4147-A177-3AD203B41FA5}">
                      <a16:colId xmlns="" xmlns:a16="http://schemas.microsoft.com/office/drawing/2014/main" val="3189109166"/>
                    </a:ext>
                  </a:extLst>
                </a:gridCol>
                <a:gridCol w="571500">
                  <a:extLst>
                    <a:ext uri="{9D8B030D-6E8A-4147-A177-3AD203B41FA5}">
                      <a16:colId xmlns="" xmlns:a16="http://schemas.microsoft.com/office/drawing/2014/main" val="4015057421"/>
                    </a:ext>
                  </a:extLst>
                </a:gridCol>
                <a:gridCol w="571500">
                  <a:extLst>
                    <a:ext uri="{9D8B030D-6E8A-4147-A177-3AD203B41FA5}">
                      <a16:colId xmlns="" xmlns:a16="http://schemas.microsoft.com/office/drawing/2014/main" val="491948696"/>
                    </a:ext>
                  </a:extLst>
                </a:gridCol>
                <a:gridCol w="628650">
                  <a:extLst>
                    <a:ext uri="{9D8B030D-6E8A-4147-A177-3AD203B41FA5}">
                      <a16:colId xmlns="" xmlns:a16="http://schemas.microsoft.com/office/drawing/2014/main" val="339000374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White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AA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Latino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Asian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Other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86626181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White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6066309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AA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04775241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Latino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483837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Asian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32328776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Other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S Mincho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89253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5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44583"/>
          </a:xfrm>
        </p:spPr>
        <p:txBody>
          <a:bodyPr>
            <a:normAutofit/>
          </a:bodyPr>
          <a:lstStyle/>
          <a:p>
            <a:r>
              <a:rPr lang="en-US" sz="4000" dirty="0"/>
              <a:t>Dichotomous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10344"/>
            <a:ext cx="8595360" cy="506979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 (demonstrate recoding?)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Dummy Code: Sex (male=1, female=0)</a:t>
            </a:r>
          </a:p>
          <a:p>
            <a:pPr marL="0" indent="0">
              <a:buNone/>
            </a:pPr>
            <a:r>
              <a:rPr lang="en-US" dirty="0"/>
              <a:t>                         Race (white=1, non-white=0)</a:t>
            </a:r>
          </a:p>
          <a:p>
            <a:pPr marL="0" indent="0">
              <a:buNone/>
            </a:pPr>
            <a:r>
              <a:rPr lang="en-US" dirty="0"/>
              <a:t>                        Type of school (public=1, private=0)</a:t>
            </a:r>
          </a:p>
          <a:p>
            <a:pPr marL="0" indent="0">
              <a:buNone/>
            </a:pPr>
            <a:r>
              <a:rPr lang="en-US" dirty="0"/>
              <a:t>Another example:</a:t>
            </a:r>
            <a:r>
              <a:rPr lang="en-US" b="1" dirty="0"/>
              <a:t> </a:t>
            </a:r>
            <a:r>
              <a:rPr lang="en-US" dirty="0"/>
              <a:t>Surgery outcome, based on whether or not person has health insurance, etc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Selection of a reference category needs to be theoretically-based. 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Clr>
                <a:srgbClr val="6076B4"/>
              </a:buClr>
              <a:buNone/>
            </a:pPr>
            <a:r>
              <a:rPr lang="en-US" dirty="0" smtClean="0"/>
              <a:t>e.g. Five racial categories (</a:t>
            </a:r>
            <a:r>
              <a:rPr lang="en-US" sz="1600" dirty="0">
                <a:solidFill>
                  <a:prstClr val="black"/>
                </a:solidFill>
              </a:rPr>
              <a:t>(White, African American, Latino/</a:t>
            </a:r>
            <a:r>
              <a:rPr lang="en-US" sz="1600" dirty="0" err="1">
                <a:solidFill>
                  <a:prstClr val="black"/>
                </a:solidFill>
              </a:rPr>
              <a:t>na</a:t>
            </a:r>
            <a:r>
              <a:rPr lang="en-US" sz="1600" dirty="0">
                <a:solidFill>
                  <a:prstClr val="black"/>
                </a:solidFill>
              </a:rPr>
              <a:t>, Asian, other</a:t>
            </a:r>
            <a:r>
              <a:rPr lang="en-US" sz="1600" dirty="0" smtClean="0">
                <a:solidFill>
                  <a:prstClr val="black"/>
                </a:solidFill>
              </a:rPr>
              <a:t>)</a:t>
            </a:r>
          </a:p>
          <a:p>
            <a:pPr marL="0" lvl="0" indent="0">
              <a:buClr>
                <a:srgbClr val="6076B4"/>
              </a:buClr>
              <a:buNone/>
            </a:pP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      Which category becomes a reference category?</a:t>
            </a:r>
            <a:endParaRPr lang="en-US" sz="16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22811"/>
          </a:xfrm>
        </p:spPr>
        <p:txBody>
          <a:bodyPr>
            <a:normAutofit/>
          </a:bodyPr>
          <a:lstStyle/>
          <a:p>
            <a:r>
              <a:rPr lang="en-US" sz="4000" dirty="0"/>
              <a:t>Dichotomous Variables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88572"/>
            <a:ext cx="8595360" cy="509156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OLS Regression Analysis with Sexual Behavioral Change as Dependent Variable</a:t>
            </a:r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407952"/>
              </p:ext>
            </p:extLst>
          </p:nvPr>
        </p:nvGraphicFramePr>
        <p:xfrm>
          <a:off x="3219261" y="1426626"/>
          <a:ext cx="2869499" cy="4536978"/>
        </p:xfrm>
        <a:graphic>
          <a:graphicData uri="http://schemas.openxmlformats.org/drawingml/2006/table">
            <a:tbl>
              <a:tblPr/>
              <a:tblGrid>
                <a:gridCol w="1015361">
                  <a:extLst>
                    <a:ext uri="{9D8B030D-6E8A-4147-A177-3AD203B41FA5}">
                      <a16:colId xmlns="" xmlns:a16="http://schemas.microsoft.com/office/drawing/2014/main" val="2703427594"/>
                    </a:ext>
                  </a:extLst>
                </a:gridCol>
                <a:gridCol w="750484">
                  <a:extLst>
                    <a:ext uri="{9D8B030D-6E8A-4147-A177-3AD203B41FA5}">
                      <a16:colId xmlns="" xmlns:a16="http://schemas.microsoft.com/office/drawing/2014/main" val="3711081073"/>
                    </a:ext>
                  </a:extLst>
                </a:gridCol>
                <a:gridCol w="1103654">
                  <a:extLst>
                    <a:ext uri="{9D8B030D-6E8A-4147-A177-3AD203B41FA5}">
                      <a16:colId xmlns="" xmlns:a16="http://schemas.microsoft.com/office/drawing/2014/main" val="3141301177"/>
                    </a:ext>
                  </a:extLst>
                </a:gridCol>
              </a:tblGrid>
              <a:tr h="1986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(Standardized)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Model 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Model 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04912888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Sex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(male=1, female=0)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8382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0.498 *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1028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0.426 *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80399391"/>
                  </a:ext>
                </a:extLst>
              </a:tr>
              <a:tr h="1765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(0.107)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(0.092)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165346"/>
                  </a:ext>
                </a:extLst>
              </a:tr>
              <a:tr h="882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Age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-0.013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-0.003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98609035"/>
                  </a:ext>
                </a:extLst>
              </a:tr>
              <a:tr h="1765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(-0.022)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(-0.006)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68059317"/>
                  </a:ext>
                </a:extLst>
              </a:tr>
              <a:tr h="1765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Marital Status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(married=1, not married=0)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266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-0.792 *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1028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-0.313 *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57581990"/>
                  </a:ext>
                </a:extLst>
              </a:tr>
              <a:tr h="1765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(-0.133)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(-0.045)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80478442"/>
                  </a:ext>
                </a:extLst>
              </a:tr>
              <a:tr h="882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Number of partners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-0.013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58068413"/>
                  </a:ext>
                </a:extLst>
              </a:tr>
              <a:tr h="1765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(0.016)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(-0.051)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50646"/>
                  </a:ext>
                </a:extLst>
              </a:tr>
              <a:tr h="1177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Know someone with AIDS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(yes=1, no=0)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3621750"/>
                  </a:ext>
                </a:extLst>
              </a:tr>
              <a:tr h="1765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(0.089)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(0.097)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69799348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Had STD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(yes=1, no=0)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-0.646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-0.717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05282644"/>
                  </a:ext>
                </a:extLst>
              </a:tr>
              <a:tr h="1765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(-0.086)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(-0.097)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1808143"/>
                  </a:ext>
                </a:extLst>
              </a:tr>
              <a:tr h="1765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Tested for HIV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(yes=1, no=0)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2552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1.403 ***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217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1.260 ***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76802469"/>
                  </a:ext>
                </a:extLst>
              </a:tr>
              <a:tr h="1765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(0.205)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(0.184)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93010977"/>
                  </a:ext>
                </a:extLst>
              </a:tr>
              <a:tr h="882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Knowledge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17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0.264 ***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61364713"/>
                  </a:ext>
                </a:extLst>
              </a:tr>
              <a:tr h="1765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(0.199)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59044392"/>
                  </a:ext>
                </a:extLst>
              </a:tr>
              <a:tr h="882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Attitude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002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-0.083 **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46874421"/>
                  </a:ext>
                </a:extLst>
              </a:tr>
              <a:tr h="1765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(-0.134)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46689117"/>
                  </a:ext>
                </a:extLst>
              </a:tr>
              <a:tr h="1765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Confidence in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Sexual Practice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7432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0.295 ***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1048016"/>
                  </a:ext>
                </a:extLst>
              </a:tr>
              <a:tr h="1765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(0.297)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7123942"/>
                  </a:ext>
                </a:extLst>
              </a:tr>
              <a:tr h="882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Belief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-0.196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55509997"/>
                  </a:ext>
                </a:extLst>
              </a:tr>
              <a:tr h="1765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(-0.018)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194017"/>
                  </a:ext>
                </a:extLst>
              </a:tr>
              <a:tr h="1765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Constant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552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7.318 ***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17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2.148 ***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95364234"/>
                  </a:ext>
                </a:extLst>
              </a:tr>
              <a:tr h="1765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0.128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0.257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75056460"/>
                  </a:ext>
                </a:extLst>
              </a:tr>
              <a:tr h="2678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    p &lt; 0.05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   p &lt; 0.01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 p &lt; 0.001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39732" marR="3973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4256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71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4" y="142875"/>
            <a:ext cx="5786439" cy="6569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8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01040"/>
          </a:xfrm>
        </p:spPr>
        <p:txBody>
          <a:bodyPr>
            <a:normAutofit/>
          </a:bodyPr>
          <a:lstStyle/>
          <a:p>
            <a:r>
              <a:rPr lang="en-US" sz="4000" dirty="0"/>
              <a:t>Variables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066800"/>
            <a:ext cx="5488621" cy="3032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119673"/>
            <a:ext cx="3028571" cy="2495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881" y="1046002"/>
            <a:ext cx="3609524" cy="1266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881" y="2215787"/>
            <a:ext cx="5095238" cy="1819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881" y="4034835"/>
            <a:ext cx="5514286" cy="19523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953881" y="591212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ea typeface="MS Mincho"/>
                <a:cs typeface="Times New Roman" panose="02020603050405020304" pitchFamily="18" charset="0"/>
              </a:rPr>
              <a:t>Male=1, female=0 </a:t>
            </a:r>
            <a:endParaRPr lang="en-US" sz="1200" dirty="0">
              <a:latin typeface="Times New Roman" panose="02020603050405020304" pitchFamily="18" charset="0"/>
              <a:ea typeface="MS Mincho"/>
            </a:endParaRPr>
          </a:p>
          <a:p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ea typeface="MS Mincho"/>
              </a:rPr>
              <a:t>β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ea typeface="MS Mincho"/>
                <a:cs typeface="Times New Roman" panose="02020603050405020304" pitchFamily="18" charset="0"/>
              </a:rPr>
              <a:t> for sex is 2.933.</a:t>
            </a:r>
            <a:endParaRPr lang="en-US" sz="1200" dirty="0">
              <a:effectLst/>
              <a:latin typeface="Times New Roman" panose="02020603050405020304" pitchFamily="18" charset="0"/>
              <a:ea typeface="MS Mincho"/>
            </a:endParaRPr>
          </a:p>
        </p:txBody>
      </p:sp>
    </p:spTree>
    <p:extLst>
      <p:ext uri="{BB962C8B-B14F-4D97-AF65-F5344CB8AC3E}">
        <p14:creationId xmlns:p14="http://schemas.microsoft.com/office/powerpoint/2010/main" val="20434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01040"/>
          </a:xfrm>
        </p:spPr>
        <p:txBody>
          <a:bodyPr>
            <a:normAutofit/>
          </a:bodyPr>
          <a:lstStyle/>
          <a:p>
            <a:r>
              <a:rPr lang="en-US" sz="4000" dirty="0"/>
              <a:t>Variables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066800"/>
            <a:ext cx="5488621" cy="2277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344280"/>
            <a:ext cx="3028571" cy="2495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978" y="929350"/>
            <a:ext cx="3609524" cy="1276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2978" y="2201570"/>
            <a:ext cx="5095238" cy="1819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2978" y="3887137"/>
            <a:ext cx="5514286" cy="19523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6051" y="5821928"/>
            <a:ext cx="5488621" cy="52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6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01040"/>
          </a:xfrm>
        </p:spPr>
        <p:txBody>
          <a:bodyPr>
            <a:normAutofit/>
          </a:bodyPr>
          <a:lstStyle/>
          <a:p>
            <a:r>
              <a:rPr lang="en-US" sz="4000" dirty="0"/>
              <a:t>Interaction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66800"/>
            <a:ext cx="8595360" cy="511333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Product of multiplication of dichotomous variable and ratio variable.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e.g</a:t>
            </a:r>
            <a:r>
              <a:rPr lang="en-US" dirty="0"/>
              <a:t>. Although education has impact on income, the magnitude of its 	impact varies between men and women.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e.g</a:t>
            </a:r>
            <a:r>
              <a:rPr lang="en-US" dirty="0"/>
              <a:t>. Although parents’ SES has impact on child’s academic success, 	the magnitude of its impact varies among different racial groups.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What is your prediction?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1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57497"/>
          </a:xfrm>
        </p:spPr>
        <p:txBody>
          <a:bodyPr>
            <a:normAutofit/>
          </a:bodyPr>
          <a:lstStyle/>
          <a:p>
            <a:r>
              <a:rPr lang="en-US" sz="4000" dirty="0"/>
              <a:t>Interaction Terms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23258"/>
            <a:ext cx="8595360" cy="51568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700" u="sng" dirty="0"/>
              <a:t>Scenario 1: </a:t>
            </a:r>
            <a:r>
              <a:rPr lang="en-US" sz="1700" dirty="0"/>
              <a:t>Although productivity has impact on salary increase, salary was originally different between men and women.</a:t>
            </a:r>
          </a:p>
          <a:p>
            <a:pPr marL="0" indent="0">
              <a:buNone/>
            </a:pPr>
            <a:endParaRPr lang="es-MX" sz="1700" u="sng" dirty="0"/>
          </a:p>
          <a:p>
            <a:pPr marL="0" indent="0">
              <a:buNone/>
            </a:pPr>
            <a:r>
              <a:rPr lang="es-MX" sz="1700" u="sng" dirty="0"/>
              <a:t>Base </a:t>
            </a:r>
            <a:r>
              <a:rPr lang="es-MX" sz="1700" u="sng" dirty="0" err="1"/>
              <a:t>model</a:t>
            </a:r>
            <a:r>
              <a:rPr lang="es-MX" sz="1700" u="sng" dirty="0"/>
              <a:t> </a:t>
            </a:r>
            <a:endParaRPr lang="en-US" sz="1700" dirty="0"/>
          </a:p>
          <a:p>
            <a:pPr marL="0" indent="0">
              <a:buNone/>
            </a:pPr>
            <a:r>
              <a:rPr lang="es-MX" sz="1700" dirty="0"/>
              <a:t>	Y= </a:t>
            </a:r>
            <a:r>
              <a:rPr lang="en-US" sz="1700" dirty="0"/>
              <a:t>α </a:t>
            </a:r>
            <a:r>
              <a:rPr lang="es-MX" sz="1700" dirty="0"/>
              <a:t>+ </a:t>
            </a:r>
            <a:r>
              <a:rPr lang="en-US" sz="1700" dirty="0"/>
              <a:t>β</a:t>
            </a:r>
            <a:r>
              <a:rPr lang="es-MX" sz="1700" dirty="0"/>
              <a:t>X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D: Dichotomous variable (1=male, 0=female)</a:t>
            </a:r>
          </a:p>
          <a:p>
            <a:pPr marL="0" indent="0">
              <a:buNone/>
            </a:pPr>
            <a:r>
              <a:rPr lang="en-US" sz="1700" dirty="0"/>
              <a:t> </a:t>
            </a:r>
          </a:p>
          <a:p>
            <a:pPr marL="0" indent="0">
              <a:buNone/>
            </a:pPr>
            <a:r>
              <a:rPr lang="en-US" sz="1700" dirty="0"/>
              <a:t>	Y= α + β</a:t>
            </a:r>
            <a:r>
              <a:rPr lang="en-US" sz="1700" baseline="-25000" dirty="0"/>
              <a:t>1</a:t>
            </a:r>
            <a:r>
              <a:rPr lang="en-US" sz="1700" dirty="0"/>
              <a:t>D + β</a:t>
            </a:r>
            <a:r>
              <a:rPr lang="en-US" sz="1700" baseline="-25000" dirty="0"/>
              <a:t>2</a:t>
            </a:r>
            <a:r>
              <a:rPr lang="en-US" sz="1700" dirty="0"/>
              <a:t>X</a:t>
            </a:r>
          </a:p>
          <a:p>
            <a:pPr marL="0" indent="0">
              <a:buNone/>
            </a:pPr>
            <a:r>
              <a:rPr lang="en-US" sz="1700" dirty="0"/>
              <a:t>When D=1, Y= (α + β</a:t>
            </a:r>
            <a:r>
              <a:rPr lang="en-US" sz="1700" baseline="-25000" dirty="0"/>
              <a:t>1</a:t>
            </a:r>
            <a:r>
              <a:rPr lang="en-US" sz="1700" dirty="0"/>
              <a:t>) + β</a:t>
            </a:r>
            <a:r>
              <a:rPr lang="en-US" sz="1700" baseline="-25000" dirty="0"/>
              <a:t>2</a:t>
            </a:r>
            <a:r>
              <a:rPr lang="en-US" sz="1700" dirty="0"/>
              <a:t>X (equation for males)</a:t>
            </a:r>
          </a:p>
          <a:p>
            <a:pPr marL="0" indent="0">
              <a:buNone/>
            </a:pPr>
            <a:r>
              <a:rPr lang="en-US" sz="1700" dirty="0"/>
              <a:t>When D=0, Y= α + β</a:t>
            </a:r>
            <a:r>
              <a:rPr lang="en-US" sz="1700" baseline="-25000" dirty="0"/>
              <a:t>2</a:t>
            </a:r>
            <a:r>
              <a:rPr lang="en-US" sz="1700" dirty="0"/>
              <a:t>X (equation for females)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sz="1700" dirty="0"/>
              <a:t>: β</a:t>
            </a:r>
            <a:r>
              <a:rPr lang="en-US" sz="1700" baseline="-25000" dirty="0"/>
              <a:t>1</a:t>
            </a:r>
            <a:r>
              <a:rPr lang="en-US" sz="1700" dirty="0"/>
              <a:t>=0 </a:t>
            </a:r>
          </a:p>
          <a:p>
            <a:pPr marL="0" indent="0">
              <a:buNone/>
            </a:pPr>
            <a:r>
              <a:rPr lang="en-US" sz="1700" dirty="0"/>
              <a:t>If </a:t>
            </a: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sz="1700" dirty="0"/>
              <a:t> is rejected, the model suggests that there is a gender difference in the beginning.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719" y="2000464"/>
            <a:ext cx="5488621" cy="320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536</TotalTime>
  <Words>475</Words>
  <Application>Microsoft Office PowerPoint</Application>
  <PresentationFormat>Custom</PresentationFormat>
  <Paragraphs>235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View</vt:lpstr>
      <vt:lpstr>Categorical and Dichotomous Variables and Interaction Terms</vt:lpstr>
      <vt:lpstr>Categorical Variables  (nominal or ordinal)</vt:lpstr>
      <vt:lpstr>Dichotomous Variables</vt:lpstr>
      <vt:lpstr>Dichotomous Variables (cont.)</vt:lpstr>
      <vt:lpstr>PowerPoint Presentation</vt:lpstr>
      <vt:lpstr>Variables (cont.)</vt:lpstr>
      <vt:lpstr>Variables (cont.)</vt:lpstr>
      <vt:lpstr>Interaction Terms</vt:lpstr>
      <vt:lpstr>Interaction Terms (cont.)</vt:lpstr>
      <vt:lpstr>Interaction Terms (cont.)</vt:lpstr>
      <vt:lpstr>Interaction Terms (cont.)</vt:lpstr>
      <vt:lpstr>Interaction Terms (cont.)</vt:lpstr>
      <vt:lpstr>Interaction Terms (cont.)</vt:lpstr>
      <vt:lpstr>Interaction Terms (cont.)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Assumptions In Multiple Regression Analysis (MRA)</dc:title>
  <dc:creator>Tesa Rigel Hines</dc:creator>
  <cp:lastModifiedBy>MTownes</cp:lastModifiedBy>
  <cp:revision>53</cp:revision>
  <dcterms:created xsi:type="dcterms:W3CDTF">2017-01-25T20:17:37Z</dcterms:created>
  <dcterms:modified xsi:type="dcterms:W3CDTF">2018-09-30T21:49:30Z</dcterms:modified>
</cp:coreProperties>
</file>