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Grid="0">
      <p:cViewPr>
        <p:scale>
          <a:sx n="77" d="100"/>
          <a:sy n="77" d="100"/>
        </p:scale>
        <p:origin x="-55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0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36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723664"/>
          </a:xfrm>
        </p:spPr>
        <p:txBody>
          <a:bodyPr>
            <a:normAutofit/>
          </a:bodyPr>
          <a:lstStyle/>
          <a:p>
            <a:r>
              <a:rPr lang="en-US" sz="4800" dirty="0"/>
              <a:t>Hierarchical Regression Analysis (Incremental Model Test)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56846"/>
          </a:xfrm>
        </p:spPr>
        <p:txBody>
          <a:bodyPr>
            <a:noAutofit/>
          </a:bodyPr>
          <a:lstStyle/>
          <a:p>
            <a:r>
              <a:rPr lang="en-US" sz="2400" dirty="0"/>
              <a:t>Regression Analysis and Non-Linear Models: Sociology </a:t>
            </a:r>
            <a:r>
              <a:rPr lang="en-US" sz="2400" dirty="0" smtClean="0"/>
              <a:t>6100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SPSS Frequency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10343"/>
            <a:ext cx="4676190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635499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Output and Statistics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800"/>
            <a:ext cx="7613753" cy="296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27714"/>
            <a:ext cx="4254097" cy="19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8126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53886"/>
            <a:ext cx="6647619" cy="37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941" y="3030076"/>
            <a:ext cx="3028571" cy="3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168002"/>
            <a:ext cx="5488621" cy="5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1040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66799"/>
            <a:ext cx="7625416" cy="2460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22909"/>
            <a:ext cx="5488621" cy="20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5443728" cy="3703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792441"/>
            <a:ext cx="5488621" cy="5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SPSS Regression Statistics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088571"/>
            <a:ext cx="6561905" cy="36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078995"/>
            <a:ext cx="5488621" cy="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Hierarchical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500062"/>
            <a:ext cx="6543674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9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97" y="800100"/>
            <a:ext cx="921469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9269"/>
          </a:xfrm>
        </p:spPr>
        <p:txBody>
          <a:bodyPr>
            <a:normAutofit/>
          </a:bodyPr>
          <a:lstStyle/>
          <a:p>
            <a:r>
              <a:rPr lang="en-US" sz="4000" dirty="0"/>
              <a:t>Incremental Model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45030"/>
            <a:ext cx="8595360" cy="51351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Each model needs to be developed theoretically. (See example at the end)</a:t>
            </a:r>
          </a:p>
          <a:p>
            <a:pPr marL="0" indent="0">
              <a:buNone/>
            </a:pPr>
            <a:r>
              <a:rPr lang="en-US" sz="1600" dirty="0"/>
              <a:t>Examine;</a:t>
            </a:r>
          </a:p>
          <a:p>
            <a:pPr lvl="1"/>
            <a:r>
              <a:rPr lang="en-US" dirty="0"/>
              <a:t>Change in Beta coefficients</a:t>
            </a:r>
          </a:p>
          <a:p>
            <a:pPr lvl="1"/>
            <a:r>
              <a:rPr lang="en-US" dirty="0"/>
              <a:t>Change in sign (positive or negative)</a:t>
            </a:r>
          </a:p>
          <a:p>
            <a:pPr lvl="1"/>
            <a:r>
              <a:rPr lang="en-US" dirty="0"/>
              <a:t>Change in significance level </a:t>
            </a:r>
          </a:p>
          <a:p>
            <a:pPr lvl="1"/>
            <a:r>
              <a:rPr lang="en-US" dirty="0"/>
              <a:t>Change in R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E.g. DV: Sexual behavioral change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41" y="2454494"/>
            <a:ext cx="6316343" cy="34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 descr="C:\Users\matsuoh\Desktop\Documents\Yuki and Sumi\Camp Photos\Swim Kamp Memorial Day Weekend 2010 0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48" y="1828800"/>
            <a:ext cx="63539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8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85751"/>
            <a:ext cx="5645150" cy="65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6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2811"/>
          </a:xfrm>
        </p:spPr>
        <p:txBody>
          <a:bodyPr>
            <a:normAutofit/>
          </a:bodyPr>
          <a:lstStyle/>
          <a:p>
            <a:r>
              <a:rPr lang="en-US" sz="4000" dirty="0"/>
              <a:t>Computer-aided Significance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88572"/>
            <a:ext cx="8595360" cy="50915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Y: perceptions toward certain groups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age, X</a:t>
            </a:r>
            <a:r>
              <a:rPr lang="en-US" sz="1600" baseline="-25000" dirty="0"/>
              <a:t>2</a:t>
            </a:r>
            <a:r>
              <a:rPr lang="en-US" sz="1600" dirty="0"/>
              <a:t>: sex, X</a:t>
            </a:r>
            <a:r>
              <a:rPr lang="en-US" sz="1600" baseline="-25000" dirty="0"/>
              <a:t>3</a:t>
            </a:r>
            <a:r>
              <a:rPr lang="en-US" sz="1600" dirty="0"/>
              <a:t>: education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Y: death rate due to heat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temperature, X</a:t>
            </a:r>
            <a:r>
              <a:rPr lang="en-US" sz="1600" baseline="-25000" dirty="0"/>
              <a:t>2</a:t>
            </a:r>
            <a:r>
              <a:rPr lang="en-US" sz="1600" dirty="0"/>
              <a:t>: age of the residential area, X</a:t>
            </a:r>
            <a:r>
              <a:rPr lang="en-US" sz="1600" baseline="-25000" dirty="0"/>
              <a:t>3</a:t>
            </a:r>
            <a:r>
              <a:rPr lang="en-US" sz="1600" dirty="0"/>
              <a:t>: volume of greens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Y: ACT score</a:t>
            </a:r>
          </a:p>
          <a:p>
            <a:pPr marL="0" indent="0">
              <a:buNone/>
            </a:pPr>
            <a:r>
              <a:rPr lang="en-US" sz="1600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: Race, X</a:t>
            </a:r>
            <a:r>
              <a:rPr lang="en-US" sz="1600" baseline="-25000" dirty="0"/>
              <a:t>2</a:t>
            </a:r>
            <a:r>
              <a:rPr lang="en-US" sz="1600" dirty="0"/>
              <a:t>: GPA in high school, X</a:t>
            </a:r>
            <a:r>
              <a:rPr lang="en-US" sz="1600" baseline="-25000" dirty="0"/>
              <a:t>3</a:t>
            </a:r>
            <a:r>
              <a:rPr lang="en-US" sz="1600" dirty="0"/>
              <a:t>: SES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u="sng" dirty="0"/>
              <a:t>Forward addition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 with the most significant IV</a:t>
            </a:r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r>
              <a:rPr lang="en-US" dirty="0"/>
              <a:t> + bX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Y= a + bX</a:t>
            </a:r>
            <a:r>
              <a:rPr lang="en-US" baseline="-25000" dirty="0"/>
              <a:t>1</a:t>
            </a:r>
            <a:r>
              <a:rPr lang="en-US" dirty="0"/>
              <a:t> + bX</a:t>
            </a:r>
            <a:r>
              <a:rPr lang="en-US" baseline="-25000" dirty="0"/>
              <a:t>2</a:t>
            </a:r>
            <a:r>
              <a:rPr lang="en-US" dirty="0"/>
              <a:t>+ bX</a:t>
            </a:r>
            <a:r>
              <a:rPr lang="en-US" baseline="-25000" dirty="0"/>
              <a:t>3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7497"/>
          </a:xfrm>
        </p:spPr>
        <p:txBody>
          <a:bodyPr>
            <a:normAutofit/>
          </a:bodyPr>
          <a:lstStyle/>
          <a:p>
            <a:r>
              <a:rPr lang="en-US" sz="4000" dirty="0"/>
              <a:t>Computer-aided Significance Test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23258"/>
            <a:ext cx="8595360" cy="5156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Stepwise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Similar to forward addition.  When IV becomes insignificant, it will be dropped from the equation. 	</a:t>
            </a:r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1</a:t>
            </a:r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1</a:t>
            </a:r>
            <a:r>
              <a:rPr lang="en-US" sz="1400" dirty="0"/>
              <a:t> + bX</a:t>
            </a:r>
            <a:r>
              <a:rPr lang="en-US" sz="1400" baseline="-25000" dirty="0"/>
              <a:t>2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Y= a + bX</a:t>
            </a:r>
            <a:r>
              <a:rPr lang="en-US" sz="1400" baseline="-25000" dirty="0"/>
              <a:t>2</a:t>
            </a:r>
            <a:r>
              <a:rPr lang="en-US" sz="1400" dirty="0"/>
              <a:t> + bX</a:t>
            </a:r>
            <a:r>
              <a:rPr lang="en-US" sz="1400" baseline="-25000" dirty="0"/>
              <a:t>3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became insignificant because of X</a:t>
            </a:r>
            <a:r>
              <a:rPr lang="en-US" sz="1400" baseline="-25000" dirty="0"/>
              <a:t>3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β</a:t>
            </a:r>
            <a:r>
              <a:rPr lang="en-US" sz="1400" baseline="-25000" dirty="0"/>
              <a:t>1</a:t>
            </a:r>
            <a:r>
              <a:rPr lang="en-US" sz="1400" dirty="0"/>
              <a:t>=0 is not rejected</a:t>
            </a:r>
          </a:p>
          <a:p>
            <a:pPr marL="0" indent="0">
              <a:buNone/>
            </a:pPr>
            <a:r>
              <a:rPr lang="en-US" sz="1400" dirty="0"/>
              <a:t>E.g. Y: ACT score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1</a:t>
            </a:r>
            <a:r>
              <a:rPr lang="en-US" sz="1400" dirty="0"/>
              <a:t>: Race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2</a:t>
            </a:r>
            <a:r>
              <a:rPr lang="en-US" sz="1400" dirty="0"/>
              <a:t>: GPA in high school</a:t>
            </a:r>
          </a:p>
          <a:p>
            <a:pPr marL="0" indent="0">
              <a:buNone/>
            </a:pPr>
            <a:r>
              <a:rPr lang="en-US" sz="1400" dirty="0"/>
              <a:t>	X</a:t>
            </a:r>
            <a:r>
              <a:rPr lang="en-US" sz="1400" baseline="-25000" dirty="0"/>
              <a:t>3</a:t>
            </a:r>
            <a:r>
              <a:rPr lang="en-US" sz="1400" dirty="0"/>
              <a:t>: SES</a:t>
            </a:r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400" u="sng" dirty="0"/>
              <a:t>Backward deletion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Start with all relevant variables, and least significant variables will be dropped first.</a:t>
            </a:r>
          </a:p>
        </p:txBody>
      </p:sp>
    </p:spTree>
    <p:extLst>
      <p:ext uri="{BB962C8B-B14F-4D97-AF65-F5344CB8AC3E}">
        <p14:creationId xmlns:p14="http://schemas.microsoft.com/office/powerpoint/2010/main" val="33287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Theoretical Incremental Model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10344"/>
            <a:ext cx="8595360" cy="5069794"/>
          </a:xfrm>
        </p:spPr>
        <p:txBody>
          <a:bodyPr/>
          <a:lstStyle/>
          <a:p>
            <a:r>
              <a:rPr lang="en-US" dirty="0"/>
              <a:t>Full Model		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l-GR" dirty="0"/>
              <a:t>α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 + </a:t>
            </a:r>
            <a:r>
              <a:rPr lang="el-GR" dirty="0"/>
              <a:t>β</a:t>
            </a:r>
            <a:r>
              <a:rPr lang="en-US" baseline="-25000" dirty="0" err="1"/>
              <a:t>k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   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</a:t>
            </a:r>
            <a:r>
              <a:rPr lang="en-US" dirty="0"/>
              <a:t>= n – (k+1)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Reduced Model	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l-GR" dirty="0"/>
              <a:t>α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 + </a:t>
            </a:r>
            <a:r>
              <a:rPr lang="el-GR" dirty="0"/>
              <a:t>β</a:t>
            </a:r>
            <a:r>
              <a:rPr lang="en-US" dirty="0" err="1"/>
              <a:t>gXg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df</a:t>
            </a:r>
            <a:r>
              <a:rPr lang="en-US" dirty="0"/>
              <a:t>= n – (g+1)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g &lt;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Theoretical Incremental Model Test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Incremental Test for Full Model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</a:t>
            </a:r>
            <a:r>
              <a:rPr lang="el-GR" sz="1600" dirty="0"/>
              <a:t>β</a:t>
            </a:r>
            <a:r>
              <a:rPr lang="en-US" sz="1600" baseline="-25000" dirty="0"/>
              <a:t>1 </a:t>
            </a:r>
            <a:r>
              <a:rPr lang="en-US" sz="1600" dirty="0"/>
              <a:t>= </a:t>
            </a:r>
            <a:r>
              <a:rPr lang="el-GR" sz="1600" dirty="0"/>
              <a:t>β</a:t>
            </a:r>
            <a:r>
              <a:rPr lang="en-US" sz="1600" baseline="-25000" dirty="0"/>
              <a:t>2 </a:t>
            </a:r>
            <a:r>
              <a:rPr lang="en-US" sz="1600" dirty="0"/>
              <a:t>= … = </a:t>
            </a:r>
            <a:r>
              <a:rPr lang="el-GR" sz="1600" dirty="0"/>
              <a:t>β</a:t>
            </a:r>
            <a:r>
              <a:rPr lang="en-US" sz="1600" baseline="-25000" dirty="0"/>
              <a:t>k </a:t>
            </a:r>
            <a:r>
              <a:rPr lang="en-US" sz="1600" dirty="0"/>
              <a:t>= 0 </a:t>
            </a:r>
          </a:p>
          <a:p>
            <a:pPr marL="0" indent="0"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: At least one of the </a:t>
            </a:r>
            <a:r>
              <a:rPr lang="el-GR" sz="1600" dirty="0"/>
              <a:t>β</a:t>
            </a:r>
            <a:r>
              <a:rPr lang="en-US" sz="1600" dirty="0"/>
              <a:t>’s (h, </a:t>
            </a:r>
            <a:r>
              <a:rPr lang="en-US" sz="1600" dirty="0" err="1"/>
              <a:t>i</a:t>
            </a:r>
            <a:r>
              <a:rPr lang="en-US" sz="1600" dirty="0"/>
              <a:t>, j, k) is not 0 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Δdf</a:t>
            </a:r>
            <a:r>
              <a:rPr lang="en-US" sz="1600" dirty="0"/>
              <a:t> = [n-(g+1)] – [n-(k+1)] = k-g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# of parameters (variables) added </a:t>
            </a:r>
          </a:p>
          <a:p>
            <a:pPr lvl="0"/>
            <a:r>
              <a:rPr lang="en-US" sz="1600" dirty="0"/>
              <a:t>Conduct t-test for each additional </a:t>
            </a:r>
            <a:r>
              <a:rPr lang="el-GR" sz="1600" dirty="0"/>
              <a:t>β</a:t>
            </a:r>
            <a:r>
              <a:rPr lang="en-US" sz="1600" dirty="0"/>
              <a:t> </a:t>
            </a:r>
          </a:p>
          <a:p>
            <a:pPr lvl="0"/>
            <a:r>
              <a:rPr lang="en-US" sz="1600" dirty="0"/>
              <a:t>For change in goodness-of-fit of each model, conduct F-test. </a:t>
            </a:r>
          </a:p>
          <a:p>
            <a:pPr lvl="0"/>
            <a:r>
              <a:rPr lang="en-US" sz="1600" dirty="0"/>
              <a:t>F-statistics is Reduction in Errors (</a:t>
            </a:r>
            <a:r>
              <a:rPr lang="en-US" sz="1600" dirty="0" err="1"/>
              <a:t>SSE</a:t>
            </a:r>
            <a:r>
              <a:rPr lang="en-US" sz="1600" baseline="-25000" dirty="0" err="1"/>
              <a:t>reduced</a:t>
            </a:r>
            <a:r>
              <a:rPr lang="en-US" sz="1600" baseline="-25000" dirty="0"/>
              <a:t> model</a:t>
            </a:r>
            <a:r>
              <a:rPr lang="en-US" sz="1600" dirty="0"/>
              <a:t> – </a:t>
            </a:r>
            <a:r>
              <a:rPr lang="en-US" sz="1600" dirty="0" err="1"/>
              <a:t>SSE</a:t>
            </a:r>
            <a:r>
              <a:rPr lang="en-US" sz="1600" baseline="-25000" dirty="0" err="1"/>
              <a:t>full</a:t>
            </a:r>
            <a:r>
              <a:rPr lang="en-US" sz="1600" baseline="-25000" dirty="0"/>
              <a:t> model</a:t>
            </a:r>
            <a:r>
              <a:rPr lang="en-US" sz="1600" dirty="0"/>
              <a:t>) is the result of additional parameters (h, </a:t>
            </a:r>
            <a:r>
              <a:rPr lang="en-US" sz="1600" dirty="0" err="1"/>
              <a:t>i</a:t>
            </a:r>
            <a:r>
              <a:rPr lang="en-US" sz="1600" dirty="0"/>
              <a:t>, j, k)</a:t>
            </a:r>
          </a:p>
        </p:txBody>
      </p:sp>
    </p:spTree>
    <p:extLst>
      <p:ext uri="{BB962C8B-B14F-4D97-AF65-F5344CB8AC3E}">
        <p14:creationId xmlns:p14="http://schemas.microsoft.com/office/powerpoint/2010/main" val="9201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Theoretical Incremental Model Test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Incremental Test for Full Model (cont.)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Df1 = k-g</a:t>
            </a:r>
          </a:p>
          <a:p>
            <a:pPr marL="0" indent="0">
              <a:buNone/>
            </a:pPr>
            <a:r>
              <a:rPr lang="pt-BR" dirty="0"/>
              <a:t>Df2 = n-(k+1)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Goodness-of-fit for Regression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baseline="-25000" dirty="0"/>
              <a:t>1 </a:t>
            </a:r>
            <a:r>
              <a:rPr lang="en-US" dirty="0"/>
              <a:t>= k</a:t>
            </a:r>
          </a:p>
          <a:p>
            <a:pPr marL="0" indent="0">
              <a:buNone/>
            </a:pPr>
            <a:r>
              <a:rPr lang="en-US" dirty="0"/>
              <a:t>Df</a:t>
            </a:r>
            <a:r>
              <a:rPr lang="en-US" baseline="-25000" dirty="0"/>
              <a:t>2</a:t>
            </a:r>
            <a:r>
              <a:rPr lang="en-US" dirty="0"/>
              <a:t> = n-(k+1)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73" y="2332353"/>
            <a:ext cx="4695238" cy="14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82" y="4549628"/>
            <a:ext cx="2847619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/>
          </a:bodyPr>
          <a:lstStyle/>
          <a:p>
            <a:r>
              <a:rPr lang="en-US" sz="4000" dirty="0"/>
              <a:t>SPSS Outcomes and 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110343"/>
            <a:ext cx="5488621" cy="227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61114"/>
            <a:ext cx="3600000" cy="200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1872" y="5734405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Income 13 is about $25,000</a:t>
            </a:r>
          </a:p>
        </p:txBody>
      </p:sp>
    </p:spTree>
    <p:extLst>
      <p:ext uri="{BB962C8B-B14F-4D97-AF65-F5344CB8AC3E}">
        <p14:creationId xmlns:p14="http://schemas.microsoft.com/office/powerpoint/2010/main" val="26160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417</TotalTime>
  <Words>222</Words>
  <Application>Microsoft Office PowerPoint</Application>
  <PresentationFormat>Custom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View</vt:lpstr>
      <vt:lpstr>Hierarchical Regression Analysis (Incremental Model Test)</vt:lpstr>
      <vt:lpstr>Incremental Model Test</vt:lpstr>
      <vt:lpstr>PowerPoint Presentation</vt:lpstr>
      <vt:lpstr>Computer-aided Significance Test</vt:lpstr>
      <vt:lpstr>Computer-aided Significance Test (cont.) </vt:lpstr>
      <vt:lpstr>Theoretical Incremental Model Test</vt:lpstr>
      <vt:lpstr>Theoretical Incremental Model Test (cont.)</vt:lpstr>
      <vt:lpstr>Theoretical Incremental Model Test (cont.)</vt:lpstr>
      <vt:lpstr>SPSS Outcomes and Tables</vt:lpstr>
      <vt:lpstr>SPSS Frequency Table</vt:lpstr>
      <vt:lpstr>SPSS Histogram</vt:lpstr>
      <vt:lpstr>SPSS Regression Output and Statistics</vt:lpstr>
      <vt:lpstr>SPSS Regression Statistics (cont.)</vt:lpstr>
      <vt:lpstr>SPSS Regression Statistics (cont.)</vt:lpstr>
      <vt:lpstr>SPSS Regression Statistics (cont.)</vt:lpstr>
      <vt:lpstr>SPSS Regression Statistics (cont.)</vt:lpstr>
      <vt:lpstr>Examples of Hierarchical Regression Analysis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In Multiple Regression Analysis (MRA)</dc:title>
  <dc:creator>Tesa Rigel Hines</dc:creator>
  <cp:lastModifiedBy>MTownes</cp:lastModifiedBy>
  <cp:revision>40</cp:revision>
  <dcterms:created xsi:type="dcterms:W3CDTF">2017-01-25T20:17:37Z</dcterms:created>
  <dcterms:modified xsi:type="dcterms:W3CDTF">2018-09-30T21:50:31Z</dcterms:modified>
</cp:coreProperties>
</file>