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1" autoAdjust="0"/>
    <p:restoredTop sz="94660"/>
  </p:normalViewPr>
  <p:slideViewPr>
    <p:cSldViewPr snapToGrid="0">
      <p:cViewPr>
        <p:scale>
          <a:sx n="67" d="100"/>
          <a:sy n="67" d="100"/>
        </p:scale>
        <p:origin x="-1044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E080A-791C-4881-B338-D4EF57DE6B65}" type="datetimeFigureOut">
              <a:rPr lang="en-US" smtClean="0"/>
              <a:t>10/08/2018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FA75F-289D-478D-9DD1-D02BB944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4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F4D0E0D-A2D5-4CDF-AA3C-76AF8EF3D020}" type="datetime1">
              <a:rPr lang="en-US" smtClean="0"/>
              <a:t>10/08/2018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06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5947-DA2B-4ED0-AC7B-26D6C0A6EF33}" type="datetime1">
              <a:rPr lang="en-US" smtClean="0"/>
              <a:t>10/08/2018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B2CA-19E5-48F3-BE85-785F46582CC6}" type="datetime1">
              <a:rPr lang="en-US" smtClean="0"/>
              <a:t>10/08/2018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8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71B4-86E1-4182-A428-1B378FE7CDBC}" type="datetime1">
              <a:rPr lang="en-US" smtClean="0"/>
              <a:t>10/08/2018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6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311A-6844-43F2-869E-00F14E062107}" type="datetime1">
              <a:rPr lang="en-US" smtClean="0"/>
              <a:t>10/08/2018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3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A040-1F55-4E54-B531-D2AC5C0B7533}" type="datetime1">
              <a:rPr lang="en-US" smtClean="0"/>
              <a:t>10/08/2018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B286-10B6-4592-8744-B299A1AFCA08}" type="datetime1">
              <a:rPr lang="en-US" smtClean="0"/>
              <a:t>10/08/2018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68C-ED41-4F1A-B969-4BD343603EDF}" type="datetime1">
              <a:rPr lang="en-US" smtClean="0"/>
              <a:t>10/08/2018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634F-04E0-4D14-A0A6-D85FF14D46ED}" type="datetime1">
              <a:rPr lang="en-US" smtClean="0"/>
              <a:t>10/08/2018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994D-D104-41ED-849C-ABC55BC17254}" type="datetime1">
              <a:rPr lang="en-US" smtClean="0"/>
              <a:t>10/08/2018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40E0-E8E4-421A-B61E-BADF38BBC04B}" type="datetime1">
              <a:rPr lang="en-US" smtClean="0"/>
              <a:t>10/08/2018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E15CC92-94EC-4B4A-9F02-9CB631B7D92B}" type="datetime1">
              <a:rPr lang="en-US" smtClean="0"/>
              <a:t>10/08/2018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723664"/>
          </a:xfrm>
        </p:spPr>
        <p:txBody>
          <a:bodyPr>
            <a:normAutofit/>
          </a:bodyPr>
          <a:lstStyle/>
          <a:p>
            <a:r>
              <a:rPr lang="en-US" sz="4800" dirty="0"/>
              <a:t>Causal Model and Analysis of </a:t>
            </a:r>
            <a:br>
              <a:rPr lang="en-US" sz="4800" dirty="0"/>
            </a:br>
            <a:r>
              <a:rPr lang="en-US" sz="4800" dirty="0"/>
              <a:t>Path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256846"/>
          </a:xfrm>
        </p:spPr>
        <p:txBody>
          <a:bodyPr>
            <a:noAutofit/>
          </a:bodyPr>
          <a:lstStyle/>
          <a:p>
            <a:r>
              <a:rPr lang="en-US" sz="2400" dirty="0"/>
              <a:t>Regression Analysis and Non-Linear Models: Sociology </a:t>
            </a:r>
            <a:r>
              <a:rPr lang="en-US" sz="2400" dirty="0" smtClean="0"/>
              <a:t>6100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7240"/>
          </a:xfrm>
        </p:spPr>
        <p:txBody>
          <a:bodyPr>
            <a:normAutofit/>
          </a:bodyPr>
          <a:lstStyle/>
          <a:p>
            <a:r>
              <a:rPr lang="en-US" sz="4000" dirty="0"/>
              <a:t>Path Model: Regression Model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43000"/>
            <a:ext cx="8595360" cy="50371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REGRESSION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/MISSING LISTWISE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/STATISTICS COEFF OUTS R ANOVA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/CRITERIA=PIN(.05) POUT(.10)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/NOORIGIN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/DEPENDENT </a:t>
            </a:r>
            <a:r>
              <a:rPr lang="en-US" sz="1400" dirty="0" err="1"/>
              <a:t>educ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/METHOD=ENTER sibs  .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Regression 1:  Education = α + β</a:t>
            </a:r>
            <a:r>
              <a:rPr lang="en-US" b="1" baseline="-25000" dirty="0">
                <a:highlight>
                  <a:srgbClr val="FFFF00"/>
                </a:highlight>
              </a:rPr>
              <a:t>1</a:t>
            </a:r>
            <a:r>
              <a:rPr lang="en-US" b="1" dirty="0">
                <a:highlight>
                  <a:srgbClr val="FFFF00"/>
                </a:highlight>
              </a:rPr>
              <a:t> Number of Sibs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11128"/>
            <a:ext cx="3686858" cy="2474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65" y="3311128"/>
            <a:ext cx="5593271" cy="172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1520"/>
          </a:xfrm>
        </p:spPr>
        <p:txBody>
          <a:bodyPr>
            <a:normAutofit/>
          </a:bodyPr>
          <a:lstStyle/>
          <a:p>
            <a:r>
              <a:rPr lang="en-US" sz="4000" dirty="0"/>
              <a:t>Path Model: Regression Model 1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97280"/>
            <a:ext cx="8595360" cy="5082857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Regression 1:  Education = α + β</a:t>
            </a:r>
            <a:r>
              <a:rPr lang="en-US" b="1" baseline="-25000" dirty="0">
                <a:highlight>
                  <a:srgbClr val="FFFF00"/>
                </a:highlight>
              </a:rPr>
              <a:t>1</a:t>
            </a:r>
            <a:r>
              <a:rPr lang="en-US" b="1" dirty="0">
                <a:highlight>
                  <a:srgbClr val="FFFF00"/>
                </a:highlight>
              </a:rPr>
              <a:t> Number of Sibs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962518"/>
            <a:ext cx="6136964" cy="2015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977640"/>
            <a:ext cx="7953032" cy="23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54380"/>
          </a:xfrm>
        </p:spPr>
        <p:txBody>
          <a:bodyPr>
            <a:normAutofit/>
          </a:bodyPr>
          <a:lstStyle/>
          <a:p>
            <a:r>
              <a:rPr lang="en-US" sz="4000" dirty="0"/>
              <a:t>Path Model: Regression Model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20140"/>
            <a:ext cx="8595360" cy="505999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REGRESSION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/MISSING LISTWISE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/STATISTICS COEFF OUTS R ANOVA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/CRITERIA=PIN(.05) POUT(.10)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/NOORIGIN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/DEPENDENT </a:t>
            </a:r>
            <a:r>
              <a:rPr lang="en-US" sz="1400" dirty="0" err="1"/>
              <a:t>agewed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/METHOD=ENTER sibs </a:t>
            </a:r>
            <a:r>
              <a:rPr lang="en-US" sz="1400" dirty="0" err="1"/>
              <a:t>educ</a:t>
            </a:r>
            <a:r>
              <a:rPr lang="en-US" sz="1400" dirty="0"/>
              <a:t>  .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Regression 2: Age Married = α + β</a:t>
            </a:r>
            <a:r>
              <a:rPr lang="en-US" b="1" baseline="-25000" dirty="0">
                <a:highlight>
                  <a:srgbClr val="FFFF00"/>
                </a:highlight>
              </a:rPr>
              <a:t>1</a:t>
            </a:r>
            <a:r>
              <a:rPr lang="en-US" b="1" dirty="0">
                <a:highlight>
                  <a:srgbClr val="FFFF00"/>
                </a:highlight>
              </a:rPr>
              <a:t> Number of Sibs + β</a:t>
            </a:r>
            <a:r>
              <a:rPr lang="en-US" b="1" baseline="-25000" dirty="0">
                <a:highlight>
                  <a:srgbClr val="FFFF00"/>
                </a:highlight>
              </a:rPr>
              <a:t>2</a:t>
            </a:r>
            <a:r>
              <a:rPr lang="en-US" b="1" dirty="0">
                <a:highlight>
                  <a:srgbClr val="FFFF00"/>
                </a:highlight>
              </a:rPr>
              <a:t> Education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84951"/>
            <a:ext cx="3630168" cy="278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40" y="3759133"/>
            <a:ext cx="5758119" cy="204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8660"/>
          </a:xfrm>
        </p:spPr>
        <p:txBody>
          <a:bodyPr>
            <a:normAutofit/>
          </a:bodyPr>
          <a:lstStyle/>
          <a:p>
            <a:r>
              <a:rPr lang="en-US" sz="4000" dirty="0"/>
              <a:t>Path Model: Regression Model 2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74420"/>
            <a:ext cx="8595360" cy="51057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Regression 2: Age Married = α + β</a:t>
            </a:r>
            <a:r>
              <a:rPr lang="en-US" b="1" baseline="-25000" dirty="0">
                <a:highlight>
                  <a:srgbClr val="FFFF00"/>
                </a:highlight>
              </a:rPr>
              <a:t>1</a:t>
            </a:r>
            <a:r>
              <a:rPr lang="en-US" b="1" dirty="0">
                <a:highlight>
                  <a:srgbClr val="FFFF00"/>
                </a:highlight>
              </a:rPr>
              <a:t> Number of Sibs + β</a:t>
            </a:r>
            <a:r>
              <a:rPr lang="en-US" b="1" baseline="-25000" dirty="0">
                <a:highlight>
                  <a:srgbClr val="FFFF00"/>
                </a:highlight>
              </a:rPr>
              <a:t>2</a:t>
            </a:r>
            <a:r>
              <a:rPr lang="en-US" b="1" dirty="0">
                <a:highlight>
                  <a:srgbClr val="FFFF00"/>
                </a:highlight>
              </a:rPr>
              <a:t> Education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062275"/>
            <a:ext cx="5138928" cy="1831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46" y="3881324"/>
            <a:ext cx="6108468" cy="21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8660"/>
          </a:xfrm>
        </p:spPr>
        <p:txBody>
          <a:bodyPr>
            <a:normAutofit/>
          </a:bodyPr>
          <a:lstStyle/>
          <a:p>
            <a:r>
              <a:rPr lang="en-US" sz="4000" dirty="0"/>
              <a:t>Path Model: Regression Model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74420"/>
            <a:ext cx="8595360" cy="510571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REGRESSION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/MISSING LISTWISE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/STATISTICS COEFF OUTS R ANOVA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/CRITERIA=PIN(.05) POUT(.10)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/NOORIGIN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/DEPENDENT </a:t>
            </a:r>
            <a:r>
              <a:rPr lang="en-US" sz="1400" dirty="0" err="1"/>
              <a:t>childs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/METHOD=ENTER sibs </a:t>
            </a:r>
            <a:r>
              <a:rPr lang="en-US" sz="1400" dirty="0" err="1"/>
              <a:t>educ</a:t>
            </a:r>
            <a:r>
              <a:rPr lang="en-US" sz="1400" dirty="0"/>
              <a:t> </a:t>
            </a:r>
            <a:r>
              <a:rPr lang="en-US" sz="1400" dirty="0" err="1"/>
              <a:t>agewed</a:t>
            </a:r>
            <a:r>
              <a:rPr lang="en-US" sz="1400" dirty="0"/>
              <a:t>  .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Regression 3: Number of Children = α + β</a:t>
            </a:r>
            <a:r>
              <a:rPr lang="en-US" b="1" baseline="-25000" dirty="0">
                <a:highlight>
                  <a:srgbClr val="FFFF00"/>
                </a:highlight>
              </a:rPr>
              <a:t>1</a:t>
            </a:r>
            <a:r>
              <a:rPr lang="en-US" b="1" dirty="0">
                <a:highlight>
                  <a:srgbClr val="FFFF00"/>
                </a:highlight>
              </a:rPr>
              <a:t>Education + β</a:t>
            </a:r>
            <a:r>
              <a:rPr lang="en-US" b="1" baseline="-25000" dirty="0">
                <a:highlight>
                  <a:srgbClr val="FFFF00"/>
                </a:highlight>
              </a:rPr>
              <a:t>2</a:t>
            </a:r>
            <a:r>
              <a:rPr lang="en-US" b="1" dirty="0">
                <a:highlight>
                  <a:srgbClr val="FFFF00"/>
                </a:highlight>
              </a:rPr>
              <a:t> Number of Sibs + β</a:t>
            </a:r>
            <a:r>
              <a:rPr lang="en-US" b="1" baseline="-25000" dirty="0">
                <a:highlight>
                  <a:srgbClr val="FFFF00"/>
                </a:highlight>
              </a:rPr>
              <a:t>3</a:t>
            </a:r>
            <a:r>
              <a:rPr lang="en-US" b="1" dirty="0">
                <a:highlight>
                  <a:srgbClr val="FFFF00"/>
                </a:highlight>
              </a:rPr>
              <a:t> Age Married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535729"/>
            <a:ext cx="2895238" cy="293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110" y="3882404"/>
            <a:ext cx="5751305" cy="223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1520"/>
          </a:xfrm>
        </p:spPr>
        <p:txBody>
          <a:bodyPr>
            <a:normAutofit/>
          </a:bodyPr>
          <a:lstStyle/>
          <a:p>
            <a:r>
              <a:rPr lang="en-US" sz="4000" dirty="0"/>
              <a:t>Path Model: Regression Model 3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97280"/>
            <a:ext cx="8595360" cy="508285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Regression 3: Number of Children = α + β</a:t>
            </a:r>
            <a:r>
              <a:rPr lang="en-US" b="1" baseline="-25000" dirty="0">
                <a:highlight>
                  <a:srgbClr val="FFFF00"/>
                </a:highlight>
              </a:rPr>
              <a:t>1</a:t>
            </a:r>
            <a:r>
              <a:rPr lang="en-US" b="1" dirty="0">
                <a:highlight>
                  <a:srgbClr val="FFFF00"/>
                </a:highlight>
              </a:rPr>
              <a:t>Education + β</a:t>
            </a:r>
            <a:r>
              <a:rPr lang="en-US" b="1" baseline="-25000" dirty="0">
                <a:highlight>
                  <a:srgbClr val="FFFF00"/>
                </a:highlight>
              </a:rPr>
              <a:t>2</a:t>
            </a:r>
            <a:r>
              <a:rPr lang="en-US" b="1" dirty="0">
                <a:highlight>
                  <a:srgbClr val="FFFF00"/>
                </a:highlight>
              </a:rPr>
              <a:t> Number of Sibs + β</a:t>
            </a:r>
            <a:r>
              <a:rPr lang="en-US" b="1" baseline="-25000" dirty="0">
                <a:highlight>
                  <a:srgbClr val="FFFF00"/>
                </a:highlight>
              </a:rPr>
              <a:t>3</a:t>
            </a:r>
            <a:r>
              <a:rPr lang="en-US" b="1" dirty="0">
                <a:highlight>
                  <a:srgbClr val="FFFF00"/>
                </a:highlight>
              </a:rPr>
              <a:t> Age Married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53715"/>
            <a:ext cx="5365990" cy="1912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44" y="4065850"/>
            <a:ext cx="6505991" cy="24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62940"/>
          </a:xfrm>
        </p:spPr>
        <p:txBody>
          <a:bodyPr>
            <a:normAutofit/>
          </a:bodyPr>
          <a:lstStyle/>
          <a:p>
            <a:r>
              <a:rPr lang="en-US" sz="4000" dirty="0"/>
              <a:t>Tested Path Model with </a:t>
            </a:r>
            <a:r>
              <a:rPr lang="el-GR" sz="4000" dirty="0"/>
              <a:t>β</a:t>
            </a:r>
            <a:r>
              <a:rPr lang="en-US" sz="4000" dirty="0"/>
              <a:t> Coefficients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146" y="1028700"/>
            <a:ext cx="8192558" cy="51514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Example of Direct, Indirect, Total, and Non-Causal Effects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691322"/>
            <a:ext cx="9468285" cy="42355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of Direct, Indirect, Total, and Non-Causal Effects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1262063" y="3044349"/>
          <a:ext cx="8594724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1718821">
                  <a:extLst>
                    <a:ext uri="{9D8B030D-6E8A-4147-A177-3AD203B41FA5}">
                      <a16:colId xmlns="" xmlns:a16="http://schemas.microsoft.com/office/drawing/2014/main" val="1399180559"/>
                    </a:ext>
                  </a:extLst>
                </a:gridCol>
                <a:gridCol w="1718821">
                  <a:extLst>
                    <a:ext uri="{9D8B030D-6E8A-4147-A177-3AD203B41FA5}">
                      <a16:colId xmlns="" xmlns:a16="http://schemas.microsoft.com/office/drawing/2014/main" val="3076949283"/>
                    </a:ext>
                  </a:extLst>
                </a:gridCol>
                <a:gridCol w="1718821">
                  <a:extLst>
                    <a:ext uri="{9D8B030D-6E8A-4147-A177-3AD203B41FA5}">
                      <a16:colId xmlns="" xmlns:a16="http://schemas.microsoft.com/office/drawing/2014/main" val="1316127537"/>
                    </a:ext>
                  </a:extLst>
                </a:gridCol>
                <a:gridCol w="1718821">
                  <a:extLst>
                    <a:ext uri="{9D8B030D-6E8A-4147-A177-3AD203B41FA5}">
                      <a16:colId xmlns="" xmlns:a16="http://schemas.microsoft.com/office/drawing/2014/main" val="987431517"/>
                    </a:ext>
                  </a:extLst>
                </a:gridCol>
                <a:gridCol w="1719440">
                  <a:extLst>
                    <a:ext uri="{9D8B030D-6E8A-4147-A177-3AD203B41FA5}">
                      <a16:colId xmlns="" xmlns:a16="http://schemas.microsoft.com/office/drawing/2014/main" val="306840405"/>
                    </a:ext>
                  </a:extLst>
                </a:gridCol>
              </a:tblGrid>
              <a:tr h="4156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 Total Association (Correlation)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798" marR="667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 Direct Effect on # of Child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798" marR="667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 Indirect Effect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798" marR="667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 Total Effect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798" marR="667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 Non-Causal Effect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798" marR="667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82793602"/>
                  </a:ext>
                </a:extLst>
              </a:tr>
              <a:tr h="14547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798" marR="667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# of Sibs 	(0.159)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798" marR="667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Via Age Married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(0.056) (-0.238) = -0.016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Via Education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(-0.270) (-0.121) = 0.033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798" marR="667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798" marR="667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798" marR="667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0064935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2050" name="Picture 2" descr="C:\Users\matsuoh\Pictures\Family Nara\Spring 2015\IMG_04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671638"/>
            <a:ext cx="6886574" cy="495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1520"/>
          </a:xfrm>
        </p:spPr>
        <p:txBody>
          <a:bodyPr>
            <a:normAutofit/>
          </a:bodyPr>
          <a:lstStyle/>
          <a:p>
            <a:r>
              <a:rPr lang="en-US" sz="4000" dirty="0"/>
              <a:t>Pearson Correlation (</a:t>
            </a:r>
            <a:r>
              <a:rPr lang="en-US" sz="4000" i="1" dirty="0"/>
              <a:t>r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97280"/>
            <a:ext cx="8595360" cy="50828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Academic performance and IQ </a:t>
            </a:r>
          </a:p>
          <a:p>
            <a:pPr marL="0" indent="0">
              <a:buNone/>
            </a:pPr>
            <a:r>
              <a:rPr lang="en-US" dirty="0"/>
              <a:t>      Educational attainment and income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Correlation does not explain causality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e.g. Bell-Curve</a:t>
            </a:r>
          </a:p>
          <a:p>
            <a:pPr marL="0" indent="0">
              <a:buNone/>
            </a:pPr>
            <a:r>
              <a:rPr lang="en-US" dirty="0"/>
              <a:t>Race -----  Intelligence (IQ) ----- Economic success (occupational prestige)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7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0100"/>
          </a:xfrm>
        </p:spPr>
        <p:txBody>
          <a:bodyPr>
            <a:normAutofit/>
          </a:bodyPr>
          <a:lstStyle/>
          <a:p>
            <a:r>
              <a:rPr lang="en-US" sz="4000" dirty="0"/>
              <a:t>Causal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65860"/>
            <a:ext cx="8595360" cy="501427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52969"/>
            <a:ext cx="6908071" cy="404005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54380"/>
          </a:xfrm>
        </p:spPr>
        <p:txBody>
          <a:bodyPr>
            <a:normAutofit/>
          </a:bodyPr>
          <a:lstStyle/>
          <a:p>
            <a:r>
              <a:rPr lang="en-US" sz="4000" dirty="0"/>
              <a:t>Causal Model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349375"/>
            <a:ext cx="3772083" cy="50593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Examples of Interaction Terms and </a:t>
            </a:r>
            <a:br>
              <a:rPr lang="en-US" sz="4000" dirty="0"/>
            </a:br>
            <a:r>
              <a:rPr lang="en-US" sz="4000" dirty="0"/>
              <a:t>Path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7036308" cy="495401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Interaction Terms and </a:t>
            </a:r>
            <a:br>
              <a:rPr lang="en-US" dirty="0"/>
            </a:br>
            <a:r>
              <a:rPr lang="en-US" dirty="0"/>
              <a:t>Path Model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5941250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73736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Model: Structural Explanation of the Number of Children and Other Explanatory Variables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727" y="2332038"/>
            <a:ext cx="8173397" cy="3848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1520"/>
          </a:xfrm>
        </p:spPr>
        <p:txBody>
          <a:bodyPr>
            <a:normAutofit/>
          </a:bodyPr>
          <a:lstStyle/>
          <a:p>
            <a:r>
              <a:rPr lang="en-US" sz="4000" dirty="0"/>
              <a:t>Path Model: SPSS Data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97280"/>
            <a:ext cx="8595360" cy="508285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FILE='C:\Program Files\SPSS\GSS93 </a:t>
            </a:r>
            <a:r>
              <a:rPr lang="en-US" sz="1400" dirty="0" err="1"/>
              <a:t>subset.sav</a:t>
            </a:r>
            <a:r>
              <a:rPr lang="en-US" sz="1400" dirty="0"/>
              <a:t>'.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DESCRIPTIVES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VARIABLES=sibs </a:t>
            </a:r>
            <a:r>
              <a:rPr lang="en-US" sz="1400" dirty="0" err="1"/>
              <a:t>agewed</a:t>
            </a:r>
            <a:r>
              <a:rPr lang="en-US" sz="1400" dirty="0"/>
              <a:t> </a:t>
            </a:r>
            <a:r>
              <a:rPr lang="en-US" sz="1400" dirty="0" err="1"/>
              <a:t>educ</a:t>
            </a:r>
            <a:r>
              <a:rPr lang="en-US" sz="1400" dirty="0"/>
              <a:t> </a:t>
            </a:r>
            <a:r>
              <a:rPr lang="en-US" sz="1400" dirty="0" err="1"/>
              <a:t>childs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/STATISTICS=MEAN STDDEV MIN MAX SKEWNESS .</a:t>
            </a:r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/>
              <a:t>Descriptives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CORRELATIONS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/VARIABLES=sibs </a:t>
            </a:r>
            <a:r>
              <a:rPr lang="en-US" sz="1400" dirty="0" err="1"/>
              <a:t>agewed</a:t>
            </a:r>
            <a:r>
              <a:rPr lang="en-US" sz="1400" dirty="0"/>
              <a:t> </a:t>
            </a:r>
            <a:r>
              <a:rPr lang="en-US" sz="1400" dirty="0" err="1"/>
              <a:t>educ</a:t>
            </a:r>
            <a:r>
              <a:rPr lang="en-US" sz="1400" dirty="0"/>
              <a:t> </a:t>
            </a:r>
            <a:r>
              <a:rPr lang="en-US" sz="1400" dirty="0" err="1"/>
              <a:t>childs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/PRINT=TWOTAIL NOSIG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/MISSING=PAIRWISE 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873813"/>
            <a:ext cx="7113840" cy="21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1520"/>
          </a:xfrm>
        </p:spPr>
        <p:txBody>
          <a:bodyPr>
            <a:normAutofit/>
          </a:bodyPr>
          <a:lstStyle/>
          <a:p>
            <a:r>
              <a:rPr lang="en-US" sz="4000" dirty="0"/>
              <a:t>Path Model: SPSS Data Outputs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97280"/>
            <a:ext cx="8595360" cy="508285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Correlations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510080"/>
            <a:ext cx="8580426" cy="46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694</TotalTime>
  <Words>454</Words>
  <Application>Microsoft Office PowerPoint</Application>
  <PresentationFormat>Custom</PresentationFormat>
  <Paragraphs>111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View</vt:lpstr>
      <vt:lpstr>Causal Model and Analysis of  Path Model</vt:lpstr>
      <vt:lpstr>Pearson Correlation (r)</vt:lpstr>
      <vt:lpstr>Causal Model</vt:lpstr>
      <vt:lpstr>Causal Model (cont.)</vt:lpstr>
      <vt:lpstr>Examples of Interaction Terms and  Path Model</vt:lpstr>
      <vt:lpstr>Examples of Interaction Terms and  Path Model (cont.)</vt:lpstr>
      <vt:lpstr>Path Model: Structural Explanation of the Number of Children and Other Explanatory Variables </vt:lpstr>
      <vt:lpstr>Path Model: SPSS Data Outputs</vt:lpstr>
      <vt:lpstr>Path Model: SPSS Data Outputs (cont.)</vt:lpstr>
      <vt:lpstr>Path Model: Regression Model 1</vt:lpstr>
      <vt:lpstr>Path Model: Regression Model 1 (cont.)</vt:lpstr>
      <vt:lpstr>Path Model: Regression Model 2</vt:lpstr>
      <vt:lpstr>Path Model: Regression Model 2 (cont.)</vt:lpstr>
      <vt:lpstr>Path Model: Regression Model 3</vt:lpstr>
      <vt:lpstr>Path Model: Regression Model 3 (cont.)</vt:lpstr>
      <vt:lpstr>Tested Path Model with β Coefficients </vt:lpstr>
      <vt:lpstr>Example of Direct, Indirect, Total, and Non-Causal Effects</vt:lpstr>
      <vt:lpstr>Example of Direct, Indirect, Total, and Non-Causal Effects (cont.)</vt:lpstr>
      <vt:lpstr>Let’s Try!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 In Multiple Regression Analysis (MRA)</dc:title>
  <dc:creator>Tesa Rigel Hines</dc:creator>
  <cp:lastModifiedBy>Malcolm S. Townes</cp:lastModifiedBy>
  <cp:revision>65</cp:revision>
  <dcterms:created xsi:type="dcterms:W3CDTF">2017-01-25T20:17:37Z</dcterms:created>
  <dcterms:modified xsi:type="dcterms:W3CDTF">2018-10-09T01:30:46Z</dcterms:modified>
</cp:coreProperties>
</file>