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3" r:id="rId6"/>
    <p:sldId id="264" r:id="rId7"/>
    <p:sldId id="266" r:id="rId8"/>
    <p:sldId id="267" r:id="rId9"/>
    <p:sldId id="265" r:id="rId10"/>
    <p:sldId id="260" r:id="rId11"/>
    <p:sldId id="262" r:id="rId12"/>
    <p:sldId id="261" r:id="rId13"/>
    <p:sldId id="269" r:id="rId14"/>
    <p:sldId id="270" r:id="rId15"/>
    <p:sldId id="271" r:id="rId16"/>
    <p:sldId id="268" r:id="rId17"/>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87567" autoAdjust="0"/>
  </p:normalViewPr>
  <p:slideViewPr>
    <p:cSldViewPr snapToGrid="0">
      <p:cViewPr>
        <p:scale>
          <a:sx n="70" d="100"/>
          <a:sy n="70" d="100"/>
        </p:scale>
        <p:origin x="-1302" y="-138"/>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9434F5-8BA7-42A5-B06E-2A622BED50C2}"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US"/>
        </a:p>
      </dgm:t>
    </dgm:pt>
    <dgm:pt modelId="{EF2FB0FF-718F-4AC3-B263-14C79AAECB9D}">
      <dgm:prSet phldrT="[Text]"/>
      <dgm:spPr/>
      <dgm:t>
        <a:bodyPr/>
        <a:lstStyle/>
        <a:p>
          <a:r>
            <a:rPr lang="en-US" dirty="0" smtClean="0"/>
            <a:t>Theoretical and Conceptual Framework</a:t>
          </a:r>
          <a:endParaRPr lang="en-US" dirty="0"/>
        </a:p>
      </dgm:t>
    </dgm:pt>
    <dgm:pt modelId="{EAF441C4-2764-4E8E-AE65-61FB9D29FFD9}" type="parTrans" cxnId="{4A710682-4489-41E7-A78F-C695AA0C9B1C}">
      <dgm:prSet/>
      <dgm:spPr/>
      <dgm:t>
        <a:bodyPr/>
        <a:lstStyle/>
        <a:p>
          <a:endParaRPr lang="en-US"/>
        </a:p>
      </dgm:t>
    </dgm:pt>
    <dgm:pt modelId="{03127FF5-DA79-49C6-9880-07BA042E5B98}" type="sibTrans" cxnId="{4A710682-4489-41E7-A78F-C695AA0C9B1C}">
      <dgm:prSet/>
      <dgm:spPr/>
      <dgm:t>
        <a:bodyPr/>
        <a:lstStyle/>
        <a:p>
          <a:endParaRPr lang="en-US"/>
        </a:p>
      </dgm:t>
    </dgm:pt>
    <dgm:pt modelId="{04664B2F-F0D7-4FE8-8F0D-B4867EC44981}">
      <dgm:prSet phldrT="[Text]"/>
      <dgm:spPr/>
      <dgm:t>
        <a:bodyPr/>
        <a:lstStyle/>
        <a:p>
          <a:r>
            <a:rPr lang="en-US" dirty="0" smtClean="0"/>
            <a:t>Malcolm Townes</a:t>
          </a:r>
          <a:endParaRPr lang="en-US" dirty="0"/>
        </a:p>
      </dgm:t>
    </dgm:pt>
    <dgm:pt modelId="{23B50F7C-DFAF-4D24-840E-EEBFC4C1E22F}" type="parTrans" cxnId="{99880B12-BF31-45CD-94F3-2EEE37DD0A41}">
      <dgm:prSet/>
      <dgm:spPr/>
      <dgm:t>
        <a:bodyPr/>
        <a:lstStyle/>
        <a:p>
          <a:endParaRPr lang="en-US"/>
        </a:p>
      </dgm:t>
    </dgm:pt>
    <dgm:pt modelId="{156A454E-61CC-4579-B506-9DD8ED0494F1}" type="sibTrans" cxnId="{99880B12-BF31-45CD-94F3-2EEE37DD0A41}">
      <dgm:prSet/>
      <dgm:spPr/>
      <dgm:t>
        <a:bodyPr/>
        <a:lstStyle/>
        <a:p>
          <a:endParaRPr lang="en-US"/>
        </a:p>
      </dgm:t>
    </dgm:pt>
    <dgm:pt modelId="{B8C5F0A9-8B0B-4F25-A41F-C13262A97A82}">
      <dgm:prSet phldrT="[Text]"/>
      <dgm:spPr/>
      <dgm:t>
        <a:bodyPr/>
        <a:lstStyle/>
        <a:p>
          <a:r>
            <a:rPr lang="en-US" dirty="0" smtClean="0"/>
            <a:t>Data and Methods</a:t>
          </a:r>
          <a:endParaRPr lang="en-US" dirty="0"/>
        </a:p>
      </dgm:t>
    </dgm:pt>
    <dgm:pt modelId="{AF1BE64C-654D-460B-9E56-1766034AAE29}" type="parTrans" cxnId="{C912B765-BC7E-4A9F-83CC-559510F30BC5}">
      <dgm:prSet/>
      <dgm:spPr/>
      <dgm:t>
        <a:bodyPr/>
        <a:lstStyle/>
        <a:p>
          <a:endParaRPr lang="en-US"/>
        </a:p>
      </dgm:t>
    </dgm:pt>
    <dgm:pt modelId="{4CD13948-ED1D-49CF-8416-5AFF7317EC12}" type="sibTrans" cxnId="{C912B765-BC7E-4A9F-83CC-559510F30BC5}">
      <dgm:prSet/>
      <dgm:spPr/>
      <dgm:t>
        <a:bodyPr/>
        <a:lstStyle/>
        <a:p>
          <a:endParaRPr lang="en-US"/>
        </a:p>
      </dgm:t>
    </dgm:pt>
    <dgm:pt modelId="{1C9ABC7F-5385-42E3-8133-66E6895E84BA}">
      <dgm:prSet phldrT="[Text]"/>
      <dgm:spPr/>
      <dgm:t>
        <a:bodyPr/>
        <a:lstStyle/>
        <a:p>
          <a:r>
            <a:rPr lang="en-US" dirty="0" smtClean="0"/>
            <a:t>Saeed </a:t>
          </a:r>
          <a:r>
            <a:rPr lang="en-US" dirty="0" err="1" smtClean="0"/>
            <a:t>Asiri</a:t>
          </a:r>
          <a:endParaRPr lang="en-US" dirty="0"/>
        </a:p>
      </dgm:t>
    </dgm:pt>
    <dgm:pt modelId="{6F8535C0-9F19-4BAF-A5B1-04193E3FD565}" type="parTrans" cxnId="{19802695-09B6-4A61-A02B-2946680F8901}">
      <dgm:prSet/>
      <dgm:spPr/>
      <dgm:t>
        <a:bodyPr/>
        <a:lstStyle/>
        <a:p>
          <a:endParaRPr lang="en-US"/>
        </a:p>
      </dgm:t>
    </dgm:pt>
    <dgm:pt modelId="{C68F268B-AD5F-46C5-854B-5C0215A6935F}" type="sibTrans" cxnId="{19802695-09B6-4A61-A02B-2946680F8901}">
      <dgm:prSet/>
      <dgm:spPr/>
      <dgm:t>
        <a:bodyPr/>
        <a:lstStyle/>
        <a:p>
          <a:endParaRPr lang="en-US"/>
        </a:p>
      </dgm:t>
    </dgm:pt>
    <dgm:pt modelId="{5E378D90-3C64-4F54-9EAF-339B3B633069}">
      <dgm:prSet phldrT="[Text]"/>
      <dgm:spPr/>
      <dgm:t>
        <a:bodyPr/>
        <a:lstStyle/>
        <a:p>
          <a:r>
            <a:rPr lang="en-US" dirty="0" smtClean="0"/>
            <a:t>Critique</a:t>
          </a:r>
          <a:endParaRPr lang="en-US" dirty="0"/>
        </a:p>
      </dgm:t>
    </dgm:pt>
    <dgm:pt modelId="{712EDBB5-B940-432F-9757-B048E08F8546}" type="parTrans" cxnId="{94545DFE-9D87-44D7-B09F-172240A7DFD6}">
      <dgm:prSet/>
      <dgm:spPr/>
      <dgm:t>
        <a:bodyPr/>
        <a:lstStyle/>
        <a:p>
          <a:endParaRPr lang="en-US"/>
        </a:p>
      </dgm:t>
    </dgm:pt>
    <dgm:pt modelId="{C0054E9D-D1A6-4E64-A302-AD66D9DD0AA0}" type="sibTrans" cxnId="{94545DFE-9D87-44D7-B09F-172240A7DFD6}">
      <dgm:prSet/>
      <dgm:spPr/>
      <dgm:t>
        <a:bodyPr/>
        <a:lstStyle/>
        <a:p>
          <a:endParaRPr lang="en-US"/>
        </a:p>
      </dgm:t>
    </dgm:pt>
    <dgm:pt modelId="{79686C5C-ABA0-4570-B8AD-8A110ED403D4}">
      <dgm:prSet phldrT="[Text]"/>
      <dgm:spPr/>
      <dgm:t>
        <a:bodyPr/>
        <a:lstStyle/>
        <a:p>
          <a:r>
            <a:rPr lang="en-US" dirty="0" smtClean="0"/>
            <a:t>Open Discussion</a:t>
          </a:r>
          <a:endParaRPr lang="en-US" dirty="0"/>
        </a:p>
      </dgm:t>
    </dgm:pt>
    <dgm:pt modelId="{09CD023B-4974-453A-AAEF-D961139EFB59}" type="parTrans" cxnId="{C22CFD93-A9DC-4ADA-9DE4-510C8AC57BF4}">
      <dgm:prSet/>
      <dgm:spPr/>
      <dgm:t>
        <a:bodyPr/>
        <a:lstStyle/>
        <a:p>
          <a:endParaRPr lang="en-US"/>
        </a:p>
      </dgm:t>
    </dgm:pt>
    <dgm:pt modelId="{DB0409CA-8720-4405-97F9-6412EF7D1D9E}" type="sibTrans" cxnId="{C22CFD93-A9DC-4ADA-9DE4-510C8AC57BF4}">
      <dgm:prSet/>
      <dgm:spPr/>
      <dgm:t>
        <a:bodyPr/>
        <a:lstStyle/>
        <a:p>
          <a:endParaRPr lang="en-US"/>
        </a:p>
      </dgm:t>
    </dgm:pt>
    <dgm:pt modelId="{6CD38410-63FE-49E8-A15F-43113B579FC4}">
      <dgm:prSet phldrT="[Text]"/>
      <dgm:spPr/>
      <dgm:t>
        <a:bodyPr/>
        <a:lstStyle/>
        <a:p>
          <a:r>
            <a:rPr lang="en-US" dirty="0" smtClean="0"/>
            <a:t>Results</a:t>
          </a:r>
          <a:endParaRPr lang="en-US" dirty="0"/>
        </a:p>
      </dgm:t>
    </dgm:pt>
    <dgm:pt modelId="{1B449093-E713-434B-9FEF-C48394D097DD}" type="parTrans" cxnId="{55496AFF-0341-4E33-B3BD-4A318C027C4F}">
      <dgm:prSet/>
      <dgm:spPr/>
      <dgm:t>
        <a:bodyPr/>
        <a:lstStyle/>
        <a:p>
          <a:endParaRPr lang="en-US"/>
        </a:p>
      </dgm:t>
    </dgm:pt>
    <dgm:pt modelId="{AB28A93F-DD8D-4798-A5EA-7B51DD175AAC}" type="sibTrans" cxnId="{55496AFF-0341-4E33-B3BD-4A318C027C4F}">
      <dgm:prSet/>
      <dgm:spPr/>
      <dgm:t>
        <a:bodyPr/>
        <a:lstStyle/>
        <a:p>
          <a:endParaRPr lang="en-US"/>
        </a:p>
      </dgm:t>
    </dgm:pt>
    <dgm:pt modelId="{76BA7F9C-F156-4401-89A0-BA8A704F069F}">
      <dgm:prSet phldrT="[Text]"/>
      <dgm:spPr/>
      <dgm:t>
        <a:bodyPr/>
        <a:lstStyle/>
        <a:p>
          <a:r>
            <a:rPr lang="en-US" dirty="0" smtClean="0"/>
            <a:t>Nathan House</a:t>
          </a:r>
          <a:endParaRPr lang="en-US" dirty="0"/>
        </a:p>
      </dgm:t>
    </dgm:pt>
    <dgm:pt modelId="{10BA06B7-BB8A-4FB5-9EA4-852D5C6A8AF4}" type="parTrans" cxnId="{B15F0017-3375-43A4-9763-F20460331C54}">
      <dgm:prSet/>
      <dgm:spPr/>
      <dgm:t>
        <a:bodyPr/>
        <a:lstStyle/>
        <a:p>
          <a:endParaRPr lang="en-US"/>
        </a:p>
      </dgm:t>
    </dgm:pt>
    <dgm:pt modelId="{F8413D69-9642-45F9-B853-E5B3183C7399}" type="sibTrans" cxnId="{B15F0017-3375-43A4-9763-F20460331C54}">
      <dgm:prSet/>
      <dgm:spPr/>
      <dgm:t>
        <a:bodyPr/>
        <a:lstStyle/>
        <a:p>
          <a:endParaRPr lang="en-US"/>
        </a:p>
      </dgm:t>
    </dgm:pt>
    <dgm:pt modelId="{E32AB43C-F7CF-45AC-88A2-FE48D30B914D}" type="pres">
      <dgm:prSet presAssocID="{D19434F5-8BA7-42A5-B06E-2A622BED50C2}" presName="linear" presStyleCnt="0">
        <dgm:presLayoutVars>
          <dgm:animLvl val="lvl"/>
          <dgm:resizeHandles val="exact"/>
        </dgm:presLayoutVars>
      </dgm:prSet>
      <dgm:spPr/>
      <dgm:t>
        <a:bodyPr/>
        <a:lstStyle/>
        <a:p>
          <a:endParaRPr lang="en-US"/>
        </a:p>
      </dgm:t>
    </dgm:pt>
    <dgm:pt modelId="{8BB89208-568D-4CB0-BB01-1D5CE9E2C6EE}" type="pres">
      <dgm:prSet presAssocID="{EF2FB0FF-718F-4AC3-B263-14C79AAECB9D}" presName="parentText" presStyleLbl="node1" presStyleIdx="0" presStyleCnt="4">
        <dgm:presLayoutVars>
          <dgm:chMax val="0"/>
          <dgm:bulletEnabled val="1"/>
        </dgm:presLayoutVars>
      </dgm:prSet>
      <dgm:spPr/>
      <dgm:t>
        <a:bodyPr/>
        <a:lstStyle/>
        <a:p>
          <a:endParaRPr lang="en-US"/>
        </a:p>
      </dgm:t>
    </dgm:pt>
    <dgm:pt modelId="{0CD346E0-8734-438E-982D-85C38298B913}" type="pres">
      <dgm:prSet presAssocID="{EF2FB0FF-718F-4AC3-B263-14C79AAECB9D}" presName="childText" presStyleLbl="revTx" presStyleIdx="0" presStyleCnt="4">
        <dgm:presLayoutVars>
          <dgm:bulletEnabled val="1"/>
        </dgm:presLayoutVars>
      </dgm:prSet>
      <dgm:spPr/>
      <dgm:t>
        <a:bodyPr/>
        <a:lstStyle/>
        <a:p>
          <a:endParaRPr lang="en-US"/>
        </a:p>
      </dgm:t>
    </dgm:pt>
    <dgm:pt modelId="{BB8AE1D7-93E2-4F7D-95A0-24893BD88B49}" type="pres">
      <dgm:prSet presAssocID="{B8C5F0A9-8B0B-4F25-A41F-C13262A97A82}" presName="parentText" presStyleLbl="node1" presStyleIdx="1" presStyleCnt="4">
        <dgm:presLayoutVars>
          <dgm:chMax val="0"/>
          <dgm:bulletEnabled val="1"/>
        </dgm:presLayoutVars>
      </dgm:prSet>
      <dgm:spPr/>
      <dgm:t>
        <a:bodyPr/>
        <a:lstStyle/>
        <a:p>
          <a:endParaRPr lang="en-US"/>
        </a:p>
      </dgm:t>
    </dgm:pt>
    <dgm:pt modelId="{FBB44824-333C-4A53-841C-79075C43C6DD}" type="pres">
      <dgm:prSet presAssocID="{B8C5F0A9-8B0B-4F25-A41F-C13262A97A82}" presName="childText" presStyleLbl="revTx" presStyleIdx="1" presStyleCnt="4">
        <dgm:presLayoutVars>
          <dgm:bulletEnabled val="1"/>
        </dgm:presLayoutVars>
      </dgm:prSet>
      <dgm:spPr/>
      <dgm:t>
        <a:bodyPr/>
        <a:lstStyle/>
        <a:p>
          <a:endParaRPr lang="en-US"/>
        </a:p>
      </dgm:t>
    </dgm:pt>
    <dgm:pt modelId="{599AE2E8-45C3-4D8A-9228-B6EB827C01EB}" type="pres">
      <dgm:prSet presAssocID="{6CD38410-63FE-49E8-A15F-43113B579FC4}" presName="parentText" presStyleLbl="node1" presStyleIdx="2" presStyleCnt="4">
        <dgm:presLayoutVars>
          <dgm:chMax val="0"/>
          <dgm:bulletEnabled val="1"/>
        </dgm:presLayoutVars>
      </dgm:prSet>
      <dgm:spPr/>
      <dgm:t>
        <a:bodyPr/>
        <a:lstStyle/>
        <a:p>
          <a:endParaRPr lang="en-US"/>
        </a:p>
      </dgm:t>
    </dgm:pt>
    <dgm:pt modelId="{B2AA50A2-D7AC-4355-A258-5D7AA48591D7}" type="pres">
      <dgm:prSet presAssocID="{6CD38410-63FE-49E8-A15F-43113B579FC4}" presName="childText" presStyleLbl="revTx" presStyleIdx="2" presStyleCnt="4">
        <dgm:presLayoutVars>
          <dgm:bulletEnabled val="1"/>
        </dgm:presLayoutVars>
      </dgm:prSet>
      <dgm:spPr/>
      <dgm:t>
        <a:bodyPr/>
        <a:lstStyle/>
        <a:p>
          <a:endParaRPr lang="en-US"/>
        </a:p>
      </dgm:t>
    </dgm:pt>
    <dgm:pt modelId="{3F0B8DFE-B9BC-4105-9868-AD6C20CCF835}" type="pres">
      <dgm:prSet presAssocID="{5E378D90-3C64-4F54-9EAF-339B3B633069}" presName="parentText" presStyleLbl="node1" presStyleIdx="3" presStyleCnt="4">
        <dgm:presLayoutVars>
          <dgm:chMax val="0"/>
          <dgm:bulletEnabled val="1"/>
        </dgm:presLayoutVars>
      </dgm:prSet>
      <dgm:spPr/>
      <dgm:t>
        <a:bodyPr/>
        <a:lstStyle/>
        <a:p>
          <a:endParaRPr lang="en-US"/>
        </a:p>
      </dgm:t>
    </dgm:pt>
    <dgm:pt modelId="{90A7ECFA-C3F0-4249-88F6-F725A55CB44A}" type="pres">
      <dgm:prSet presAssocID="{5E378D90-3C64-4F54-9EAF-339B3B633069}" presName="childText" presStyleLbl="revTx" presStyleIdx="3" presStyleCnt="4">
        <dgm:presLayoutVars>
          <dgm:bulletEnabled val="1"/>
        </dgm:presLayoutVars>
      </dgm:prSet>
      <dgm:spPr/>
      <dgm:t>
        <a:bodyPr/>
        <a:lstStyle/>
        <a:p>
          <a:endParaRPr lang="en-US"/>
        </a:p>
      </dgm:t>
    </dgm:pt>
  </dgm:ptLst>
  <dgm:cxnLst>
    <dgm:cxn modelId="{2BCEBE1F-44F1-4A3C-9D1E-7161435AE4B5}" type="presOf" srcId="{5E378D90-3C64-4F54-9EAF-339B3B633069}" destId="{3F0B8DFE-B9BC-4105-9868-AD6C20CCF835}" srcOrd="0" destOrd="0" presId="urn:microsoft.com/office/officeart/2005/8/layout/vList2"/>
    <dgm:cxn modelId="{493CC7BA-79E5-43AC-8646-1D65154FD340}" type="presOf" srcId="{1C9ABC7F-5385-42E3-8133-66E6895E84BA}" destId="{FBB44824-333C-4A53-841C-79075C43C6DD}" srcOrd="0" destOrd="0" presId="urn:microsoft.com/office/officeart/2005/8/layout/vList2"/>
    <dgm:cxn modelId="{99880B12-BF31-45CD-94F3-2EEE37DD0A41}" srcId="{EF2FB0FF-718F-4AC3-B263-14C79AAECB9D}" destId="{04664B2F-F0D7-4FE8-8F0D-B4867EC44981}" srcOrd="0" destOrd="0" parTransId="{23B50F7C-DFAF-4D24-840E-EEBFC4C1E22F}" sibTransId="{156A454E-61CC-4579-B506-9DD8ED0494F1}"/>
    <dgm:cxn modelId="{C912B765-BC7E-4A9F-83CC-559510F30BC5}" srcId="{D19434F5-8BA7-42A5-B06E-2A622BED50C2}" destId="{B8C5F0A9-8B0B-4F25-A41F-C13262A97A82}" srcOrd="1" destOrd="0" parTransId="{AF1BE64C-654D-460B-9E56-1766034AAE29}" sibTransId="{4CD13948-ED1D-49CF-8416-5AFF7317EC12}"/>
    <dgm:cxn modelId="{D496286B-B7F3-4654-A4B1-6114ED2C4D8B}" type="presOf" srcId="{79686C5C-ABA0-4570-B8AD-8A110ED403D4}" destId="{90A7ECFA-C3F0-4249-88F6-F725A55CB44A}" srcOrd="0" destOrd="0" presId="urn:microsoft.com/office/officeart/2005/8/layout/vList2"/>
    <dgm:cxn modelId="{96D3C1E9-0204-4212-B5E1-EB1E11E11CCC}" type="presOf" srcId="{76BA7F9C-F156-4401-89A0-BA8A704F069F}" destId="{B2AA50A2-D7AC-4355-A258-5D7AA48591D7}" srcOrd="0" destOrd="0" presId="urn:microsoft.com/office/officeart/2005/8/layout/vList2"/>
    <dgm:cxn modelId="{D6D1FB90-F643-43C4-92A3-92402CD4AD70}" type="presOf" srcId="{04664B2F-F0D7-4FE8-8F0D-B4867EC44981}" destId="{0CD346E0-8734-438E-982D-85C38298B913}" srcOrd="0" destOrd="0" presId="urn:microsoft.com/office/officeart/2005/8/layout/vList2"/>
    <dgm:cxn modelId="{CE3986C8-2DED-4ED5-BBCC-70315F4050B3}" type="presOf" srcId="{D19434F5-8BA7-42A5-B06E-2A622BED50C2}" destId="{E32AB43C-F7CF-45AC-88A2-FE48D30B914D}" srcOrd="0" destOrd="0" presId="urn:microsoft.com/office/officeart/2005/8/layout/vList2"/>
    <dgm:cxn modelId="{B15F0017-3375-43A4-9763-F20460331C54}" srcId="{6CD38410-63FE-49E8-A15F-43113B579FC4}" destId="{76BA7F9C-F156-4401-89A0-BA8A704F069F}" srcOrd="0" destOrd="0" parTransId="{10BA06B7-BB8A-4FB5-9EA4-852D5C6A8AF4}" sibTransId="{F8413D69-9642-45F9-B853-E5B3183C7399}"/>
    <dgm:cxn modelId="{4A710682-4489-41E7-A78F-C695AA0C9B1C}" srcId="{D19434F5-8BA7-42A5-B06E-2A622BED50C2}" destId="{EF2FB0FF-718F-4AC3-B263-14C79AAECB9D}" srcOrd="0" destOrd="0" parTransId="{EAF441C4-2764-4E8E-AE65-61FB9D29FFD9}" sibTransId="{03127FF5-DA79-49C6-9880-07BA042E5B98}"/>
    <dgm:cxn modelId="{C22CFD93-A9DC-4ADA-9DE4-510C8AC57BF4}" srcId="{5E378D90-3C64-4F54-9EAF-339B3B633069}" destId="{79686C5C-ABA0-4570-B8AD-8A110ED403D4}" srcOrd="0" destOrd="0" parTransId="{09CD023B-4974-453A-AAEF-D961139EFB59}" sibTransId="{DB0409CA-8720-4405-97F9-6412EF7D1D9E}"/>
    <dgm:cxn modelId="{C08DB0C1-AAAF-4E10-8104-4F5496928401}" type="presOf" srcId="{EF2FB0FF-718F-4AC3-B263-14C79AAECB9D}" destId="{8BB89208-568D-4CB0-BB01-1D5CE9E2C6EE}" srcOrd="0" destOrd="0" presId="urn:microsoft.com/office/officeart/2005/8/layout/vList2"/>
    <dgm:cxn modelId="{94545DFE-9D87-44D7-B09F-172240A7DFD6}" srcId="{D19434F5-8BA7-42A5-B06E-2A622BED50C2}" destId="{5E378D90-3C64-4F54-9EAF-339B3B633069}" srcOrd="3" destOrd="0" parTransId="{712EDBB5-B940-432F-9757-B048E08F8546}" sibTransId="{C0054E9D-D1A6-4E64-A302-AD66D9DD0AA0}"/>
    <dgm:cxn modelId="{A9F6E0FC-ABF1-4B15-8D87-0D429A78CC20}" type="presOf" srcId="{6CD38410-63FE-49E8-A15F-43113B579FC4}" destId="{599AE2E8-45C3-4D8A-9228-B6EB827C01EB}" srcOrd="0" destOrd="0" presId="urn:microsoft.com/office/officeart/2005/8/layout/vList2"/>
    <dgm:cxn modelId="{19802695-09B6-4A61-A02B-2946680F8901}" srcId="{B8C5F0A9-8B0B-4F25-A41F-C13262A97A82}" destId="{1C9ABC7F-5385-42E3-8133-66E6895E84BA}" srcOrd="0" destOrd="0" parTransId="{6F8535C0-9F19-4BAF-A5B1-04193E3FD565}" sibTransId="{C68F268B-AD5F-46C5-854B-5C0215A6935F}"/>
    <dgm:cxn modelId="{653864B4-F740-428D-BAC3-ECD6B652EC67}" type="presOf" srcId="{B8C5F0A9-8B0B-4F25-A41F-C13262A97A82}" destId="{BB8AE1D7-93E2-4F7D-95A0-24893BD88B49}" srcOrd="0" destOrd="0" presId="urn:microsoft.com/office/officeart/2005/8/layout/vList2"/>
    <dgm:cxn modelId="{55496AFF-0341-4E33-B3BD-4A318C027C4F}" srcId="{D19434F5-8BA7-42A5-B06E-2A622BED50C2}" destId="{6CD38410-63FE-49E8-A15F-43113B579FC4}" srcOrd="2" destOrd="0" parTransId="{1B449093-E713-434B-9FEF-C48394D097DD}" sibTransId="{AB28A93F-DD8D-4798-A5EA-7B51DD175AAC}"/>
    <dgm:cxn modelId="{50CA1C2B-40BB-42D2-BDDA-117086E5C741}" type="presParOf" srcId="{E32AB43C-F7CF-45AC-88A2-FE48D30B914D}" destId="{8BB89208-568D-4CB0-BB01-1D5CE9E2C6EE}" srcOrd="0" destOrd="0" presId="urn:microsoft.com/office/officeart/2005/8/layout/vList2"/>
    <dgm:cxn modelId="{180E2E21-D07C-44CE-A452-5C6FC833A887}" type="presParOf" srcId="{E32AB43C-F7CF-45AC-88A2-FE48D30B914D}" destId="{0CD346E0-8734-438E-982D-85C38298B913}" srcOrd="1" destOrd="0" presId="urn:microsoft.com/office/officeart/2005/8/layout/vList2"/>
    <dgm:cxn modelId="{27EA821F-FB02-49D7-97B0-6E675C38C0E0}" type="presParOf" srcId="{E32AB43C-F7CF-45AC-88A2-FE48D30B914D}" destId="{BB8AE1D7-93E2-4F7D-95A0-24893BD88B49}" srcOrd="2" destOrd="0" presId="urn:microsoft.com/office/officeart/2005/8/layout/vList2"/>
    <dgm:cxn modelId="{BADBD5B6-6815-46D7-8F41-1B2E24874CAA}" type="presParOf" srcId="{E32AB43C-F7CF-45AC-88A2-FE48D30B914D}" destId="{FBB44824-333C-4A53-841C-79075C43C6DD}" srcOrd="3" destOrd="0" presId="urn:microsoft.com/office/officeart/2005/8/layout/vList2"/>
    <dgm:cxn modelId="{2BD80C63-9E22-453C-839C-FAF0401DC2CC}" type="presParOf" srcId="{E32AB43C-F7CF-45AC-88A2-FE48D30B914D}" destId="{599AE2E8-45C3-4D8A-9228-B6EB827C01EB}" srcOrd="4" destOrd="0" presId="urn:microsoft.com/office/officeart/2005/8/layout/vList2"/>
    <dgm:cxn modelId="{8C535239-4B61-40F8-A1B6-92BC576FF9D1}" type="presParOf" srcId="{E32AB43C-F7CF-45AC-88A2-FE48D30B914D}" destId="{B2AA50A2-D7AC-4355-A258-5D7AA48591D7}" srcOrd="5" destOrd="0" presId="urn:microsoft.com/office/officeart/2005/8/layout/vList2"/>
    <dgm:cxn modelId="{2F35371C-7C7D-4980-BB1C-92EFCC77F987}" type="presParOf" srcId="{E32AB43C-F7CF-45AC-88A2-FE48D30B914D}" destId="{3F0B8DFE-B9BC-4105-9868-AD6C20CCF835}" srcOrd="6" destOrd="0" presId="urn:microsoft.com/office/officeart/2005/8/layout/vList2"/>
    <dgm:cxn modelId="{4BAEE967-A4B2-4750-B879-905500334459}" type="presParOf" srcId="{E32AB43C-F7CF-45AC-88A2-FE48D30B914D}" destId="{90A7ECFA-C3F0-4249-88F6-F725A55CB44A}"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BDF769-FC98-4873-9EE3-811DE55CE62C}" type="doc">
      <dgm:prSet loTypeId="urn:microsoft.com/office/officeart/2005/8/layout/radial4" loCatId="relationship" qsTypeId="urn:microsoft.com/office/officeart/2005/8/quickstyle/3d1" qsCatId="3D" csTypeId="urn:microsoft.com/office/officeart/2005/8/colors/colorful3" csCatId="colorful" phldr="1"/>
      <dgm:spPr/>
      <dgm:t>
        <a:bodyPr/>
        <a:lstStyle/>
        <a:p>
          <a:endParaRPr lang="en-US"/>
        </a:p>
      </dgm:t>
    </dgm:pt>
    <dgm:pt modelId="{9F9ACDB7-69F3-42B4-85D1-4C285161159B}">
      <dgm:prSet phldrT="[Text]"/>
      <dgm:spPr/>
      <dgm:t>
        <a:bodyPr/>
        <a:lstStyle/>
        <a:p>
          <a:r>
            <a:rPr lang="en-US" dirty="0" smtClean="0"/>
            <a:t>Improve Study</a:t>
          </a:r>
          <a:endParaRPr lang="en-US" dirty="0"/>
        </a:p>
      </dgm:t>
    </dgm:pt>
    <dgm:pt modelId="{B96C4A01-D230-4CC0-A34B-6242CC16D175}" type="parTrans" cxnId="{2C55529B-2908-4F00-AE58-8D528B5A7D0D}">
      <dgm:prSet/>
      <dgm:spPr/>
      <dgm:t>
        <a:bodyPr/>
        <a:lstStyle/>
        <a:p>
          <a:endParaRPr lang="en-US"/>
        </a:p>
      </dgm:t>
    </dgm:pt>
    <dgm:pt modelId="{78C88513-AC7E-4624-8DD5-D5005C609385}" type="sibTrans" cxnId="{2C55529B-2908-4F00-AE58-8D528B5A7D0D}">
      <dgm:prSet/>
      <dgm:spPr/>
      <dgm:t>
        <a:bodyPr/>
        <a:lstStyle/>
        <a:p>
          <a:endParaRPr lang="en-US"/>
        </a:p>
      </dgm:t>
    </dgm:pt>
    <dgm:pt modelId="{B26262CB-874E-4F16-B449-806DCFD6FF59}">
      <dgm:prSet phldrT="[Text]"/>
      <dgm:spPr/>
      <dgm:t>
        <a:bodyPr/>
        <a:lstStyle/>
        <a:p>
          <a:r>
            <a:rPr lang="en-US" dirty="0" smtClean="0"/>
            <a:t>Data Issues</a:t>
          </a:r>
          <a:endParaRPr lang="en-US" dirty="0"/>
        </a:p>
      </dgm:t>
    </dgm:pt>
    <dgm:pt modelId="{34A57799-5744-4670-8677-8285D770B83B}" type="parTrans" cxnId="{89D162F4-AF7A-43D6-B9BE-983BA6978372}">
      <dgm:prSet/>
      <dgm:spPr/>
      <dgm:t>
        <a:bodyPr/>
        <a:lstStyle/>
        <a:p>
          <a:endParaRPr lang="en-US"/>
        </a:p>
      </dgm:t>
    </dgm:pt>
    <dgm:pt modelId="{750C1D42-3883-4126-894D-DAB2FD6AACED}" type="sibTrans" cxnId="{89D162F4-AF7A-43D6-B9BE-983BA6978372}">
      <dgm:prSet/>
      <dgm:spPr/>
      <dgm:t>
        <a:bodyPr/>
        <a:lstStyle/>
        <a:p>
          <a:endParaRPr lang="en-US"/>
        </a:p>
      </dgm:t>
    </dgm:pt>
    <dgm:pt modelId="{BB4ABCC9-A1D7-442E-AF24-14FA35846729}">
      <dgm:prSet phldrT="[Text]"/>
      <dgm:spPr/>
      <dgm:t>
        <a:bodyPr/>
        <a:lstStyle/>
        <a:p>
          <a:r>
            <a:rPr lang="en-US" dirty="0" smtClean="0"/>
            <a:t>Type of Analysis</a:t>
          </a:r>
          <a:endParaRPr lang="en-US" dirty="0"/>
        </a:p>
      </dgm:t>
    </dgm:pt>
    <dgm:pt modelId="{2424488D-5A6C-43FE-95B4-99174C4E826C}" type="parTrans" cxnId="{23D377E0-CB5D-4A51-8E30-B841166CCCEA}">
      <dgm:prSet/>
      <dgm:spPr/>
      <dgm:t>
        <a:bodyPr/>
        <a:lstStyle/>
        <a:p>
          <a:endParaRPr lang="en-US"/>
        </a:p>
      </dgm:t>
    </dgm:pt>
    <dgm:pt modelId="{B2B47137-4859-42BB-A07B-C632EBD89853}" type="sibTrans" cxnId="{23D377E0-CB5D-4A51-8E30-B841166CCCEA}">
      <dgm:prSet/>
      <dgm:spPr/>
      <dgm:t>
        <a:bodyPr/>
        <a:lstStyle/>
        <a:p>
          <a:endParaRPr lang="en-US"/>
        </a:p>
      </dgm:t>
    </dgm:pt>
    <dgm:pt modelId="{6698E22C-B497-4E1A-92EE-F348C55196C6}">
      <dgm:prSet phldrT="[Text]"/>
      <dgm:spPr/>
      <dgm:t>
        <a:bodyPr/>
        <a:lstStyle/>
        <a:p>
          <a:r>
            <a:rPr lang="en-US" dirty="0" smtClean="0"/>
            <a:t>Study Variables</a:t>
          </a:r>
          <a:endParaRPr lang="en-US" dirty="0"/>
        </a:p>
      </dgm:t>
    </dgm:pt>
    <dgm:pt modelId="{2997880D-D57B-416E-A341-D8DB7437267B}" type="parTrans" cxnId="{5EB7A352-BCF1-4EB4-80DF-7B69ADF1E2C2}">
      <dgm:prSet/>
      <dgm:spPr/>
      <dgm:t>
        <a:bodyPr/>
        <a:lstStyle/>
        <a:p>
          <a:endParaRPr lang="en-US"/>
        </a:p>
      </dgm:t>
    </dgm:pt>
    <dgm:pt modelId="{6384C8B8-36CE-4B52-AD1A-1FFFD78FAD79}" type="sibTrans" cxnId="{5EB7A352-BCF1-4EB4-80DF-7B69ADF1E2C2}">
      <dgm:prSet/>
      <dgm:spPr/>
      <dgm:t>
        <a:bodyPr/>
        <a:lstStyle/>
        <a:p>
          <a:endParaRPr lang="en-US"/>
        </a:p>
      </dgm:t>
    </dgm:pt>
    <dgm:pt modelId="{C6620DD8-95A5-4BF3-87F5-F77A6A7047F9}">
      <dgm:prSet phldrT="[Text]"/>
      <dgm:spPr/>
      <dgm:t>
        <a:bodyPr/>
        <a:lstStyle/>
        <a:p>
          <a:r>
            <a:rPr lang="en-US" dirty="0" smtClean="0"/>
            <a:t>Regression model fit with conceptual framework </a:t>
          </a:r>
          <a:endParaRPr lang="en-US" dirty="0"/>
        </a:p>
      </dgm:t>
    </dgm:pt>
    <dgm:pt modelId="{389063E5-AB4B-41A1-9F2B-66A30B53A059}" type="parTrans" cxnId="{9D47C67D-EE3E-4D8B-BFF0-A00DBFC9BDA2}">
      <dgm:prSet/>
      <dgm:spPr/>
      <dgm:t>
        <a:bodyPr/>
        <a:lstStyle/>
        <a:p>
          <a:endParaRPr lang="en-US"/>
        </a:p>
      </dgm:t>
    </dgm:pt>
    <dgm:pt modelId="{905C9BA8-2D76-4A5A-8E02-ACE254687A47}" type="sibTrans" cxnId="{9D47C67D-EE3E-4D8B-BFF0-A00DBFC9BDA2}">
      <dgm:prSet/>
      <dgm:spPr/>
      <dgm:t>
        <a:bodyPr/>
        <a:lstStyle/>
        <a:p>
          <a:endParaRPr lang="en-US"/>
        </a:p>
      </dgm:t>
    </dgm:pt>
    <dgm:pt modelId="{C615DDC0-2A0A-417E-A3FF-A70C6FA72124}">
      <dgm:prSet phldrT="[Text]"/>
      <dgm:spPr/>
      <dgm:t>
        <a:bodyPr/>
        <a:lstStyle/>
        <a:p>
          <a:r>
            <a:rPr lang="en-US" dirty="0" smtClean="0"/>
            <a:t>Interpretation of Results</a:t>
          </a:r>
          <a:endParaRPr lang="en-US" dirty="0"/>
        </a:p>
      </dgm:t>
    </dgm:pt>
    <dgm:pt modelId="{97691E80-E1B0-4E78-9C63-2FD4A02FD626}" type="parTrans" cxnId="{6942F86B-6C31-4512-A1FB-B227CDCFA95B}">
      <dgm:prSet/>
      <dgm:spPr/>
      <dgm:t>
        <a:bodyPr/>
        <a:lstStyle/>
        <a:p>
          <a:endParaRPr lang="en-US"/>
        </a:p>
      </dgm:t>
    </dgm:pt>
    <dgm:pt modelId="{29D85AA8-AB6A-46BB-B769-4EEDDF675C86}" type="sibTrans" cxnId="{6942F86B-6C31-4512-A1FB-B227CDCFA95B}">
      <dgm:prSet/>
      <dgm:spPr/>
      <dgm:t>
        <a:bodyPr/>
        <a:lstStyle/>
        <a:p>
          <a:endParaRPr lang="en-US"/>
        </a:p>
      </dgm:t>
    </dgm:pt>
    <dgm:pt modelId="{B66289B8-5DD2-4F87-AEB5-572BEEE6580F}" type="pres">
      <dgm:prSet presAssocID="{0EBDF769-FC98-4873-9EE3-811DE55CE62C}" presName="cycle" presStyleCnt="0">
        <dgm:presLayoutVars>
          <dgm:chMax val="1"/>
          <dgm:dir/>
          <dgm:animLvl val="ctr"/>
          <dgm:resizeHandles val="exact"/>
        </dgm:presLayoutVars>
      </dgm:prSet>
      <dgm:spPr/>
      <dgm:t>
        <a:bodyPr/>
        <a:lstStyle/>
        <a:p>
          <a:endParaRPr lang="en-US"/>
        </a:p>
      </dgm:t>
    </dgm:pt>
    <dgm:pt modelId="{3809D590-D505-4609-9449-8C7CE26BBB73}" type="pres">
      <dgm:prSet presAssocID="{9F9ACDB7-69F3-42B4-85D1-4C285161159B}" presName="centerShape" presStyleLbl="node0" presStyleIdx="0" presStyleCnt="1"/>
      <dgm:spPr/>
      <dgm:t>
        <a:bodyPr/>
        <a:lstStyle/>
        <a:p>
          <a:endParaRPr lang="en-US"/>
        </a:p>
      </dgm:t>
    </dgm:pt>
    <dgm:pt modelId="{7DB67E7E-02A5-470D-B3C9-6D50F5061F50}" type="pres">
      <dgm:prSet presAssocID="{34A57799-5744-4670-8677-8285D770B83B}" presName="parTrans" presStyleLbl="bgSibTrans2D1" presStyleIdx="0" presStyleCnt="5"/>
      <dgm:spPr/>
      <dgm:t>
        <a:bodyPr/>
        <a:lstStyle/>
        <a:p>
          <a:endParaRPr lang="en-US"/>
        </a:p>
      </dgm:t>
    </dgm:pt>
    <dgm:pt modelId="{475CE39B-1B99-4666-8EDA-F8CB494B907E}" type="pres">
      <dgm:prSet presAssocID="{B26262CB-874E-4F16-B449-806DCFD6FF59}" presName="node" presStyleLbl="node1" presStyleIdx="0" presStyleCnt="5">
        <dgm:presLayoutVars>
          <dgm:bulletEnabled val="1"/>
        </dgm:presLayoutVars>
      </dgm:prSet>
      <dgm:spPr/>
      <dgm:t>
        <a:bodyPr/>
        <a:lstStyle/>
        <a:p>
          <a:endParaRPr lang="en-US"/>
        </a:p>
      </dgm:t>
    </dgm:pt>
    <dgm:pt modelId="{E7B6E3C1-9173-4B48-9836-966CDCBB5D3D}" type="pres">
      <dgm:prSet presAssocID="{389063E5-AB4B-41A1-9F2B-66A30B53A059}" presName="parTrans" presStyleLbl="bgSibTrans2D1" presStyleIdx="1" presStyleCnt="5"/>
      <dgm:spPr/>
      <dgm:t>
        <a:bodyPr/>
        <a:lstStyle/>
        <a:p>
          <a:endParaRPr lang="en-US"/>
        </a:p>
      </dgm:t>
    </dgm:pt>
    <dgm:pt modelId="{FB8BD749-76FC-4B88-BA7B-8ACF9A8A8328}" type="pres">
      <dgm:prSet presAssocID="{C6620DD8-95A5-4BF3-87F5-F77A6A7047F9}" presName="node" presStyleLbl="node1" presStyleIdx="1" presStyleCnt="5">
        <dgm:presLayoutVars>
          <dgm:bulletEnabled val="1"/>
        </dgm:presLayoutVars>
      </dgm:prSet>
      <dgm:spPr/>
      <dgm:t>
        <a:bodyPr/>
        <a:lstStyle/>
        <a:p>
          <a:endParaRPr lang="en-US"/>
        </a:p>
      </dgm:t>
    </dgm:pt>
    <dgm:pt modelId="{03919DC9-F0C3-4069-85B9-CC4858C63CBF}" type="pres">
      <dgm:prSet presAssocID="{2997880D-D57B-416E-A341-D8DB7437267B}" presName="parTrans" presStyleLbl="bgSibTrans2D1" presStyleIdx="2" presStyleCnt="5"/>
      <dgm:spPr/>
      <dgm:t>
        <a:bodyPr/>
        <a:lstStyle/>
        <a:p>
          <a:endParaRPr lang="en-US"/>
        </a:p>
      </dgm:t>
    </dgm:pt>
    <dgm:pt modelId="{D4C39038-227F-471A-BACA-6905B12B6FE8}" type="pres">
      <dgm:prSet presAssocID="{6698E22C-B497-4E1A-92EE-F348C55196C6}" presName="node" presStyleLbl="node1" presStyleIdx="2" presStyleCnt="5">
        <dgm:presLayoutVars>
          <dgm:bulletEnabled val="1"/>
        </dgm:presLayoutVars>
      </dgm:prSet>
      <dgm:spPr/>
      <dgm:t>
        <a:bodyPr/>
        <a:lstStyle/>
        <a:p>
          <a:endParaRPr lang="en-US"/>
        </a:p>
      </dgm:t>
    </dgm:pt>
    <dgm:pt modelId="{8D8ECBD2-0A32-4224-A57A-330F54581E97}" type="pres">
      <dgm:prSet presAssocID="{2424488D-5A6C-43FE-95B4-99174C4E826C}" presName="parTrans" presStyleLbl="bgSibTrans2D1" presStyleIdx="3" presStyleCnt="5"/>
      <dgm:spPr/>
      <dgm:t>
        <a:bodyPr/>
        <a:lstStyle/>
        <a:p>
          <a:endParaRPr lang="en-US"/>
        </a:p>
      </dgm:t>
    </dgm:pt>
    <dgm:pt modelId="{2436356F-AAE9-4DEE-876B-C3572B7F1160}" type="pres">
      <dgm:prSet presAssocID="{BB4ABCC9-A1D7-442E-AF24-14FA35846729}" presName="node" presStyleLbl="node1" presStyleIdx="3" presStyleCnt="5">
        <dgm:presLayoutVars>
          <dgm:bulletEnabled val="1"/>
        </dgm:presLayoutVars>
      </dgm:prSet>
      <dgm:spPr/>
      <dgm:t>
        <a:bodyPr/>
        <a:lstStyle/>
        <a:p>
          <a:endParaRPr lang="en-US"/>
        </a:p>
      </dgm:t>
    </dgm:pt>
    <dgm:pt modelId="{CCB92EE8-4D92-4517-980A-59D31132CB69}" type="pres">
      <dgm:prSet presAssocID="{97691E80-E1B0-4E78-9C63-2FD4A02FD626}" presName="parTrans" presStyleLbl="bgSibTrans2D1" presStyleIdx="4" presStyleCnt="5"/>
      <dgm:spPr/>
      <dgm:t>
        <a:bodyPr/>
        <a:lstStyle/>
        <a:p>
          <a:endParaRPr lang="en-US"/>
        </a:p>
      </dgm:t>
    </dgm:pt>
    <dgm:pt modelId="{B53A010F-0ACE-4722-BD08-564C2143C5D3}" type="pres">
      <dgm:prSet presAssocID="{C615DDC0-2A0A-417E-A3FF-A70C6FA72124}" presName="node" presStyleLbl="node1" presStyleIdx="4" presStyleCnt="5">
        <dgm:presLayoutVars>
          <dgm:bulletEnabled val="1"/>
        </dgm:presLayoutVars>
      </dgm:prSet>
      <dgm:spPr/>
      <dgm:t>
        <a:bodyPr/>
        <a:lstStyle/>
        <a:p>
          <a:endParaRPr lang="en-US"/>
        </a:p>
      </dgm:t>
    </dgm:pt>
  </dgm:ptLst>
  <dgm:cxnLst>
    <dgm:cxn modelId="{FA7D0459-3BA7-4120-ACA0-3FE2D8B4B229}" type="presOf" srcId="{C6620DD8-95A5-4BF3-87F5-F77A6A7047F9}" destId="{FB8BD749-76FC-4B88-BA7B-8ACF9A8A8328}" srcOrd="0" destOrd="0" presId="urn:microsoft.com/office/officeart/2005/8/layout/radial4"/>
    <dgm:cxn modelId="{89D162F4-AF7A-43D6-B9BE-983BA6978372}" srcId="{9F9ACDB7-69F3-42B4-85D1-4C285161159B}" destId="{B26262CB-874E-4F16-B449-806DCFD6FF59}" srcOrd="0" destOrd="0" parTransId="{34A57799-5744-4670-8677-8285D770B83B}" sibTransId="{750C1D42-3883-4126-894D-DAB2FD6AACED}"/>
    <dgm:cxn modelId="{6622C808-25C2-48A7-AB28-65061B5C806A}" type="presOf" srcId="{6698E22C-B497-4E1A-92EE-F348C55196C6}" destId="{D4C39038-227F-471A-BACA-6905B12B6FE8}" srcOrd="0" destOrd="0" presId="urn:microsoft.com/office/officeart/2005/8/layout/radial4"/>
    <dgm:cxn modelId="{6738320F-4006-4861-A58A-73308B4C3281}" type="presOf" srcId="{2997880D-D57B-416E-A341-D8DB7437267B}" destId="{03919DC9-F0C3-4069-85B9-CC4858C63CBF}" srcOrd="0" destOrd="0" presId="urn:microsoft.com/office/officeart/2005/8/layout/radial4"/>
    <dgm:cxn modelId="{9D47C67D-EE3E-4D8B-BFF0-A00DBFC9BDA2}" srcId="{9F9ACDB7-69F3-42B4-85D1-4C285161159B}" destId="{C6620DD8-95A5-4BF3-87F5-F77A6A7047F9}" srcOrd="1" destOrd="0" parTransId="{389063E5-AB4B-41A1-9F2B-66A30B53A059}" sibTransId="{905C9BA8-2D76-4A5A-8E02-ACE254687A47}"/>
    <dgm:cxn modelId="{88903395-779E-4EEF-9C92-A3D798077FC8}" type="presOf" srcId="{34A57799-5744-4670-8677-8285D770B83B}" destId="{7DB67E7E-02A5-470D-B3C9-6D50F5061F50}" srcOrd="0" destOrd="0" presId="urn:microsoft.com/office/officeart/2005/8/layout/radial4"/>
    <dgm:cxn modelId="{8ECCB935-24DA-43D4-99BD-D4DB6BFE429A}" type="presOf" srcId="{389063E5-AB4B-41A1-9F2B-66A30B53A059}" destId="{E7B6E3C1-9173-4B48-9836-966CDCBB5D3D}" srcOrd="0" destOrd="0" presId="urn:microsoft.com/office/officeart/2005/8/layout/radial4"/>
    <dgm:cxn modelId="{B9F391A3-6311-40EA-BEB2-A2FF2B7BC0E4}" type="presOf" srcId="{0EBDF769-FC98-4873-9EE3-811DE55CE62C}" destId="{B66289B8-5DD2-4F87-AEB5-572BEEE6580F}" srcOrd="0" destOrd="0" presId="urn:microsoft.com/office/officeart/2005/8/layout/radial4"/>
    <dgm:cxn modelId="{9D7EA0B7-C7D8-4FD8-AA82-CDCD35729D85}" type="presOf" srcId="{BB4ABCC9-A1D7-442E-AF24-14FA35846729}" destId="{2436356F-AAE9-4DEE-876B-C3572B7F1160}" srcOrd="0" destOrd="0" presId="urn:microsoft.com/office/officeart/2005/8/layout/radial4"/>
    <dgm:cxn modelId="{2C55529B-2908-4F00-AE58-8D528B5A7D0D}" srcId="{0EBDF769-FC98-4873-9EE3-811DE55CE62C}" destId="{9F9ACDB7-69F3-42B4-85D1-4C285161159B}" srcOrd="0" destOrd="0" parTransId="{B96C4A01-D230-4CC0-A34B-6242CC16D175}" sibTransId="{78C88513-AC7E-4624-8DD5-D5005C609385}"/>
    <dgm:cxn modelId="{6942F86B-6C31-4512-A1FB-B227CDCFA95B}" srcId="{9F9ACDB7-69F3-42B4-85D1-4C285161159B}" destId="{C615DDC0-2A0A-417E-A3FF-A70C6FA72124}" srcOrd="4" destOrd="0" parTransId="{97691E80-E1B0-4E78-9C63-2FD4A02FD626}" sibTransId="{29D85AA8-AB6A-46BB-B769-4EEDDF675C86}"/>
    <dgm:cxn modelId="{C82AE920-E5A1-4073-B221-523BC05E2ACF}" type="presOf" srcId="{9F9ACDB7-69F3-42B4-85D1-4C285161159B}" destId="{3809D590-D505-4609-9449-8C7CE26BBB73}" srcOrd="0" destOrd="0" presId="urn:microsoft.com/office/officeart/2005/8/layout/radial4"/>
    <dgm:cxn modelId="{2EA6C5A8-89E0-46C3-B237-9CBF48194725}" type="presOf" srcId="{2424488D-5A6C-43FE-95B4-99174C4E826C}" destId="{8D8ECBD2-0A32-4224-A57A-330F54581E97}" srcOrd="0" destOrd="0" presId="urn:microsoft.com/office/officeart/2005/8/layout/radial4"/>
    <dgm:cxn modelId="{23D377E0-CB5D-4A51-8E30-B841166CCCEA}" srcId="{9F9ACDB7-69F3-42B4-85D1-4C285161159B}" destId="{BB4ABCC9-A1D7-442E-AF24-14FA35846729}" srcOrd="3" destOrd="0" parTransId="{2424488D-5A6C-43FE-95B4-99174C4E826C}" sibTransId="{B2B47137-4859-42BB-A07B-C632EBD89853}"/>
    <dgm:cxn modelId="{0C62C5B0-F33A-4376-AB1E-859669A1E08B}" type="presOf" srcId="{B26262CB-874E-4F16-B449-806DCFD6FF59}" destId="{475CE39B-1B99-4666-8EDA-F8CB494B907E}" srcOrd="0" destOrd="0" presId="urn:microsoft.com/office/officeart/2005/8/layout/radial4"/>
    <dgm:cxn modelId="{5C434B8A-0F52-4500-AFE2-F5C38836F6E2}" type="presOf" srcId="{C615DDC0-2A0A-417E-A3FF-A70C6FA72124}" destId="{B53A010F-0ACE-4722-BD08-564C2143C5D3}" srcOrd="0" destOrd="0" presId="urn:microsoft.com/office/officeart/2005/8/layout/radial4"/>
    <dgm:cxn modelId="{5EB7A352-BCF1-4EB4-80DF-7B69ADF1E2C2}" srcId="{9F9ACDB7-69F3-42B4-85D1-4C285161159B}" destId="{6698E22C-B497-4E1A-92EE-F348C55196C6}" srcOrd="2" destOrd="0" parTransId="{2997880D-D57B-416E-A341-D8DB7437267B}" sibTransId="{6384C8B8-36CE-4B52-AD1A-1FFFD78FAD79}"/>
    <dgm:cxn modelId="{056FD566-21B1-4663-8DFB-863B43036D50}" type="presOf" srcId="{97691E80-E1B0-4E78-9C63-2FD4A02FD626}" destId="{CCB92EE8-4D92-4517-980A-59D31132CB69}" srcOrd="0" destOrd="0" presId="urn:microsoft.com/office/officeart/2005/8/layout/radial4"/>
    <dgm:cxn modelId="{71E2C215-85D3-4141-870D-16D936156E01}" type="presParOf" srcId="{B66289B8-5DD2-4F87-AEB5-572BEEE6580F}" destId="{3809D590-D505-4609-9449-8C7CE26BBB73}" srcOrd="0" destOrd="0" presId="urn:microsoft.com/office/officeart/2005/8/layout/radial4"/>
    <dgm:cxn modelId="{19355FB8-69D4-48E4-8915-F1FCECD673FB}" type="presParOf" srcId="{B66289B8-5DD2-4F87-AEB5-572BEEE6580F}" destId="{7DB67E7E-02A5-470D-B3C9-6D50F5061F50}" srcOrd="1" destOrd="0" presId="urn:microsoft.com/office/officeart/2005/8/layout/radial4"/>
    <dgm:cxn modelId="{177D4FF6-988D-47EE-B868-0F447BA8044E}" type="presParOf" srcId="{B66289B8-5DD2-4F87-AEB5-572BEEE6580F}" destId="{475CE39B-1B99-4666-8EDA-F8CB494B907E}" srcOrd="2" destOrd="0" presId="urn:microsoft.com/office/officeart/2005/8/layout/radial4"/>
    <dgm:cxn modelId="{0B460095-18DA-4DA7-868E-8BF97BD2EA73}" type="presParOf" srcId="{B66289B8-5DD2-4F87-AEB5-572BEEE6580F}" destId="{E7B6E3C1-9173-4B48-9836-966CDCBB5D3D}" srcOrd="3" destOrd="0" presId="urn:microsoft.com/office/officeart/2005/8/layout/radial4"/>
    <dgm:cxn modelId="{3E6B5374-FFF9-4F37-8C28-4CF632CAE6DD}" type="presParOf" srcId="{B66289B8-5DD2-4F87-AEB5-572BEEE6580F}" destId="{FB8BD749-76FC-4B88-BA7B-8ACF9A8A8328}" srcOrd="4" destOrd="0" presId="urn:microsoft.com/office/officeart/2005/8/layout/radial4"/>
    <dgm:cxn modelId="{FCA7C137-49B0-4AF0-8E2B-1B5CA8645A4C}" type="presParOf" srcId="{B66289B8-5DD2-4F87-AEB5-572BEEE6580F}" destId="{03919DC9-F0C3-4069-85B9-CC4858C63CBF}" srcOrd="5" destOrd="0" presId="urn:microsoft.com/office/officeart/2005/8/layout/radial4"/>
    <dgm:cxn modelId="{1B05098B-24A1-40C5-B69D-929C64AD1015}" type="presParOf" srcId="{B66289B8-5DD2-4F87-AEB5-572BEEE6580F}" destId="{D4C39038-227F-471A-BACA-6905B12B6FE8}" srcOrd="6" destOrd="0" presId="urn:microsoft.com/office/officeart/2005/8/layout/radial4"/>
    <dgm:cxn modelId="{EBA2278F-4DB3-406B-8506-37655B6A1D88}" type="presParOf" srcId="{B66289B8-5DD2-4F87-AEB5-572BEEE6580F}" destId="{8D8ECBD2-0A32-4224-A57A-330F54581E97}" srcOrd="7" destOrd="0" presId="urn:microsoft.com/office/officeart/2005/8/layout/radial4"/>
    <dgm:cxn modelId="{01961CB5-80E2-4D1B-9B55-52E29667DDC4}" type="presParOf" srcId="{B66289B8-5DD2-4F87-AEB5-572BEEE6580F}" destId="{2436356F-AAE9-4DEE-876B-C3572B7F1160}" srcOrd="8" destOrd="0" presId="urn:microsoft.com/office/officeart/2005/8/layout/radial4"/>
    <dgm:cxn modelId="{785080D5-41C3-45F1-AE35-762D98952235}" type="presParOf" srcId="{B66289B8-5DD2-4F87-AEB5-572BEEE6580F}" destId="{CCB92EE8-4D92-4517-980A-59D31132CB69}" srcOrd="9" destOrd="0" presId="urn:microsoft.com/office/officeart/2005/8/layout/radial4"/>
    <dgm:cxn modelId="{529564BA-0275-48F7-B26B-EA8088F15BF5}" type="presParOf" srcId="{B66289B8-5DD2-4F87-AEB5-572BEEE6580F}" destId="{B53A010F-0ACE-4722-BD08-564C2143C5D3}" srcOrd="10" destOrd="0" presId="urn:microsoft.com/office/officeart/2005/8/layout/radial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89208-568D-4CB0-BB01-1D5CE9E2C6EE}">
      <dsp:nvSpPr>
        <dsp:cNvPr id="0" name=""/>
        <dsp:cNvSpPr/>
      </dsp:nvSpPr>
      <dsp:spPr>
        <a:xfrm>
          <a:off x="0" y="4749"/>
          <a:ext cx="6096000" cy="5996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Theoretical and Conceptual Framework</a:t>
          </a:r>
          <a:endParaRPr lang="en-US" sz="2500" kern="1200" dirty="0"/>
        </a:p>
      </dsp:txBody>
      <dsp:txXfrm>
        <a:off x="29271" y="34020"/>
        <a:ext cx="6037458" cy="541083"/>
      </dsp:txXfrm>
    </dsp:sp>
    <dsp:sp modelId="{0CD346E0-8734-438E-982D-85C38298B913}">
      <dsp:nvSpPr>
        <dsp:cNvPr id="0" name=""/>
        <dsp:cNvSpPr/>
      </dsp:nvSpPr>
      <dsp:spPr>
        <a:xfrm>
          <a:off x="0" y="604374"/>
          <a:ext cx="6096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Malcolm Townes</a:t>
          </a:r>
          <a:endParaRPr lang="en-US" sz="2000" kern="1200" dirty="0"/>
        </a:p>
      </dsp:txBody>
      <dsp:txXfrm>
        <a:off x="0" y="604374"/>
        <a:ext cx="6096000" cy="414000"/>
      </dsp:txXfrm>
    </dsp:sp>
    <dsp:sp modelId="{BB8AE1D7-93E2-4F7D-95A0-24893BD88B49}">
      <dsp:nvSpPr>
        <dsp:cNvPr id="0" name=""/>
        <dsp:cNvSpPr/>
      </dsp:nvSpPr>
      <dsp:spPr>
        <a:xfrm>
          <a:off x="0" y="1018375"/>
          <a:ext cx="6096000" cy="5996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Data and Methods</a:t>
          </a:r>
          <a:endParaRPr lang="en-US" sz="2500" kern="1200" dirty="0"/>
        </a:p>
      </dsp:txBody>
      <dsp:txXfrm>
        <a:off x="29271" y="1047646"/>
        <a:ext cx="6037458" cy="541083"/>
      </dsp:txXfrm>
    </dsp:sp>
    <dsp:sp modelId="{FBB44824-333C-4A53-841C-79075C43C6DD}">
      <dsp:nvSpPr>
        <dsp:cNvPr id="0" name=""/>
        <dsp:cNvSpPr/>
      </dsp:nvSpPr>
      <dsp:spPr>
        <a:xfrm>
          <a:off x="0" y="1618000"/>
          <a:ext cx="6096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Saeed </a:t>
          </a:r>
          <a:r>
            <a:rPr lang="en-US" sz="2000" kern="1200" dirty="0" err="1" smtClean="0"/>
            <a:t>Asiri</a:t>
          </a:r>
          <a:endParaRPr lang="en-US" sz="2000" kern="1200" dirty="0"/>
        </a:p>
      </dsp:txBody>
      <dsp:txXfrm>
        <a:off x="0" y="1618000"/>
        <a:ext cx="6096000" cy="414000"/>
      </dsp:txXfrm>
    </dsp:sp>
    <dsp:sp modelId="{599AE2E8-45C3-4D8A-9228-B6EB827C01EB}">
      <dsp:nvSpPr>
        <dsp:cNvPr id="0" name=""/>
        <dsp:cNvSpPr/>
      </dsp:nvSpPr>
      <dsp:spPr>
        <a:xfrm>
          <a:off x="0" y="2032000"/>
          <a:ext cx="6096000" cy="5996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dsp:txBody>
      <dsp:txXfrm>
        <a:off x="29271" y="2061271"/>
        <a:ext cx="6037458" cy="541083"/>
      </dsp:txXfrm>
    </dsp:sp>
    <dsp:sp modelId="{B2AA50A2-D7AC-4355-A258-5D7AA48591D7}">
      <dsp:nvSpPr>
        <dsp:cNvPr id="0" name=""/>
        <dsp:cNvSpPr/>
      </dsp:nvSpPr>
      <dsp:spPr>
        <a:xfrm>
          <a:off x="0" y="2631625"/>
          <a:ext cx="6096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Nathan House</a:t>
          </a:r>
          <a:endParaRPr lang="en-US" sz="2000" kern="1200" dirty="0"/>
        </a:p>
      </dsp:txBody>
      <dsp:txXfrm>
        <a:off x="0" y="2631625"/>
        <a:ext cx="6096000" cy="414000"/>
      </dsp:txXfrm>
    </dsp:sp>
    <dsp:sp modelId="{3F0B8DFE-B9BC-4105-9868-AD6C20CCF835}">
      <dsp:nvSpPr>
        <dsp:cNvPr id="0" name=""/>
        <dsp:cNvSpPr/>
      </dsp:nvSpPr>
      <dsp:spPr>
        <a:xfrm>
          <a:off x="0" y="3045625"/>
          <a:ext cx="6096000" cy="5996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Critique</a:t>
          </a:r>
          <a:endParaRPr lang="en-US" sz="2500" kern="1200" dirty="0"/>
        </a:p>
      </dsp:txBody>
      <dsp:txXfrm>
        <a:off x="29271" y="3074896"/>
        <a:ext cx="6037458" cy="541083"/>
      </dsp:txXfrm>
    </dsp:sp>
    <dsp:sp modelId="{90A7ECFA-C3F0-4249-88F6-F725A55CB44A}">
      <dsp:nvSpPr>
        <dsp:cNvPr id="0" name=""/>
        <dsp:cNvSpPr/>
      </dsp:nvSpPr>
      <dsp:spPr>
        <a:xfrm>
          <a:off x="0" y="3645250"/>
          <a:ext cx="6096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Open Discussion</a:t>
          </a:r>
          <a:endParaRPr lang="en-US" sz="2000" kern="1200" dirty="0"/>
        </a:p>
      </dsp:txBody>
      <dsp:txXfrm>
        <a:off x="0" y="3645250"/>
        <a:ext cx="6096000" cy="41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9D590-D505-4609-9449-8C7CE26BBB73}">
      <dsp:nvSpPr>
        <dsp:cNvPr id="0" name=""/>
        <dsp:cNvSpPr/>
      </dsp:nvSpPr>
      <dsp:spPr>
        <a:xfrm>
          <a:off x="2220014" y="2213934"/>
          <a:ext cx="1538549" cy="1538549"/>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Improve Study</a:t>
          </a:r>
          <a:endParaRPr lang="en-US" sz="2400" kern="1200" dirty="0"/>
        </a:p>
      </dsp:txBody>
      <dsp:txXfrm>
        <a:off x="2445329" y="2439249"/>
        <a:ext cx="1087919" cy="1087919"/>
      </dsp:txXfrm>
    </dsp:sp>
    <dsp:sp modelId="{7DB67E7E-02A5-470D-B3C9-6D50F5061F50}">
      <dsp:nvSpPr>
        <dsp:cNvPr id="0" name=""/>
        <dsp:cNvSpPr/>
      </dsp:nvSpPr>
      <dsp:spPr>
        <a:xfrm rot="10800000">
          <a:off x="731268" y="2763965"/>
          <a:ext cx="1406864" cy="438486"/>
        </a:xfrm>
        <a:prstGeom prst="lef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75CE39B-1B99-4666-8EDA-F8CB494B907E}">
      <dsp:nvSpPr>
        <dsp:cNvPr id="0" name=""/>
        <dsp:cNvSpPr/>
      </dsp:nvSpPr>
      <dsp:spPr>
        <a:xfrm>
          <a:off x="457" y="2398560"/>
          <a:ext cx="1461622" cy="1169297"/>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Data Issues</a:t>
          </a:r>
          <a:endParaRPr lang="en-US" sz="1800" kern="1200" dirty="0"/>
        </a:p>
      </dsp:txBody>
      <dsp:txXfrm>
        <a:off x="34705" y="2432808"/>
        <a:ext cx="1393126" cy="1100801"/>
      </dsp:txXfrm>
    </dsp:sp>
    <dsp:sp modelId="{E7B6E3C1-9173-4B48-9836-966CDCBB5D3D}">
      <dsp:nvSpPr>
        <dsp:cNvPr id="0" name=""/>
        <dsp:cNvSpPr/>
      </dsp:nvSpPr>
      <dsp:spPr>
        <a:xfrm rot="13500000">
          <a:off x="1186597" y="1664706"/>
          <a:ext cx="1406864" cy="438486"/>
        </a:xfrm>
        <a:prstGeom prst="leftArrow">
          <a:avLst>
            <a:gd name="adj1" fmla="val 60000"/>
            <a:gd name="adj2" fmla="val 50000"/>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B8BD749-76FC-4B88-BA7B-8ACF9A8A8328}">
      <dsp:nvSpPr>
        <dsp:cNvPr id="0" name=""/>
        <dsp:cNvSpPr/>
      </dsp:nvSpPr>
      <dsp:spPr>
        <a:xfrm>
          <a:off x="661816" y="801898"/>
          <a:ext cx="1461622" cy="1169297"/>
        </a:xfrm>
        <a:prstGeom prst="roundRect">
          <a:avLst>
            <a:gd name="adj" fmla="val 10000"/>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Regression model fit with conceptual framework </a:t>
          </a:r>
          <a:endParaRPr lang="en-US" sz="1800" kern="1200" dirty="0"/>
        </a:p>
      </dsp:txBody>
      <dsp:txXfrm>
        <a:off x="696064" y="836146"/>
        <a:ext cx="1393126" cy="1100801"/>
      </dsp:txXfrm>
    </dsp:sp>
    <dsp:sp modelId="{03919DC9-F0C3-4069-85B9-CC4858C63CBF}">
      <dsp:nvSpPr>
        <dsp:cNvPr id="0" name=""/>
        <dsp:cNvSpPr/>
      </dsp:nvSpPr>
      <dsp:spPr>
        <a:xfrm rot="16200000">
          <a:off x="2285857" y="1209377"/>
          <a:ext cx="1406864" cy="438486"/>
        </a:xfrm>
        <a:prstGeom prst="leftArrow">
          <a:avLst>
            <a:gd name="adj1" fmla="val 60000"/>
            <a:gd name="adj2" fmla="val 5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4C39038-227F-471A-BACA-6905B12B6FE8}">
      <dsp:nvSpPr>
        <dsp:cNvPr id="0" name=""/>
        <dsp:cNvSpPr/>
      </dsp:nvSpPr>
      <dsp:spPr>
        <a:xfrm>
          <a:off x="2258478" y="140539"/>
          <a:ext cx="1461622" cy="1169297"/>
        </a:xfrm>
        <a:prstGeom prst="roundRect">
          <a:avLst>
            <a:gd name="adj" fmla="val 1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Study Variables</a:t>
          </a:r>
          <a:endParaRPr lang="en-US" sz="1800" kern="1200" dirty="0"/>
        </a:p>
      </dsp:txBody>
      <dsp:txXfrm>
        <a:off x="2292726" y="174787"/>
        <a:ext cx="1393126" cy="1100801"/>
      </dsp:txXfrm>
    </dsp:sp>
    <dsp:sp modelId="{8D8ECBD2-0A32-4224-A57A-330F54581E97}">
      <dsp:nvSpPr>
        <dsp:cNvPr id="0" name=""/>
        <dsp:cNvSpPr/>
      </dsp:nvSpPr>
      <dsp:spPr>
        <a:xfrm rot="18900000">
          <a:off x="3385117" y="1664706"/>
          <a:ext cx="1406864" cy="438486"/>
        </a:xfrm>
        <a:prstGeom prst="leftArrow">
          <a:avLst>
            <a:gd name="adj1" fmla="val 60000"/>
            <a:gd name="adj2" fmla="val 50000"/>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436356F-AAE9-4DEE-876B-C3572B7F1160}">
      <dsp:nvSpPr>
        <dsp:cNvPr id="0" name=""/>
        <dsp:cNvSpPr/>
      </dsp:nvSpPr>
      <dsp:spPr>
        <a:xfrm>
          <a:off x="3855139" y="801898"/>
          <a:ext cx="1461622" cy="1169297"/>
        </a:xfrm>
        <a:prstGeom prst="roundRect">
          <a:avLst>
            <a:gd name="adj" fmla="val 10000"/>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Type of Analysis</a:t>
          </a:r>
          <a:endParaRPr lang="en-US" sz="1800" kern="1200" dirty="0"/>
        </a:p>
      </dsp:txBody>
      <dsp:txXfrm>
        <a:off x="3889387" y="836146"/>
        <a:ext cx="1393126" cy="1100801"/>
      </dsp:txXfrm>
    </dsp:sp>
    <dsp:sp modelId="{CCB92EE8-4D92-4517-980A-59D31132CB69}">
      <dsp:nvSpPr>
        <dsp:cNvPr id="0" name=""/>
        <dsp:cNvSpPr/>
      </dsp:nvSpPr>
      <dsp:spPr>
        <a:xfrm>
          <a:off x="3840445" y="2763965"/>
          <a:ext cx="1406864" cy="438486"/>
        </a:xfrm>
        <a:prstGeom prst="leftArrow">
          <a:avLst>
            <a:gd name="adj1" fmla="val 60000"/>
            <a:gd name="adj2" fmla="val 5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53A010F-0ACE-4722-BD08-564C2143C5D3}">
      <dsp:nvSpPr>
        <dsp:cNvPr id="0" name=""/>
        <dsp:cNvSpPr/>
      </dsp:nvSpPr>
      <dsp:spPr>
        <a:xfrm>
          <a:off x="4516498" y="2398560"/>
          <a:ext cx="1461622" cy="1169297"/>
        </a:xfrm>
        <a:prstGeom prst="roundRect">
          <a:avLst>
            <a:gd name="adj" fmla="val 1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Interpretation of Results</a:t>
          </a:r>
          <a:endParaRPr lang="en-US" sz="1800" kern="1200" dirty="0"/>
        </a:p>
      </dsp:txBody>
      <dsp:txXfrm>
        <a:off x="4550746" y="2432808"/>
        <a:ext cx="1393126" cy="11008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5D0C9C-FE04-4D2F-A570-BCEF9F25AF09}" type="datetimeFigureOut">
              <a:rPr lang="en-US" smtClean="0"/>
              <a:t>10/7/2018</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CD9EE9-D882-4AAB-BFB2-64B63B35C2D3}" type="slidenum">
              <a:rPr lang="en-US" smtClean="0"/>
              <a:t>‹#›</a:t>
            </a:fld>
            <a:endParaRPr lang="en-US"/>
          </a:p>
        </p:txBody>
      </p:sp>
    </p:spTree>
    <p:extLst>
      <p:ext uri="{BB962C8B-B14F-4D97-AF65-F5344CB8AC3E}">
        <p14:creationId xmlns:p14="http://schemas.microsoft.com/office/powerpoint/2010/main" val="913035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1</a:t>
            </a:fld>
            <a:endParaRPr lang="en-US"/>
          </a:p>
        </p:txBody>
      </p:sp>
    </p:spTree>
    <p:extLst>
      <p:ext uri="{BB962C8B-B14F-4D97-AF65-F5344CB8AC3E}">
        <p14:creationId xmlns:p14="http://schemas.microsoft.com/office/powerpoint/2010/main" val="3099467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Saeed</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10</a:t>
            </a:fld>
            <a:endParaRPr lang="en-US"/>
          </a:p>
        </p:txBody>
      </p:sp>
    </p:spTree>
    <p:extLst>
      <p:ext uri="{BB962C8B-B14F-4D97-AF65-F5344CB8AC3E}">
        <p14:creationId xmlns:p14="http://schemas.microsoft.com/office/powerpoint/2010/main" val="362580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Nathan</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11</a:t>
            </a:fld>
            <a:endParaRPr lang="en-US"/>
          </a:p>
        </p:txBody>
      </p:sp>
    </p:spTree>
    <p:extLst>
      <p:ext uri="{BB962C8B-B14F-4D97-AF65-F5344CB8AC3E}">
        <p14:creationId xmlns:p14="http://schemas.microsoft.com/office/powerpoint/2010/main" val="423122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Nathan</a:t>
            </a:r>
          </a:p>
        </p:txBody>
      </p:sp>
      <p:sp>
        <p:nvSpPr>
          <p:cNvPr id="4" name="Slide Number Placeholder 3"/>
          <p:cNvSpPr>
            <a:spLocks noGrp="1"/>
          </p:cNvSpPr>
          <p:nvPr>
            <p:ph type="sldNum" sz="quarter" idx="10"/>
          </p:nvPr>
        </p:nvSpPr>
        <p:spPr/>
        <p:txBody>
          <a:bodyPr/>
          <a:lstStyle/>
          <a:p>
            <a:fld id="{25CD9EE9-D882-4AAB-BFB2-64B63B35C2D3}" type="slidenum">
              <a:rPr lang="en-US" smtClean="0"/>
              <a:t>12</a:t>
            </a:fld>
            <a:endParaRPr lang="en-US"/>
          </a:p>
        </p:txBody>
      </p:sp>
    </p:spTree>
    <p:extLst>
      <p:ext uri="{BB962C8B-B14F-4D97-AF65-F5344CB8AC3E}">
        <p14:creationId xmlns:p14="http://schemas.microsoft.com/office/powerpoint/2010/main" val="1569759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Data</a:t>
            </a:r>
            <a:r>
              <a:rPr lang="en-US" b="0" baseline="0" dirty="0" smtClean="0"/>
              <a:t> might be more suited to a different type of analysis:</a:t>
            </a:r>
            <a:endParaRPr lang="en-US" b="0" dirty="0" smtClean="0"/>
          </a:p>
          <a:p>
            <a:endParaRPr lang="en-US" b="0" dirty="0" smtClean="0"/>
          </a:p>
          <a:p>
            <a:r>
              <a:rPr lang="en-US" b="1" dirty="0" smtClean="0"/>
              <a:t>Survival analysis</a:t>
            </a:r>
            <a:r>
              <a:rPr lang="en-US" dirty="0" smtClean="0"/>
              <a:t> is generally defined as a set of methods for analyzing data where the outcome variable is the time until the occurrence of an event of interest.</a:t>
            </a:r>
          </a:p>
          <a:p>
            <a:endParaRPr lang="en-US" dirty="0" smtClean="0"/>
          </a:p>
          <a:p>
            <a:r>
              <a:rPr lang="en-US" b="1" dirty="0" smtClean="0"/>
              <a:t>Machine learning</a:t>
            </a:r>
            <a:r>
              <a:rPr lang="en-US" dirty="0" smtClean="0"/>
              <a:t> is a method of data analysis that automates analytical model building. It is a branch of artificial intelligence based on the idea that systems can learn from data, identify patterns and make decisions with minimal human intervention.   This could be used to show better the nodes where significant differences are in groups of data.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Latent Class Analysis</a:t>
            </a:r>
            <a:r>
              <a:rPr lang="en-US" dirty="0" smtClean="0"/>
              <a:t> (LCA) is a statistical method for identifying unmeasured </a:t>
            </a:r>
            <a:r>
              <a:rPr lang="en-US" b="1" dirty="0" smtClean="0"/>
              <a:t>class</a:t>
            </a:r>
            <a:r>
              <a:rPr lang="en-US" dirty="0" smtClean="0"/>
              <a:t> membership among subjects using categorical and/or continuous observed variables. For example, you may wish to categorize people based on their drinking behaviors (observations) into different types of drinkers (</a:t>
            </a:r>
            <a:r>
              <a:rPr lang="en-US" b="1" dirty="0" smtClean="0"/>
              <a:t>latent </a:t>
            </a:r>
            <a:r>
              <a:rPr lang="en-US" dirty="0" smtClean="0"/>
              <a:t>classes).</a:t>
            </a:r>
          </a:p>
          <a:p>
            <a:endParaRPr lang="en-US" dirty="0" smtClean="0"/>
          </a:p>
        </p:txBody>
      </p:sp>
      <p:sp>
        <p:nvSpPr>
          <p:cNvPr id="4" name="Slide Number Placeholder 3"/>
          <p:cNvSpPr>
            <a:spLocks noGrp="1"/>
          </p:cNvSpPr>
          <p:nvPr>
            <p:ph type="sldNum" sz="quarter" idx="10"/>
          </p:nvPr>
        </p:nvSpPr>
        <p:spPr/>
        <p:txBody>
          <a:bodyPr/>
          <a:lstStyle/>
          <a:p>
            <a:fld id="{25CD9EE9-D882-4AAB-BFB2-64B63B35C2D3}" type="slidenum">
              <a:rPr lang="en-US" smtClean="0"/>
              <a:t>16</a:t>
            </a:fld>
            <a:endParaRPr lang="en-US"/>
          </a:p>
        </p:txBody>
      </p:sp>
    </p:spTree>
    <p:extLst>
      <p:ext uri="{BB962C8B-B14F-4D97-AF65-F5344CB8AC3E}">
        <p14:creationId xmlns:p14="http://schemas.microsoft.com/office/powerpoint/2010/main" val="614259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2</a:t>
            </a:fld>
            <a:endParaRPr lang="en-US"/>
          </a:p>
        </p:txBody>
      </p:sp>
    </p:spTree>
    <p:extLst>
      <p:ext uri="{BB962C8B-B14F-4D97-AF65-F5344CB8AC3E}">
        <p14:creationId xmlns:p14="http://schemas.microsoft.com/office/powerpoint/2010/main" val="117597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3</a:t>
            </a:fld>
            <a:endParaRPr lang="en-US"/>
          </a:p>
        </p:txBody>
      </p:sp>
    </p:spTree>
    <p:extLst>
      <p:ext uri="{BB962C8B-B14F-4D97-AF65-F5344CB8AC3E}">
        <p14:creationId xmlns:p14="http://schemas.microsoft.com/office/powerpoint/2010/main" val="2367133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4</a:t>
            </a:fld>
            <a:endParaRPr lang="en-US"/>
          </a:p>
        </p:txBody>
      </p:sp>
    </p:spTree>
    <p:extLst>
      <p:ext uri="{BB962C8B-B14F-4D97-AF65-F5344CB8AC3E}">
        <p14:creationId xmlns:p14="http://schemas.microsoft.com/office/powerpoint/2010/main" val="338707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5</a:t>
            </a:fld>
            <a:endParaRPr lang="en-US"/>
          </a:p>
        </p:txBody>
      </p:sp>
    </p:spTree>
    <p:extLst>
      <p:ext uri="{BB962C8B-B14F-4D97-AF65-F5344CB8AC3E}">
        <p14:creationId xmlns:p14="http://schemas.microsoft.com/office/powerpoint/2010/main" val="1539692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6</a:t>
            </a:fld>
            <a:endParaRPr lang="en-US"/>
          </a:p>
        </p:txBody>
      </p:sp>
    </p:spTree>
    <p:extLst>
      <p:ext uri="{BB962C8B-B14F-4D97-AF65-F5344CB8AC3E}">
        <p14:creationId xmlns:p14="http://schemas.microsoft.com/office/powerpoint/2010/main" val="1910131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Saeed</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7</a:t>
            </a:fld>
            <a:endParaRPr lang="en-US"/>
          </a:p>
        </p:txBody>
      </p:sp>
    </p:spTree>
    <p:extLst>
      <p:ext uri="{BB962C8B-B14F-4D97-AF65-F5344CB8AC3E}">
        <p14:creationId xmlns:p14="http://schemas.microsoft.com/office/powerpoint/2010/main" val="3507022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Saeed</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8</a:t>
            </a:fld>
            <a:endParaRPr lang="en-US"/>
          </a:p>
        </p:txBody>
      </p:sp>
    </p:spTree>
    <p:extLst>
      <p:ext uri="{BB962C8B-B14F-4D97-AF65-F5344CB8AC3E}">
        <p14:creationId xmlns:p14="http://schemas.microsoft.com/office/powerpoint/2010/main" val="137258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Saeed</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9</a:t>
            </a:fld>
            <a:endParaRPr lang="en-US"/>
          </a:p>
        </p:txBody>
      </p:sp>
    </p:spTree>
    <p:extLst>
      <p:ext uri="{BB962C8B-B14F-4D97-AF65-F5344CB8AC3E}">
        <p14:creationId xmlns:p14="http://schemas.microsoft.com/office/powerpoint/2010/main" val="371808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FD341-8149-4AD4-87F3-AEC054F0F59C}" type="datetime1">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250132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F5644-C4CF-4457-B8F6-80F8DE2B3631}" type="datetime1">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54181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5701A-7247-4BB3-9857-4874B0EE95CC}" type="datetime1">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386658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6374D-BF12-4096-87A0-807717C03C3A}" type="datetime1">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399741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E01A5-6BAC-4216-A3C1-D43C9A2EC80E}" type="datetime1">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358262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A9849E-5DEC-4E07-BF18-7D0B479A97D2}" type="datetime1">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110416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9C108E-7010-4C3B-BA6A-9614441F7151}" type="datetime1">
              <a:rPr lang="en-US" smtClean="0"/>
              <a:t>10/7/2018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383307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DC3AC4-8878-407A-B790-4FCD41475D37}" type="datetime1">
              <a:rPr lang="en-US" smtClean="0"/>
              <a:t>10/7/2018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241921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E297D-E0E0-4553-AEAE-30AFEB1DD1B5}" type="datetime1">
              <a:rPr lang="en-US" smtClean="0"/>
              <a:t>10/7/2018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284670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74C2E-B22F-43F1-9703-96990825B5DD}" type="datetime1">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5973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B8AA96-18A4-42B8-BE13-E473D0F459F8}" type="datetime1">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8597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FD4-43F9-4E19-B925-BCCD6E240E7E}" type="datetime1">
              <a:rPr lang="en-US" smtClean="0"/>
              <a:t>10/7/2018</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C3F44E33-38A6-49FF-B286-CF655111B6FC}" type="slidenum">
              <a:rPr lang="en-US" smtClean="0"/>
              <a:t>‹#›</a:t>
            </a:fld>
            <a:endParaRPr lang="en-US"/>
          </a:p>
        </p:txBody>
      </p:sp>
    </p:spTree>
    <p:extLst>
      <p:ext uri="{BB962C8B-B14F-4D97-AF65-F5344CB8AC3E}">
        <p14:creationId xmlns:p14="http://schemas.microsoft.com/office/powerpoint/2010/main" val="511667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diagramColors" Target="../diagrams/colors2.xml"/><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diagramQuickStyle" Target="../diagrams/quickStyle2.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diagramLayout" Target="../diagrams/layout2.xml"/><Relationship Id="rId5" Type="http://schemas.openxmlformats.org/officeDocument/2006/relationships/image" Target="../media/image13.png"/><Relationship Id="rId10" Type="http://schemas.openxmlformats.org/officeDocument/2006/relationships/diagramData" Target="../diagrams/data2.xml"/><Relationship Id="rId4" Type="http://schemas.openxmlformats.org/officeDocument/2006/relationships/image" Target="../media/image12.png"/><Relationship Id="rId9" Type="http://schemas.openxmlformats.org/officeDocument/2006/relationships/image" Target="../media/image16.png"/><Relationship Id="rId14" Type="http://schemas.microsoft.com/office/2007/relationships/diagramDrawing" Target="../diagrams/drawing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SOC 6100 Fall 2018</a:t>
            </a:r>
            <a:br>
              <a:rPr lang="en-US" dirty="0" smtClean="0"/>
            </a:br>
            <a:r>
              <a:rPr lang="en-US" dirty="0" smtClean="0"/>
              <a:t>Journal Article Critique</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Saeed </a:t>
            </a:r>
            <a:r>
              <a:rPr lang="en-US" dirty="0" err="1" smtClean="0"/>
              <a:t>Asiri</a:t>
            </a:r>
            <a:endParaRPr lang="en-US" dirty="0" smtClean="0"/>
          </a:p>
          <a:p>
            <a:r>
              <a:rPr lang="en-US" dirty="0" smtClean="0"/>
              <a:t>Nathaniel House</a:t>
            </a:r>
          </a:p>
          <a:p>
            <a:r>
              <a:rPr lang="en-US" dirty="0" smtClean="0"/>
              <a:t>Malcolm Townes</a:t>
            </a:r>
            <a:endParaRPr lang="en-US" dirty="0"/>
          </a:p>
        </p:txBody>
      </p:sp>
      <p:pic>
        <p:nvPicPr>
          <p:cNvPr id="5122" name="Picture 2" descr="https://www.slu.edu/marcom/tools-downloads/imgs/logo/center-aligned/logohorizontal_rg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324995"/>
            <a:ext cx="4572000" cy="11446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3F44E33-38A6-49FF-B286-CF655111B6FC}" type="slidenum">
              <a:rPr lang="en-US" smtClean="0"/>
              <a:t>1</a:t>
            </a:fld>
            <a:endParaRPr lang="en-US"/>
          </a:p>
        </p:txBody>
      </p:sp>
    </p:spTree>
    <p:extLst>
      <p:ext uri="{BB962C8B-B14F-4D97-AF65-F5344CB8AC3E}">
        <p14:creationId xmlns:p14="http://schemas.microsoft.com/office/powerpoint/2010/main" val="1596087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587" t="7083" r="24642" b="7918"/>
          <a:stretch/>
        </p:blipFill>
        <p:spPr bwMode="auto">
          <a:xfrm rot="5400000">
            <a:off x="2971800" y="-923668"/>
            <a:ext cx="3200400" cy="756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C3F44E33-38A6-49FF-B286-CF655111B6FC}" type="slidenum">
              <a:rPr lang="en-US" smtClean="0"/>
              <a:t>10</a:t>
            </a:fld>
            <a:endParaRPr lang="en-US"/>
          </a:p>
        </p:txBody>
      </p:sp>
      <p:sp>
        <p:nvSpPr>
          <p:cNvPr id="3" name="TextBox 2"/>
          <p:cNvSpPr txBox="1"/>
          <p:nvPr/>
        </p:nvSpPr>
        <p:spPr>
          <a:xfrm>
            <a:off x="790831" y="4695944"/>
            <a:ext cx="2343150" cy="369332"/>
          </a:xfrm>
          <a:prstGeom prst="rect">
            <a:avLst/>
          </a:prstGeom>
          <a:noFill/>
        </p:spPr>
        <p:txBody>
          <a:bodyPr wrap="square" rtlCol="0">
            <a:spAutoFit/>
          </a:bodyPr>
          <a:lstStyle/>
          <a:p>
            <a:r>
              <a:rPr lang="en-US" dirty="0" smtClean="0"/>
              <a:t>Table 1 on p. 638</a:t>
            </a:r>
            <a:endParaRPr lang="en-US" dirty="0"/>
          </a:p>
        </p:txBody>
      </p:sp>
    </p:spTree>
    <p:extLst>
      <p:ext uri="{BB962C8B-B14F-4D97-AF65-F5344CB8AC3E}">
        <p14:creationId xmlns:p14="http://schemas.microsoft.com/office/powerpoint/2010/main" val="353642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97230"/>
            <a:ext cx="9144000" cy="369332"/>
          </a:xfrm>
          <a:prstGeom prst="rect">
            <a:avLst/>
          </a:prstGeom>
          <a:noFill/>
        </p:spPr>
        <p:txBody>
          <a:bodyPr wrap="square" rtlCol="0">
            <a:spAutoFit/>
          </a:bodyPr>
          <a:lstStyle/>
          <a:p>
            <a:r>
              <a:rPr lang="en-US" dirty="0"/>
              <a:t>l</a:t>
            </a:r>
            <a:r>
              <a:rPr lang="en-US" dirty="0" smtClean="0"/>
              <a:t>og (</a:t>
            </a:r>
            <a:r>
              <a:rPr lang="en-US" dirty="0" err="1" smtClean="0"/>
              <a:t>licRev</a:t>
            </a:r>
            <a:r>
              <a:rPr lang="en-US" dirty="0" smtClean="0"/>
              <a:t>) = </a:t>
            </a:r>
            <a:r>
              <a:rPr lang="el-GR" dirty="0" smtClean="0">
                <a:latin typeface="Times New Roman"/>
                <a:cs typeface="Times New Roman"/>
              </a:rPr>
              <a:t>β</a:t>
            </a:r>
            <a:r>
              <a:rPr lang="en-US" baseline="-25000" dirty="0" smtClean="0">
                <a:latin typeface="Times New Roman"/>
                <a:cs typeface="Times New Roman"/>
              </a:rPr>
              <a:t>0</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1</a:t>
            </a:r>
            <a:r>
              <a:rPr lang="en-US" dirty="0" smtClean="0">
                <a:latin typeface="Times New Roman"/>
                <a:cs typeface="Times New Roman"/>
              </a:rPr>
              <a:t>(</a:t>
            </a:r>
            <a:r>
              <a:rPr lang="en-US" dirty="0" err="1" smtClean="0">
                <a:latin typeface="Times New Roman"/>
                <a:cs typeface="Times New Roman"/>
              </a:rPr>
              <a:t>TLOage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2</a:t>
            </a:r>
            <a:r>
              <a:rPr lang="en-US" dirty="0" smtClean="0">
                <a:latin typeface="Times New Roman"/>
                <a:cs typeface="Times New Roman"/>
              </a:rPr>
              <a:t>(</a:t>
            </a:r>
            <a:r>
              <a:rPr lang="en-US" dirty="0" err="1" smtClean="0">
                <a:latin typeface="Times New Roman"/>
                <a:cs typeface="Times New Roman"/>
              </a:rPr>
              <a:t>TLOsize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3</a:t>
            </a:r>
            <a:r>
              <a:rPr lang="en-US" dirty="0" smtClean="0">
                <a:latin typeface="Times New Roman"/>
                <a:cs typeface="Times New Roman"/>
              </a:rPr>
              <a:t>(</a:t>
            </a:r>
            <a:r>
              <a:rPr lang="en-US" dirty="0" err="1" smtClean="0">
                <a:latin typeface="Times New Roman"/>
                <a:cs typeface="Times New Roman"/>
              </a:rPr>
              <a:t>pubPriv</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4</a:t>
            </a:r>
            <a:r>
              <a:rPr lang="en-US" dirty="0" smtClean="0">
                <a:latin typeface="Times New Roman"/>
                <a:cs typeface="Times New Roman"/>
              </a:rPr>
              <a:t>(</a:t>
            </a:r>
            <a:r>
              <a:rPr lang="en-US" dirty="0" err="1" smtClean="0">
                <a:latin typeface="Times New Roman"/>
                <a:cs typeface="Times New Roman"/>
              </a:rPr>
              <a:t>facQual</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5</a:t>
            </a:r>
            <a:r>
              <a:rPr lang="en-US" dirty="0" smtClean="0">
                <a:latin typeface="Times New Roman"/>
                <a:cs typeface="Times New Roman"/>
              </a:rPr>
              <a:t>(</a:t>
            </a:r>
            <a:r>
              <a:rPr lang="en-US" dirty="0" err="1" smtClean="0">
                <a:latin typeface="Times New Roman"/>
                <a:cs typeface="Times New Roman"/>
              </a:rPr>
              <a:t>incub</a:t>
            </a:r>
            <a:r>
              <a:rPr lang="en-US" dirty="0" smtClean="0">
                <a:latin typeface="Times New Roman"/>
                <a:cs typeface="Times New Roman"/>
              </a:rPr>
              <a:t>) + E</a:t>
            </a:r>
            <a:endParaRPr lang="en-US" baseline="-25000" dirty="0">
              <a:latin typeface="Times New Roman"/>
              <a:cs typeface="Times New Roman"/>
            </a:endParaRPr>
          </a:p>
        </p:txBody>
      </p:sp>
      <p:sp>
        <p:nvSpPr>
          <p:cNvPr id="3" name="TextBox 2"/>
          <p:cNvSpPr txBox="1"/>
          <p:nvPr/>
        </p:nvSpPr>
        <p:spPr>
          <a:xfrm>
            <a:off x="0" y="3467100"/>
            <a:ext cx="9144000" cy="369332"/>
          </a:xfrm>
          <a:prstGeom prst="rect">
            <a:avLst/>
          </a:prstGeom>
          <a:noFill/>
        </p:spPr>
        <p:txBody>
          <a:bodyPr wrap="square" rtlCol="0">
            <a:spAutoFit/>
          </a:bodyPr>
          <a:lstStyle/>
          <a:p>
            <a:r>
              <a:rPr lang="en-US" dirty="0"/>
              <a:t>l</a:t>
            </a:r>
            <a:r>
              <a:rPr lang="en-US" dirty="0" smtClean="0"/>
              <a:t>og (</a:t>
            </a:r>
            <a:r>
              <a:rPr lang="en-US" dirty="0" err="1" smtClean="0"/>
              <a:t>firmCreation</a:t>
            </a:r>
            <a:r>
              <a:rPr lang="en-US" dirty="0" smtClean="0"/>
              <a:t>) = </a:t>
            </a:r>
            <a:r>
              <a:rPr lang="el-GR" dirty="0" smtClean="0">
                <a:latin typeface="Times New Roman"/>
                <a:cs typeface="Times New Roman"/>
              </a:rPr>
              <a:t>β</a:t>
            </a:r>
            <a:r>
              <a:rPr lang="en-US" baseline="-25000" dirty="0" smtClean="0">
                <a:latin typeface="Times New Roman"/>
                <a:cs typeface="Times New Roman"/>
              </a:rPr>
              <a:t>0</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1</a:t>
            </a:r>
            <a:r>
              <a:rPr lang="en-US" dirty="0" smtClean="0">
                <a:latin typeface="Times New Roman"/>
                <a:cs typeface="Times New Roman"/>
              </a:rPr>
              <a:t>(</a:t>
            </a:r>
            <a:r>
              <a:rPr lang="en-US" dirty="0" err="1" smtClean="0">
                <a:latin typeface="Times New Roman"/>
                <a:cs typeface="Times New Roman"/>
              </a:rPr>
              <a:t>TLOage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2</a:t>
            </a:r>
            <a:r>
              <a:rPr lang="en-US" dirty="0" smtClean="0">
                <a:latin typeface="Times New Roman"/>
                <a:cs typeface="Times New Roman"/>
              </a:rPr>
              <a:t>(</a:t>
            </a:r>
            <a:r>
              <a:rPr lang="en-US" dirty="0" err="1" smtClean="0">
                <a:latin typeface="Times New Roman"/>
                <a:cs typeface="Times New Roman"/>
              </a:rPr>
              <a:t>TLOsize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3</a:t>
            </a:r>
            <a:r>
              <a:rPr lang="en-US" dirty="0" smtClean="0">
                <a:latin typeface="Times New Roman"/>
                <a:cs typeface="Times New Roman"/>
              </a:rPr>
              <a:t>(</a:t>
            </a:r>
            <a:r>
              <a:rPr lang="en-US" dirty="0" err="1" smtClean="0">
                <a:latin typeface="Times New Roman"/>
                <a:cs typeface="Times New Roman"/>
              </a:rPr>
              <a:t>pubPriv</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4</a:t>
            </a:r>
            <a:r>
              <a:rPr lang="en-US" dirty="0" smtClean="0">
                <a:latin typeface="Times New Roman"/>
                <a:cs typeface="Times New Roman"/>
              </a:rPr>
              <a:t>(</a:t>
            </a:r>
            <a:r>
              <a:rPr lang="en-US" dirty="0" err="1" smtClean="0">
                <a:latin typeface="Times New Roman"/>
                <a:cs typeface="Times New Roman"/>
              </a:rPr>
              <a:t>facQual</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5</a:t>
            </a:r>
            <a:r>
              <a:rPr lang="en-US" dirty="0" smtClean="0">
                <a:latin typeface="Times New Roman"/>
                <a:cs typeface="Times New Roman"/>
              </a:rPr>
              <a:t>(</a:t>
            </a:r>
            <a:r>
              <a:rPr lang="en-US" dirty="0" err="1" smtClean="0">
                <a:latin typeface="Times New Roman"/>
                <a:cs typeface="Times New Roman"/>
              </a:rPr>
              <a:t>incub</a:t>
            </a:r>
            <a:r>
              <a:rPr lang="en-US" dirty="0" smtClean="0">
                <a:latin typeface="Times New Roman"/>
                <a:cs typeface="Times New Roman"/>
              </a:rPr>
              <a:t>) + E</a:t>
            </a:r>
            <a:endParaRPr lang="en-US" baseline="-25000" dirty="0">
              <a:latin typeface="Times New Roman"/>
              <a:cs typeface="Times New Roman"/>
            </a:endParaRPr>
          </a:p>
        </p:txBody>
      </p:sp>
      <p:sp>
        <p:nvSpPr>
          <p:cNvPr id="4" name="TextBox 3"/>
          <p:cNvSpPr txBox="1"/>
          <p:nvPr/>
        </p:nvSpPr>
        <p:spPr>
          <a:xfrm>
            <a:off x="0" y="1614785"/>
            <a:ext cx="9144000" cy="923330"/>
          </a:xfrm>
          <a:prstGeom prst="rect">
            <a:avLst/>
          </a:prstGeom>
          <a:noFill/>
        </p:spPr>
        <p:txBody>
          <a:bodyPr wrap="square" rtlCol="0">
            <a:spAutoFit/>
          </a:bodyPr>
          <a:lstStyle/>
          <a:p>
            <a:r>
              <a:rPr lang="en-US" dirty="0"/>
              <a:t>l</a:t>
            </a:r>
            <a:r>
              <a:rPr lang="en-US" dirty="0" smtClean="0"/>
              <a:t>og (</a:t>
            </a:r>
            <a:r>
              <a:rPr lang="en-US" dirty="0" err="1" smtClean="0"/>
              <a:t>licRev</a:t>
            </a:r>
            <a:r>
              <a:rPr lang="en-US" dirty="0" smtClean="0"/>
              <a:t>) = </a:t>
            </a:r>
            <a:r>
              <a:rPr lang="el-GR" dirty="0" smtClean="0">
                <a:latin typeface="Times New Roman"/>
                <a:cs typeface="Times New Roman"/>
              </a:rPr>
              <a:t>β</a:t>
            </a:r>
            <a:r>
              <a:rPr lang="en-US" baseline="-25000" dirty="0" smtClean="0">
                <a:latin typeface="Times New Roman"/>
                <a:cs typeface="Times New Roman"/>
              </a:rPr>
              <a:t>0</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1</a:t>
            </a:r>
            <a:r>
              <a:rPr lang="en-US" dirty="0" smtClean="0">
                <a:latin typeface="Times New Roman"/>
                <a:cs typeface="Times New Roman"/>
              </a:rPr>
              <a:t>(</a:t>
            </a:r>
            <a:r>
              <a:rPr lang="en-US" dirty="0" err="1" smtClean="0">
                <a:latin typeface="Times New Roman"/>
                <a:cs typeface="Times New Roman"/>
              </a:rPr>
              <a:t>TLOage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2</a:t>
            </a:r>
            <a:r>
              <a:rPr lang="en-US" dirty="0" smtClean="0">
                <a:latin typeface="Times New Roman"/>
                <a:cs typeface="Times New Roman"/>
              </a:rPr>
              <a:t>(</a:t>
            </a:r>
            <a:r>
              <a:rPr lang="en-US" dirty="0" err="1" smtClean="0">
                <a:latin typeface="Times New Roman"/>
                <a:cs typeface="Times New Roman"/>
              </a:rPr>
              <a:t>TLOsize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3</a:t>
            </a:r>
            <a:r>
              <a:rPr lang="en-US" dirty="0" smtClean="0">
                <a:latin typeface="Times New Roman"/>
                <a:cs typeface="Times New Roman"/>
              </a:rPr>
              <a:t>(</a:t>
            </a:r>
            <a:r>
              <a:rPr lang="en-US" dirty="0" err="1" smtClean="0">
                <a:latin typeface="Times New Roman"/>
                <a:cs typeface="Times New Roman"/>
              </a:rPr>
              <a:t>pubPriv</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4</a:t>
            </a:r>
            <a:r>
              <a:rPr lang="en-US" dirty="0" smtClean="0">
                <a:latin typeface="Times New Roman"/>
                <a:cs typeface="Times New Roman"/>
              </a:rPr>
              <a:t>(</a:t>
            </a:r>
            <a:r>
              <a:rPr lang="en-US" dirty="0" err="1" smtClean="0">
                <a:latin typeface="Times New Roman"/>
                <a:cs typeface="Times New Roman"/>
              </a:rPr>
              <a:t>facQual</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5</a:t>
            </a:r>
            <a:r>
              <a:rPr lang="en-US" dirty="0" smtClean="0">
                <a:latin typeface="Times New Roman"/>
                <a:cs typeface="Times New Roman"/>
              </a:rPr>
              <a:t>(</a:t>
            </a:r>
            <a:r>
              <a:rPr lang="en-US" dirty="0" err="1" smtClean="0">
                <a:latin typeface="Times New Roman"/>
                <a:cs typeface="Times New Roman"/>
              </a:rPr>
              <a:t>incub</a:t>
            </a:r>
            <a:r>
              <a:rPr lang="en-US" dirty="0" smtClean="0">
                <a:latin typeface="Times New Roman"/>
                <a:cs typeface="Times New Roman"/>
              </a:rPr>
              <a:t>) +             </a:t>
            </a:r>
          </a:p>
          <a:p>
            <a:r>
              <a:rPr lang="en-US" dirty="0">
                <a:solidFill>
                  <a:prstClr val="black"/>
                </a:solidFill>
                <a:latin typeface="Times New Roman"/>
                <a:cs typeface="Times New Roman"/>
              </a:rPr>
              <a:t> </a:t>
            </a:r>
            <a:r>
              <a:rPr lang="en-US" dirty="0" smtClean="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6</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sponsRes</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7</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licAgmnt</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8</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autoLow</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9</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autoHigh</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endParaRPr lang="en-US" dirty="0" smtClean="0">
              <a:solidFill>
                <a:prstClr val="black"/>
              </a:solidFill>
              <a:latin typeface="Times New Roman"/>
              <a:cs typeface="Times New Roman"/>
            </a:endParaRPr>
          </a:p>
          <a:p>
            <a:r>
              <a:rPr lang="en-US" dirty="0">
                <a:solidFill>
                  <a:prstClr val="black"/>
                </a:solidFill>
                <a:latin typeface="Times New Roman"/>
                <a:cs typeface="Times New Roman"/>
              </a:rPr>
              <a:t> </a:t>
            </a:r>
            <a:r>
              <a:rPr lang="en-US" dirty="0" smtClean="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10</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payInventors</a:t>
            </a:r>
            <a:r>
              <a:rPr lang="en-US" dirty="0" smtClean="0">
                <a:solidFill>
                  <a:prstClr val="black"/>
                </a:solidFill>
                <a:latin typeface="Times New Roman"/>
                <a:cs typeface="Times New Roman"/>
              </a:rPr>
              <a:t>) +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11</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payDept</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12</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payTLO</a:t>
            </a:r>
            <a:r>
              <a:rPr lang="en-US" dirty="0" smtClean="0">
                <a:solidFill>
                  <a:prstClr val="black"/>
                </a:solidFill>
                <a:latin typeface="Times New Roman"/>
                <a:cs typeface="Times New Roman"/>
              </a:rPr>
              <a:t>) + </a:t>
            </a:r>
            <a:r>
              <a:rPr lang="en-US" dirty="0" smtClean="0">
                <a:latin typeface="Times New Roman"/>
                <a:cs typeface="Times New Roman"/>
              </a:rPr>
              <a:t>E</a:t>
            </a:r>
            <a:endParaRPr lang="en-US" baseline="-25000" dirty="0">
              <a:latin typeface="Times New Roman"/>
              <a:cs typeface="Times New Roman"/>
            </a:endParaRPr>
          </a:p>
        </p:txBody>
      </p:sp>
      <p:sp>
        <p:nvSpPr>
          <p:cNvPr id="5" name="TextBox 4"/>
          <p:cNvSpPr txBox="1"/>
          <p:nvPr/>
        </p:nvSpPr>
        <p:spPr>
          <a:xfrm>
            <a:off x="0" y="4304645"/>
            <a:ext cx="9144000" cy="923330"/>
          </a:xfrm>
          <a:prstGeom prst="rect">
            <a:avLst/>
          </a:prstGeom>
          <a:noFill/>
        </p:spPr>
        <p:txBody>
          <a:bodyPr wrap="square" rtlCol="0">
            <a:spAutoFit/>
          </a:bodyPr>
          <a:lstStyle/>
          <a:p>
            <a:r>
              <a:rPr lang="en-US" dirty="0"/>
              <a:t>l</a:t>
            </a:r>
            <a:r>
              <a:rPr lang="en-US" dirty="0" smtClean="0"/>
              <a:t>og (</a:t>
            </a:r>
            <a:r>
              <a:rPr lang="en-US" dirty="0" err="1" smtClean="0"/>
              <a:t>firmCreation</a:t>
            </a:r>
            <a:r>
              <a:rPr lang="en-US" dirty="0" smtClean="0"/>
              <a:t>) = </a:t>
            </a:r>
            <a:r>
              <a:rPr lang="el-GR" dirty="0" smtClean="0">
                <a:latin typeface="Times New Roman"/>
                <a:cs typeface="Times New Roman"/>
              </a:rPr>
              <a:t>β</a:t>
            </a:r>
            <a:r>
              <a:rPr lang="en-US" baseline="-25000" dirty="0" smtClean="0">
                <a:latin typeface="Times New Roman"/>
                <a:cs typeface="Times New Roman"/>
              </a:rPr>
              <a:t>0</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1</a:t>
            </a:r>
            <a:r>
              <a:rPr lang="en-US" dirty="0" smtClean="0">
                <a:latin typeface="Times New Roman"/>
                <a:cs typeface="Times New Roman"/>
              </a:rPr>
              <a:t>(</a:t>
            </a:r>
            <a:r>
              <a:rPr lang="en-US" dirty="0" err="1" smtClean="0">
                <a:latin typeface="Times New Roman"/>
                <a:cs typeface="Times New Roman"/>
              </a:rPr>
              <a:t>TLOage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2</a:t>
            </a:r>
            <a:r>
              <a:rPr lang="en-US" dirty="0" smtClean="0">
                <a:latin typeface="Times New Roman"/>
                <a:cs typeface="Times New Roman"/>
              </a:rPr>
              <a:t>(</a:t>
            </a:r>
            <a:r>
              <a:rPr lang="en-US" dirty="0" err="1" smtClean="0">
                <a:latin typeface="Times New Roman"/>
                <a:cs typeface="Times New Roman"/>
              </a:rPr>
              <a:t>TLOsize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3</a:t>
            </a:r>
            <a:r>
              <a:rPr lang="en-US" dirty="0" smtClean="0">
                <a:latin typeface="Times New Roman"/>
                <a:cs typeface="Times New Roman"/>
              </a:rPr>
              <a:t>(</a:t>
            </a:r>
            <a:r>
              <a:rPr lang="en-US" dirty="0" err="1" smtClean="0">
                <a:latin typeface="Times New Roman"/>
                <a:cs typeface="Times New Roman"/>
              </a:rPr>
              <a:t>pubPriv</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4</a:t>
            </a:r>
            <a:r>
              <a:rPr lang="en-US" dirty="0" smtClean="0">
                <a:latin typeface="Times New Roman"/>
                <a:cs typeface="Times New Roman"/>
              </a:rPr>
              <a:t>(</a:t>
            </a:r>
            <a:r>
              <a:rPr lang="en-US" dirty="0" err="1" smtClean="0">
                <a:latin typeface="Times New Roman"/>
                <a:cs typeface="Times New Roman"/>
              </a:rPr>
              <a:t>facQual</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5</a:t>
            </a:r>
            <a:r>
              <a:rPr lang="en-US" dirty="0" smtClean="0">
                <a:latin typeface="Times New Roman"/>
                <a:cs typeface="Times New Roman"/>
              </a:rPr>
              <a:t>(</a:t>
            </a:r>
            <a:r>
              <a:rPr lang="en-US" dirty="0" err="1" smtClean="0">
                <a:latin typeface="Times New Roman"/>
                <a:cs typeface="Times New Roman"/>
              </a:rPr>
              <a:t>incub</a:t>
            </a:r>
            <a:r>
              <a:rPr lang="en-US" dirty="0" smtClean="0">
                <a:latin typeface="Times New Roman"/>
                <a:cs typeface="Times New Roman"/>
              </a:rPr>
              <a:t>) +             </a:t>
            </a:r>
          </a:p>
          <a:p>
            <a:r>
              <a:rPr lang="en-US" dirty="0">
                <a:solidFill>
                  <a:prstClr val="black"/>
                </a:solidFill>
                <a:latin typeface="Times New Roman"/>
                <a:cs typeface="Times New Roman"/>
              </a:rPr>
              <a:t> </a:t>
            </a:r>
            <a:r>
              <a:rPr lang="en-US" dirty="0" smtClean="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6</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sponsRes</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7</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licAgmnt</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8</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autoLow</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9</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autoHigh</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endParaRPr lang="en-US" dirty="0" smtClean="0">
              <a:solidFill>
                <a:prstClr val="black"/>
              </a:solidFill>
              <a:latin typeface="Times New Roman"/>
              <a:cs typeface="Times New Roman"/>
            </a:endParaRPr>
          </a:p>
          <a:p>
            <a:r>
              <a:rPr lang="en-US" dirty="0">
                <a:solidFill>
                  <a:prstClr val="black"/>
                </a:solidFill>
                <a:latin typeface="Times New Roman"/>
                <a:cs typeface="Times New Roman"/>
              </a:rPr>
              <a:t> </a:t>
            </a:r>
            <a:r>
              <a:rPr lang="en-US" dirty="0" smtClean="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10</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payInventors</a:t>
            </a:r>
            <a:r>
              <a:rPr lang="en-US" dirty="0" smtClean="0">
                <a:solidFill>
                  <a:prstClr val="black"/>
                </a:solidFill>
                <a:latin typeface="Times New Roman"/>
                <a:cs typeface="Times New Roman"/>
              </a:rPr>
              <a:t>) +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11</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payDept</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12</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payTLO</a:t>
            </a:r>
            <a:r>
              <a:rPr lang="en-US" dirty="0" smtClean="0">
                <a:solidFill>
                  <a:prstClr val="black"/>
                </a:solidFill>
                <a:latin typeface="Times New Roman"/>
                <a:cs typeface="Times New Roman"/>
              </a:rPr>
              <a:t>) + </a:t>
            </a:r>
            <a:r>
              <a:rPr lang="en-US" dirty="0" smtClean="0">
                <a:latin typeface="Times New Roman"/>
                <a:cs typeface="Times New Roman"/>
              </a:rPr>
              <a:t>E</a:t>
            </a:r>
            <a:endParaRPr lang="en-US" baseline="-25000" dirty="0">
              <a:latin typeface="Times New Roman"/>
              <a:cs typeface="Times New Roman"/>
            </a:endParaRPr>
          </a:p>
        </p:txBody>
      </p:sp>
      <p:sp>
        <p:nvSpPr>
          <p:cNvPr id="6" name="TextBox 5"/>
          <p:cNvSpPr txBox="1"/>
          <p:nvPr/>
        </p:nvSpPr>
        <p:spPr>
          <a:xfrm>
            <a:off x="17145" y="363974"/>
            <a:ext cx="1817370" cy="369332"/>
          </a:xfrm>
          <a:prstGeom prst="rect">
            <a:avLst/>
          </a:prstGeom>
          <a:noFill/>
        </p:spPr>
        <p:txBody>
          <a:bodyPr wrap="square" rtlCol="0">
            <a:spAutoFit/>
          </a:bodyPr>
          <a:lstStyle/>
          <a:p>
            <a:r>
              <a:rPr lang="en-US" b="1" u="sng" dirty="0" smtClean="0"/>
              <a:t>Model 1</a:t>
            </a:r>
            <a:endParaRPr lang="en-US" b="1" u="sng" dirty="0"/>
          </a:p>
        </p:txBody>
      </p:sp>
      <p:sp>
        <p:nvSpPr>
          <p:cNvPr id="7" name="TextBox 6"/>
          <p:cNvSpPr txBox="1"/>
          <p:nvPr/>
        </p:nvSpPr>
        <p:spPr>
          <a:xfrm>
            <a:off x="0" y="1299924"/>
            <a:ext cx="1817370" cy="369332"/>
          </a:xfrm>
          <a:prstGeom prst="rect">
            <a:avLst/>
          </a:prstGeom>
          <a:noFill/>
        </p:spPr>
        <p:txBody>
          <a:bodyPr wrap="square" rtlCol="0">
            <a:spAutoFit/>
          </a:bodyPr>
          <a:lstStyle/>
          <a:p>
            <a:r>
              <a:rPr lang="en-US" b="1" u="sng" dirty="0" smtClean="0"/>
              <a:t>Model </a:t>
            </a:r>
            <a:r>
              <a:rPr lang="en-US" b="1" u="sng" dirty="0"/>
              <a:t>2</a:t>
            </a:r>
          </a:p>
        </p:txBody>
      </p:sp>
      <p:sp>
        <p:nvSpPr>
          <p:cNvPr id="8" name="TextBox 7"/>
          <p:cNvSpPr txBox="1"/>
          <p:nvPr/>
        </p:nvSpPr>
        <p:spPr>
          <a:xfrm>
            <a:off x="17145" y="3097768"/>
            <a:ext cx="1817370" cy="369332"/>
          </a:xfrm>
          <a:prstGeom prst="rect">
            <a:avLst/>
          </a:prstGeom>
          <a:noFill/>
        </p:spPr>
        <p:txBody>
          <a:bodyPr wrap="square" rtlCol="0">
            <a:spAutoFit/>
          </a:bodyPr>
          <a:lstStyle/>
          <a:p>
            <a:r>
              <a:rPr lang="en-US" b="1" u="sng" dirty="0" smtClean="0"/>
              <a:t>Model </a:t>
            </a:r>
            <a:r>
              <a:rPr lang="en-US" b="1" u="sng" dirty="0"/>
              <a:t>3</a:t>
            </a:r>
          </a:p>
        </p:txBody>
      </p:sp>
      <p:sp>
        <p:nvSpPr>
          <p:cNvPr id="9" name="TextBox 8"/>
          <p:cNvSpPr txBox="1"/>
          <p:nvPr/>
        </p:nvSpPr>
        <p:spPr>
          <a:xfrm>
            <a:off x="17145" y="4025384"/>
            <a:ext cx="1817370" cy="369332"/>
          </a:xfrm>
          <a:prstGeom prst="rect">
            <a:avLst/>
          </a:prstGeom>
          <a:noFill/>
        </p:spPr>
        <p:txBody>
          <a:bodyPr wrap="square" rtlCol="0">
            <a:spAutoFit/>
          </a:bodyPr>
          <a:lstStyle/>
          <a:p>
            <a:r>
              <a:rPr lang="en-US" b="1" u="sng" dirty="0" smtClean="0"/>
              <a:t>Model </a:t>
            </a:r>
            <a:r>
              <a:rPr lang="en-US" b="1" u="sng" dirty="0"/>
              <a:t>4</a:t>
            </a:r>
          </a:p>
        </p:txBody>
      </p:sp>
      <p:sp>
        <p:nvSpPr>
          <p:cNvPr id="10" name="Slide Number Placeholder 9"/>
          <p:cNvSpPr>
            <a:spLocks noGrp="1"/>
          </p:cNvSpPr>
          <p:nvPr>
            <p:ph type="sldNum" sz="quarter" idx="12"/>
          </p:nvPr>
        </p:nvSpPr>
        <p:spPr/>
        <p:txBody>
          <a:bodyPr/>
          <a:lstStyle/>
          <a:p>
            <a:fld id="{C3F44E33-38A6-49FF-B286-CF655111B6FC}" type="slidenum">
              <a:rPr lang="en-US" smtClean="0"/>
              <a:t>11</a:t>
            </a:fld>
            <a:endParaRPr lang="en-US"/>
          </a:p>
        </p:txBody>
      </p:sp>
    </p:spTree>
    <p:extLst>
      <p:ext uri="{BB962C8B-B14F-4D97-AF65-F5344CB8AC3E}">
        <p14:creationId xmlns:p14="http://schemas.microsoft.com/office/powerpoint/2010/main" val="4283765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503" y="798388"/>
            <a:ext cx="5029200" cy="392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C3F44E33-38A6-49FF-B286-CF655111B6FC}" type="slidenum">
              <a:rPr lang="en-US" smtClean="0"/>
              <a:t>12</a:t>
            </a:fld>
            <a:endParaRPr lang="en-US"/>
          </a:p>
        </p:txBody>
      </p:sp>
      <p:sp>
        <p:nvSpPr>
          <p:cNvPr id="3" name="TextBox 2"/>
          <p:cNvSpPr txBox="1"/>
          <p:nvPr/>
        </p:nvSpPr>
        <p:spPr>
          <a:xfrm>
            <a:off x="1326535" y="5336174"/>
            <a:ext cx="1977390" cy="369332"/>
          </a:xfrm>
          <a:prstGeom prst="rect">
            <a:avLst/>
          </a:prstGeom>
          <a:noFill/>
        </p:spPr>
        <p:txBody>
          <a:bodyPr wrap="square" rtlCol="0">
            <a:spAutoFit/>
          </a:bodyPr>
          <a:lstStyle/>
          <a:p>
            <a:r>
              <a:rPr lang="en-US" dirty="0" smtClean="0"/>
              <a:t>Table 2 on p. 639</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535" y="284702"/>
            <a:ext cx="6400800" cy="487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31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F44E33-38A6-49FF-B286-CF655111B6FC}" type="slidenum">
              <a:rPr lang="en-US" smtClean="0"/>
              <a:t>13</a:t>
            </a:fld>
            <a:endParaRPr lang="en-US"/>
          </a:p>
        </p:txBody>
      </p:sp>
      <p:sp>
        <p:nvSpPr>
          <p:cNvPr id="4" name="TextBox 3"/>
          <p:cNvSpPr txBox="1"/>
          <p:nvPr/>
        </p:nvSpPr>
        <p:spPr>
          <a:xfrm>
            <a:off x="0" y="457200"/>
            <a:ext cx="9144000" cy="369332"/>
          </a:xfrm>
          <a:prstGeom prst="rect">
            <a:avLst/>
          </a:prstGeom>
          <a:noFill/>
        </p:spPr>
        <p:txBody>
          <a:bodyPr wrap="square" rtlCol="0">
            <a:spAutoFit/>
          </a:bodyPr>
          <a:lstStyle/>
          <a:p>
            <a:r>
              <a:rPr lang="en-US" b="1" dirty="0" smtClean="0"/>
              <a:t>Hypothesis 1:</a:t>
            </a:r>
            <a:r>
              <a:rPr lang="en-US" dirty="0" smtClean="0"/>
              <a:t> Sponsored research is negatively related to commercialization outcomes.</a:t>
            </a:r>
            <a:endParaRPr lang="en-US" dirty="0"/>
          </a:p>
        </p:txBody>
      </p:sp>
      <p:sp>
        <p:nvSpPr>
          <p:cNvPr id="5" name="TextBox 4"/>
          <p:cNvSpPr txBox="1"/>
          <p:nvPr/>
        </p:nvSpPr>
        <p:spPr>
          <a:xfrm>
            <a:off x="0" y="2743200"/>
            <a:ext cx="9144000" cy="646331"/>
          </a:xfrm>
          <a:prstGeom prst="rect">
            <a:avLst/>
          </a:prstGeom>
          <a:noFill/>
        </p:spPr>
        <p:txBody>
          <a:bodyPr wrap="square" rtlCol="0">
            <a:spAutoFit/>
          </a:bodyPr>
          <a:lstStyle/>
          <a:p>
            <a:r>
              <a:rPr lang="en-US" b="1" dirty="0" smtClean="0"/>
              <a:t>Hypothesis 2:</a:t>
            </a:r>
            <a:r>
              <a:rPr lang="en-US" dirty="0" smtClean="0"/>
              <a:t> </a:t>
            </a:r>
            <a:r>
              <a:rPr lang="en-US" dirty="0"/>
              <a:t>A </a:t>
            </a:r>
            <a:r>
              <a:rPr lang="en-US" dirty="0" smtClean="0"/>
              <a:t>disproportional </a:t>
            </a:r>
            <a:r>
              <a:rPr lang="en-US" dirty="0"/>
              <a:t>or ongoing use of licensing-for-cash strategies is negatively</a:t>
            </a:r>
          </a:p>
          <a:p>
            <a:r>
              <a:rPr lang="en-US" dirty="0"/>
              <a:t>related to commercialization outcomes</a:t>
            </a:r>
            <a:r>
              <a:rPr lang="en-US" dirty="0" smtClean="0"/>
              <a:t>.</a:t>
            </a:r>
            <a:endParaRPr lang="en-US" dirty="0"/>
          </a:p>
        </p:txBody>
      </p:sp>
      <p:sp>
        <p:nvSpPr>
          <p:cNvPr id="6" name="TextBox 5"/>
          <p:cNvSpPr txBox="1"/>
          <p:nvPr/>
        </p:nvSpPr>
        <p:spPr>
          <a:xfrm>
            <a:off x="0" y="914400"/>
            <a:ext cx="9144000" cy="646331"/>
          </a:xfrm>
          <a:prstGeom prst="rect">
            <a:avLst/>
          </a:prstGeom>
          <a:noFill/>
        </p:spPr>
        <p:txBody>
          <a:bodyPr wrap="square" rtlCol="0">
            <a:spAutoFit/>
          </a:bodyPr>
          <a:lstStyle/>
          <a:p>
            <a:pPr lvl="1"/>
            <a:r>
              <a:rPr lang="en-US" u="sng" dirty="0" smtClean="0"/>
              <a:t>Confirmed in Model 2</a:t>
            </a:r>
          </a:p>
          <a:p>
            <a:pPr lvl="1"/>
            <a:r>
              <a:rPr lang="en-US" dirty="0" smtClean="0"/>
              <a:t>Sponsored research inversely associated with licensing revenue.</a:t>
            </a:r>
            <a:endParaRPr lang="en-US" dirty="0"/>
          </a:p>
        </p:txBody>
      </p:sp>
      <p:sp>
        <p:nvSpPr>
          <p:cNvPr id="7" name="TextBox 6"/>
          <p:cNvSpPr txBox="1"/>
          <p:nvPr/>
        </p:nvSpPr>
        <p:spPr>
          <a:xfrm>
            <a:off x="0" y="1645920"/>
            <a:ext cx="9144000" cy="646331"/>
          </a:xfrm>
          <a:prstGeom prst="rect">
            <a:avLst/>
          </a:prstGeom>
          <a:noFill/>
        </p:spPr>
        <p:txBody>
          <a:bodyPr wrap="square" rtlCol="0">
            <a:spAutoFit/>
          </a:bodyPr>
          <a:lstStyle/>
          <a:p>
            <a:pPr lvl="1"/>
            <a:r>
              <a:rPr lang="en-US" u="sng" dirty="0" smtClean="0"/>
              <a:t>Unconfirmed in Model 4</a:t>
            </a:r>
          </a:p>
          <a:p>
            <a:pPr lvl="1"/>
            <a:r>
              <a:rPr lang="en-US" dirty="0" smtClean="0"/>
              <a:t>No association between sponsored research and firm creation. </a:t>
            </a:r>
            <a:endParaRPr lang="en-US" dirty="0"/>
          </a:p>
        </p:txBody>
      </p:sp>
      <p:sp>
        <p:nvSpPr>
          <p:cNvPr id="12" name="TextBox 11"/>
          <p:cNvSpPr txBox="1"/>
          <p:nvPr/>
        </p:nvSpPr>
        <p:spPr>
          <a:xfrm>
            <a:off x="0" y="3399592"/>
            <a:ext cx="9144000" cy="646331"/>
          </a:xfrm>
          <a:prstGeom prst="rect">
            <a:avLst/>
          </a:prstGeom>
          <a:noFill/>
        </p:spPr>
        <p:txBody>
          <a:bodyPr wrap="square" rtlCol="0">
            <a:spAutoFit/>
          </a:bodyPr>
          <a:lstStyle/>
          <a:p>
            <a:pPr lvl="1"/>
            <a:r>
              <a:rPr lang="en-US" u="sng" dirty="0" smtClean="0"/>
              <a:t>Confirmed in Model 2</a:t>
            </a:r>
          </a:p>
          <a:p>
            <a:pPr lvl="1"/>
            <a:r>
              <a:rPr lang="en-US" dirty="0" smtClean="0"/>
              <a:t>Licensing-for-cash inversely associated with licensing revenue.</a:t>
            </a:r>
            <a:endParaRPr lang="en-US" dirty="0"/>
          </a:p>
        </p:txBody>
      </p:sp>
      <p:sp>
        <p:nvSpPr>
          <p:cNvPr id="13" name="TextBox 12"/>
          <p:cNvSpPr txBox="1"/>
          <p:nvPr/>
        </p:nvSpPr>
        <p:spPr>
          <a:xfrm>
            <a:off x="0" y="4131112"/>
            <a:ext cx="9144000" cy="646331"/>
          </a:xfrm>
          <a:prstGeom prst="rect">
            <a:avLst/>
          </a:prstGeom>
          <a:noFill/>
        </p:spPr>
        <p:txBody>
          <a:bodyPr wrap="square" rtlCol="0">
            <a:spAutoFit/>
          </a:bodyPr>
          <a:lstStyle/>
          <a:p>
            <a:pPr lvl="1"/>
            <a:r>
              <a:rPr lang="en-US" u="sng" dirty="0" smtClean="0"/>
              <a:t>Unconfirmed in Model 4</a:t>
            </a:r>
          </a:p>
          <a:p>
            <a:pPr lvl="1"/>
            <a:r>
              <a:rPr lang="en-US" dirty="0" smtClean="0"/>
              <a:t>No association between licensing-for-cash and firm creation. </a:t>
            </a:r>
            <a:endParaRPr lang="en-US" dirty="0"/>
          </a:p>
        </p:txBody>
      </p:sp>
    </p:spTree>
    <p:extLst>
      <p:ext uri="{BB962C8B-B14F-4D97-AF65-F5344CB8AC3E}">
        <p14:creationId xmlns:p14="http://schemas.microsoft.com/office/powerpoint/2010/main" val="2644782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F44E33-38A6-49FF-B286-CF655111B6FC}" type="slidenum">
              <a:rPr lang="en-US" smtClean="0"/>
              <a:t>14</a:t>
            </a:fld>
            <a:endParaRPr lang="en-US"/>
          </a:p>
        </p:txBody>
      </p:sp>
      <p:sp>
        <p:nvSpPr>
          <p:cNvPr id="3" name="TextBox 2"/>
          <p:cNvSpPr txBox="1"/>
          <p:nvPr/>
        </p:nvSpPr>
        <p:spPr>
          <a:xfrm>
            <a:off x="0" y="457200"/>
            <a:ext cx="9144000" cy="646331"/>
          </a:xfrm>
          <a:prstGeom prst="rect">
            <a:avLst/>
          </a:prstGeom>
          <a:noFill/>
        </p:spPr>
        <p:txBody>
          <a:bodyPr wrap="square" rtlCol="0">
            <a:spAutoFit/>
          </a:bodyPr>
          <a:lstStyle/>
          <a:p>
            <a:r>
              <a:rPr lang="en-US" b="1" dirty="0" smtClean="0"/>
              <a:t>Hypothesis 3: </a:t>
            </a:r>
            <a:r>
              <a:rPr lang="en-US" dirty="0"/>
              <a:t>An </a:t>
            </a:r>
            <a:r>
              <a:rPr lang="en-US" dirty="0" smtClean="0"/>
              <a:t>autonomous </a:t>
            </a:r>
            <a:r>
              <a:rPr lang="en-US" dirty="0"/>
              <a:t>or </a:t>
            </a:r>
            <a:r>
              <a:rPr lang="en-US" dirty="0" smtClean="0"/>
              <a:t>decentralized </a:t>
            </a:r>
            <a:r>
              <a:rPr lang="en-US" dirty="0"/>
              <a:t>organizational structure is </a:t>
            </a:r>
            <a:r>
              <a:rPr lang="en-US" dirty="0" smtClean="0"/>
              <a:t>positively related </a:t>
            </a:r>
            <a:r>
              <a:rPr lang="en-US" dirty="0"/>
              <a:t>to commercialization outcomes.</a:t>
            </a:r>
          </a:p>
        </p:txBody>
      </p:sp>
      <p:sp>
        <p:nvSpPr>
          <p:cNvPr id="4" name="TextBox 3"/>
          <p:cNvSpPr txBox="1"/>
          <p:nvPr/>
        </p:nvSpPr>
        <p:spPr>
          <a:xfrm>
            <a:off x="0" y="3200400"/>
            <a:ext cx="9144000" cy="646331"/>
          </a:xfrm>
          <a:prstGeom prst="rect">
            <a:avLst/>
          </a:prstGeom>
          <a:noFill/>
        </p:spPr>
        <p:txBody>
          <a:bodyPr wrap="square" rtlCol="0">
            <a:spAutoFit/>
          </a:bodyPr>
          <a:lstStyle/>
          <a:p>
            <a:r>
              <a:rPr lang="en-US" b="1" dirty="0" smtClean="0"/>
              <a:t>Hypothesis 4: </a:t>
            </a:r>
            <a:r>
              <a:rPr lang="en-US" dirty="0"/>
              <a:t>The greater the royalty share universities allocate to inventors, </a:t>
            </a:r>
            <a:r>
              <a:rPr lang="en-US" dirty="0" smtClean="0"/>
              <a:t>the greater </a:t>
            </a:r>
            <a:r>
              <a:rPr lang="en-US" dirty="0"/>
              <a:t>the commercialization outcomes.</a:t>
            </a:r>
          </a:p>
        </p:txBody>
      </p:sp>
      <p:sp>
        <p:nvSpPr>
          <p:cNvPr id="5" name="TextBox 4"/>
          <p:cNvSpPr txBox="1"/>
          <p:nvPr/>
        </p:nvSpPr>
        <p:spPr>
          <a:xfrm>
            <a:off x="0" y="1097280"/>
            <a:ext cx="9144000" cy="923330"/>
          </a:xfrm>
          <a:prstGeom prst="rect">
            <a:avLst/>
          </a:prstGeom>
          <a:noFill/>
        </p:spPr>
        <p:txBody>
          <a:bodyPr wrap="square" rtlCol="0">
            <a:spAutoFit/>
          </a:bodyPr>
          <a:lstStyle/>
          <a:p>
            <a:pPr lvl="1"/>
            <a:r>
              <a:rPr lang="en-US" u="sng" dirty="0" smtClean="0"/>
              <a:t>Partially confirmed in Model 2 </a:t>
            </a:r>
          </a:p>
          <a:p>
            <a:pPr lvl="1"/>
            <a:r>
              <a:rPr lang="en-US" dirty="0" smtClean="0"/>
              <a:t>Low autonomy inversely associated with licensing revenue.</a:t>
            </a:r>
          </a:p>
          <a:p>
            <a:pPr lvl="1"/>
            <a:r>
              <a:rPr lang="en-US" dirty="0" smtClean="0"/>
              <a:t>No association between high autonomy and licensing revenue.</a:t>
            </a:r>
            <a:endParaRPr lang="en-US" dirty="0"/>
          </a:p>
        </p:txBody>
      </p:sp>
      <p:sp>
        <p:nvSpPr>
          <p:cNvPr id="6" name="TextBox 5"/>
          <p:cNvSpPr txBox="1"/>
          <p:nvPr/>
        </p:nvSpPr>
        <p:spPr>
          <a:xfrm>
            <a:off x="0" y="2103120"/>
            <a:ext cx="9144000" cy="923330"/>
          </a:xfrm>
          <a:prstGeom prst="rect">
            <a:avLst/>
          </a:prstGeom>
          <a:noFill/>
        </p:spPr>
        <p:txBody>
          <a:bodyPr wrap="square" rtlCol="0">
            <a:spAutoFit/>
          </a:bodyPr>
          <a:lstStyle/>
          <a:p>
            <a:pPr lvl="1"/>
            <a:r>
              <a:rPr lang="en-US" u="sng" dirty="0" smtClean="0"/>
              <a:t>Partially confirmed in Model 4</a:t>
            </a:r>
          </a:p>
          <a:p>
            <a:pPr lvl="1"/>
            <a:r>
              <a:rPr lang="en-US" dirty="0" smtClean="0"/>
              <a:t>No association between low autonomy and firm creation.</a:t>
            </a:r>
          </a:p>
          <a:p>
            <a:pPr lvl="1"/>
            <a:r>
              <a:rPr lang="en-US" dirty="0" smtClean="0"/>
              <a:t>High autonomy positively associated with firm creation.</a:t>
            </a:r>
            <a:endParaRPr lang="en-US" dirty="0"/>
          </a:p>
        </p:txBody>
      </p:sp>
      <p:sp>
        <p:nvSpPr>
          <p:cNvPr id="7" name="TextBox 6"/>
          <p:cNvSpPr txBox="1"/>
          <p:nvPr/>
        </p:nvSpPr>
        <p:spPr>
          <a:xfrm>
            <a:off x="0" y="3851910"/>
            <a:ext cx="9144000" cy="646331"/>
          </a:xfrm>
          <a:prstGeom prst="rect">
            <a:avLst/>
          </a:prstGeom>
          <a:noFill/>
        </p:spPr>
        <p:txBody>
          <a:bodyPr wrap="square" rtlCol="0">
            <a:spAutoFit/>
          </a:bodyPr>
          <a:lstStyle/>
          <a:p>
            <a:pPr lvl="1"/>
            <a:r>
              <a:rPr lang="en-US" u="sng" dirty="0" smtClean="0"/>
              <a:t>Contradicted in Model 2</a:t>
            </a:r>
          </a:p>
          <a:p>
            <a:pPr lvl="1"/>
            <a:r>
              <a:rPr lang="en-US" dirty="0" smtClean="0"/>
              <a:t>Compensation to inventors inversely associated with licensing revenue.</a:t>
            </a:r>
            <a:endParaRPr lang="en-US" dirty="0"/>
          </a:p>
        </p:txBody>
      </p:sp>
      <p:sp>
        <p:nvSpPr>
          <p:cNvPr id="8" name="TextBox 7"/>
          <p:cNvSpPr txBox="1"/>
          <p:nvPr/>
        </p:nvSpPr>
        <p:spPr>
          <a:xfrm>
            <a:off x="0" y="4583430"/>
            <a:ext cx="9144000" cy="646331"/>
          </a:xfrm>
          <a:prstGeom prst="rect">
            <a:avLst/>
          </a:prstGeom>
          <a:noFill/>
        </p:spPr>
        <p:txBody>
          <a:bodyPr wrap="square" rtlCol="0">
            <a:spAutoFit/>
          </a:bodyPr>
          <a:lstStyle/>
          <a:p>
            <a:pPr lvl="1"/>
            <a:r>
              <a:rPr lang="en-US" u="sng" dirty="0" smtClean="0"/>
              <a:t>Contradicted in Model 4</a:t>
            </a:r>
          </a:p>
          <a:p>
            <a:pPr lvl="1"/>
            <a:r>
              <a:rPr lang="en-US" dirty="0" smtClean="0"/>
              <a:t>Compensation to inventors inversely associated with firm creation. </a:t>
            </a:r>
            <a:endParaRPr lang="en-US" dirty="0"/>
          </a:p>
        </p:txBody>
      </p:sp>
    </p:spTree>
    <p:extLst>
      <p:ext uri="{BB962C8B-B14F-4D97-AF65-F5344CB8AC3E}">
        <p14:creationId xmlns:p14="http://schemas.microsoft.com/office/powerpoint/2010/main" val="2982702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F44E33-38A6-49FF-B286-CF655111B6FC}" type="slidenum">
              <a:rPr lang="en-US" smtClean="0"/>
              <a:t>15</a:t>
            </a:fld>
            <a:endParaRPr lang="en-US"/>
          </a:p>
        </p:txBody>
      </p:sp>
      <p:sp>
        <p:nvSpPr>
          <p:cNvPr id="3" name="TextBox 2"/>
          <p:cNvSpPr txBox="1"/>
          <p:nvPr/>
        </p:nvSpPr>
        <p:spPr>
          <a:xfrm>
            <a:off x="0" y="457200"/>
            <a:ext cx="9144000" cy="646331"/>
          </a:xfrm>
          <a:prstGeom prst="rect">
            <a:avLst/>
          </a:prstGeom>
          <a:noFill/>
        </p:spPr>
        <p:txBody>
          <a:bodyPr wrap="square" rtlCol="0">
            <a:spAutoFit/>
          </a:bodyPr>
          <a:lstStyle/>
          <a:p>
            <a:r>
              <a:rPr lang="en-US" b="1" dirty="0" smtClean="0"/>
              <a:t>Hypothesis 5: </a:t>
            </a:r>
            <a:r>
              <a:rPr lang="en-US" dirty="0"/>
              <a:t>Generous royalty sharing between universities and departments is associated</a:t>
            </a:r>
          </a:p>
          <a:p>
            <a:r>
              <a:rPr lang="en-US" dirty="0"/>
              <a:t>with greater commercialization outcomes.</a:t>
            </a:r>
          </a:p>
        </p:txBody>
      </p:sp>
      <p:sp>
        <p:nvSpPr>
          <p:cNvPr id="4" name="TextBox 3"/>
          <p:cNvSpPr txBox="1"/>
          <p:nvPr/>
        </p:nvSpPr>
        <p:spPr>
          <a:xfrm>
            <a:off x="0" y="2743200"/>
            <a:ext cx="9144000" cy="646331"/>
          </a:xfrm>
          <a:prstGeom prst="rect">
            <a:avLst/>
          </a:prstGeom>
          <a:noFill/>
        </p:spPr>
        <p:txBody>
          <a:bodyPr wrap="square" rtlCol="0">
            <a:spAutoFit/>
          </a:bodyPr>
          <a:lstStyle/>
          <a:p>
            <a:r>
              <a:rPr lang="en-US" b="1" dirty="0" smtClean="0"/>
              <a:t>Hypothesis 6</a:t>
            </a:r>
            <a:r>
              <a:rPr lang="en-US" b="1" dirty="0"/>
              <a:t>: </a:t>
            </a:r>
            <a:r>
              <a:rPr lang="en-US" dirty="0"/>
              <a:t>Higher pay for TLO officers is positively related to greater commercialization</a:t>
            </a:r>
          </a:p>
          <a:p>
            <a:r>
              <a:rPr lang="en-US" dirty="0"/>
              <a:t>outcomes.</a:t>
            </a:r>
          </a:p>
        </p:txBody>
      </p:sp>
      <p:sp>
        <p:nvSpPr>
          <p:cNvPr id="5" name="TextBox 4"/>
          <p:cNvSpPr txBox="1"/>
          <p:nvPr/>
        </p:nvSpPr>
        <p:spPr>
          <a:xfrm>
            <a:off x="0" y="1188720"/>
            <a:ext cx="9144000" cy="646331"/>
          </a:xfrm>
          <a:prstGeom prst="rect">
            <a:avLst/>
          </a:prstGeom>
          <a:noFill/>
        </p:spPr>
        <p:txBody>
          <a:bodyPr wrap="square" rtlCol="0">
            <a:spAutoFit/>
          </a:bodyPr>
          <a:lstStyle/>
          <a:p>
            <a:pPr lvl="1"/>
            <a:r>
              <a:rPr lang="en-US" u="sng" dirty="0" smtClean="0"/>
              <a:t>Confirmed in Model 2</a:t>
            </a:r>
          </a:p>
          <a:p>
            <a:pPr lvl="1"/>
            <a:r>
              <a:rPr lang="en-US" dirty="0" smtClean="0"/>
              <a:t>Compensation to </a:t>
            </a:r>
            <a:r>
              <a:rPr lang="en-US" dirty="0" smtClean="0"/>
              <a:t>inventors’ departments </a:t>
            </a:r>
            <a:r>
              <a:rPr lang="en-US" dirty="0" smtClean="0"/>
              <a:t>positively associated with licensing revenue.</a:t>
            </a:r>
            <a:endParaRPr lang="en-US" dirty="0"/>
          </a:p>
        </p:txBody>
      </p:sp>
      <p:sp>
        <p:nvSpPr>
          <p:cNvPr id="6" name="TextBox 5"/>
          <p:cNvSpPr txBox="1"/>
          <p:nvPr/>
        </p:nvSpPr>
        <p:spPr>
          <a:xfrm>
            <a:off x="0" y="1920240"/>
            <a:ext cx="9144000" cy="646331"/>
          </a:xfrm>
          <a:prstGeom prst="rect">
            <a:avLst/>
          </a:prstGeom>
          <a:noFill/>
        </p:spPr>
        <p:txBody>
          <a:bodyPr wrap="square" rtlCol="0">
            <a:spAutoFit/>
          </a:bodyPr>
          <a:lstStyle/>
          <a:p>
            <a:pPr lvl="1"/>
            <a:r>
              <a:rPr lang="en-US" u="sng" dirty="0" smtClean="0"/>
              <a:t>Unconfirmed in Model 4</a:t>
            </a:r>
          </a:p>
          <a:p>
            <a:pPr lvl="1"/>
            <a:r>
              <a:rPr lang="en-US" dirty="0" smtClean="0"/>
              <a:t>No association between compensation to inventors’ departments and firm creation. </a:t>
            </a:r>
            <a:endParaRPr lang="en-US" dirty="0"/>
          </a:p>
        </p:txBody>
      </p:sp>
      <p:sp>
        <p:nvSpPr>
          <p:cNvPr id="7" name="TextBox 6"/>
          <p:cNvSpPr txBox="1"/>
          <p:nvPr/>
        </p:nvSpPr>
        <p:spPr>
          <a:xfrm>
            <a:off x="15240" y="3474720"/>
            <a:ext cx="9144000" cy="646331"/>
          </a:xfrm>
          <a:prstGeom prst="rect">
            <a:avLst/>
          </a:prstGeom>
          <a:noFill/>
        </p:spPr>
        <p:txBody>
          <a:bodyPr wrap="square" rtlCol="0">
            <a:spAutoFit/>
          </a:bodyPr>
          <a:lstStyle/>
          <a:p>
            <a:pPr lvl="1"/>
            <a:r>
              <a:rPr lang="en-US" u="sng" dirty="0" smtClean="0"/>
              <a:t>Unconfirmed in Model 2</a:t>
            </a:r>
          </a:p>
          <a:p>
            <a:pPr lvl="1"/>
            <a:r>
              <a:rPr lang="en-US" dirty="0" smtClean="0"/>
              <a:t>No association between compensation to TLO licensing staff and licensing revenue.</a:t>
            </a:r>
            <a:endParaRPr lang="en-US" dirty="0"/>
          </a:p>
        </p:txBody>
      </p:sp>
      <p:sp>
        <p:nvSpPr>
          <p:cNvPr id="8" name="TextBox 7"/>
          <p:cNvSpPr txBox="1"/>
          <p:nvPr/>
        </p:nvSpPr>
        <p:spPr>
          <a:xfrm>
            <a:off x="15240" y="4206240"/>
            <a:ext cx="9144000" cy="646331"/>
          </a:xfrm>
          <a:prstGeom prst="rect">
            <a:avLst/>
          </a:prstGeom>
          <a:noFill/>
        </p:spPr>
        <p:txBody>
          <a:bodyPr wrap="square" rtlCol="0">
            <a:spAutoFit/>
          </a:bodyPr>
          <a:lstStyle/>
          <a:p>
            <a:pPr lvl="1"/>
            <a:r>
              <a:rPr lang="en-US" u="sng" dirty="0"/>
              <a:t>C</a:t>
            </a:r>
            <a:r>
              <a:rPr lang="en-US" u="sng" dirty="0" smtClean="0"/>
              <a:t>onfirmed in Model 4</a:t>
            </a:r>
          </a:p>
          <a:p>
            <a:pPr lvl="1"/>
            <a:r>
              <a:rPr lang="en-US" dirty="0" smtClean="0"/>
              <a:t>Compensation to TLO licensing staff positively associated with firm creation. </a:t>
            </a:r>
            <a:endParaRPr lang="en-US" dirty="0"/>
          </a:p>
        </p:txBody>
      </p:sp>
    </p:spTree>
    <p:extLst>
      <p:ext uri="{BB962C8B-B14F-4D97-AF65-F5344CB8AC3E}">
        <p14:creationId xmlns:p14="http://schemas.microsoft.com/office/powerpoint/2010/main" val="2685099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Image result for exponential data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93" y="2659313"/>
            <a:ext cx="1371600" cy="109728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Townes\Pictures\00_Miscellaneous\Pictur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4543" y="332411"/>
            <a:ext cx="2286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MTownes\AppData\Local\Temp\normal-both-tails-shaded-inside-tw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4107" y="3388011"/>
            <a:ext cx="1828800" cy="9669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23587" t="7083" r="24642" b="7918"/>
          <a:stretch/>
        </p:blipFill>
        <p:spPr bwMode="auto">
          <a:xfrm rot="5400000">
            <a:off x="1198272" y="3587789"/>
            <a:ext cx="1097280" cy="2592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descr="1 main">
            <a:extLst>
              <a:ext uri="{FF2B5EF4-FFF2-40B4-BE49-F238E27FC236}">
                <a16:creationId xmlns:a16="http://schemas.microsoft.com/office/drawing/2014/main" xmlns="" id="{5A709434-9A6A-4E34-979D-47DDC3059BA8}"/>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049072" y="2428485"/>
            <a:ext cx="2011680" cy="15849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7914" y="264171"/>
            <a:ext cx="2743200" cy="178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descr="C:\Users\MTownes\AppData\Local\Temp\2018_calenda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64924" y="213972"/>
            <a:ext cx="1293878" cy="1828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C3F44E33-38A6-49FF-B286-CF655111B6FC}" type="slidenum">
              <a:rPr lang="en-US" smtClean="0"/>
              <a:t>16</a:t>
            </a:fld>
            <a:endParaRPr lang="en-US"/>
          </a:p>
        </p:txBody>
      </p:sp>
      <p:graphicFrame>
        <p:nvGraphicFramePr>
          <p:cNvPr id="3" name="Diagram 2"/>
          <p:cNvGraphicFramePr/>
          <p:nvPr>
            <p:extLst>
              <p:ext uri="{D42A27DB-BD31-4B8C-83A1-F6EECF244321}">
                <p14:modId xmlns:p14="http://schemas.microsoft.com/office/powerpoint/2010/main" val="3922363564"/>
              </p:ext>
            </p:extLst>
          </p:nvPr>
        </p:nvGraphicFramePr>
        <p:xfrm>
          <a:off x="1582711" y="1331519"/>
          <a:ext cx="5978579" cy="389302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464489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76995402"/>
              </p:ext>
            </p:extLst>
          </p:nvPr>
        </p:nvGraphicFramePr>
        <p:xfrm>
          <a:off x="1524000" y="8255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2806065" y="249674"/>
            <a:ext cx="3531870" cy="369332"/>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Presentation Outline</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Slide Number Placeholder 3"/>
          <p:cNvSpPr>
            <a:spLocks noGrp="1"/>
          </p:cNvSpPr>
          <p:nvPr>
            <p:ph type="sldNum" sz="quarter" idx="12"/>
          </p:nvPr>
        </p:nvSpPr>
        <p:spPr/>
        <p:txBody>
          <a:bodyPr/>
          <a:lstStyle/>
          <a:p>
            <a:fld id="{C3F44E33-38A6-49FF-B286-CF655111B6FC}" type="slidenum">
              <a:rPr lang="en-US" smtClean="0"/>
              <a:t>2</a:t>
            </a:fld>
            <a:endParaRPr lang="en-US"/>
          </a:p>
        </p:txBody>
      </p:sp>
    </p:spTree>
    <p:extLst>
      <p:ext uri="{BB962C8B-B14F-4D97-AF65-F5344CB8AC3E}">
        <p14:creationId xmlns:p14="http://schemas.microsoft.com/office/powerpoint/2010/main" val="2121574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5260" y="426720"/>
            <a:ext cx="5158740" cy="1477328"/>
          </a:xfrm>
          <a:prstGeom prst="rect">
            <a:avLst/>
          </a:prstGeom>
          <a:noFill/>
        </p:spPr>
        <p:txBody>
          <a:bodyPr wrap="square" rtlCol="0">
            <a:spAutoFit/>
          </a:bodyPr>
          <a:lstStyle/>
          <a:p>
            <a:pPr indent="-457200"/>
            <a:r>
              <a:rPr lang="en-US" dirty="0" err="1" smtClean="0"/>
              <a:t>Markman</a:t>
            </a:r>
            <a:r>
              <a:rPr lang="en-US" dirty="0" smtClean="0"/>
              <a:t>, G. D., </a:t>
            </a:r>
            <a:r>
              <a:rPr lang="en-US" dirty="0" err="1" smtClean="0"/>
              <a:t>Gianiodis</a:t>
            </a:r>
            <a:r>
              <a:rPr lang="en-US" dirty="0" smtClean="0"/>
              <a:t>, P. T., &amp; Phan, P. H. (2009). Supply-Side Innovation and Technology Commercialization. </a:t>
            </a:r>
            <a:r>
              <a:rPr lang="en-US" i="1" dirty="0" smtClean="0"/>
              <a:t>Journal of Management Studies</a:t>
            </a:r>
            <a:r>
              <a:rPr lang="en-US" dirty="0" smtClean="0"/>
              <a:t>, 46(4), 625-649. doi:10.1111/j.1467-6486.2009.00835.x</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 y="100122"/>
            <a:ext cx="3840480" cy="5514756"/>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3985260" y="2788920"/>
            <a:ext cx="5158740" cy="2108269"/>
          </a:xfrm>
          <a:prstGeom prst="rect">
            <a:avLst/>
          </a:prstGeom>
          <a:noFill/>
        </p:spPr>
        <p:txBody>
          <a:bodyPr wrap="square" rtlCol="0">
            <a:spAutoFit/>
          </a:bodyPr>
          <a:lstStyle/>
          <a:p>
            <a:pPr marL="342900" indent="-342900">
              <a:spcAft>
                <a:spcPts val="600"/>
              </a:spcAft>
              <a:buFont typeface="+mj-lt"/>
              <a:buAutoNum type="arabicPeriod"/>
            </a:pPr>
            <a:r>
              <a:rPr lang="en-US" dirty="0" smtClean="0"/>
              <a:t>Study the role of research universities as suppliers of innovations.</a:t>
            </a:r>
          </a:p>
          <a:p>
            <a:pPr marL="342900" indent="-342900">
              <a:spcAft>
                <a:spcPts val="600"/>
              </a:spcAft>
              <a:buFont typeface="+mj-lt"/>
              <a:buAutoNum type="arabicPeriod"/>
            </a:pPr>
            <a:r>
              <a:rPr lang="en-US" dirty="0" smtClean="0"/>
              <a:t>Explain why technology commercialization outcomes are a function of licensing strategies, technology licensing office (TLO) autonomy, researcher incentives, department incentives, and TLO staff incentives.</a:t>
            </a:r>
            <a:endParaRPr lang="en-US" dirty="0"/>
          </a:p>
        </p:txBody>
      </p:sp>
      <p:sp>
        <p:nvSpPr>
          <p:cNvPr id="4" name="TextBox 3"/>
          <p:cNvSpPr txBox="1"/>
          <p:nvPr/>
        </p:nvSpPr>
        <p:spPr>
          <a:xfrm>
            <a:off x="4798695" y="2329934"/>
            <a:ext cx="3531870" cy="369332"/>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Study Objectives</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Slide Number Placeholder 4"/>
          <p:cNvSpPr>
            <a:spLocks noGrp="1"/>
          </p:cNvSpPr>
          <p:nvPr>
            <p:ph type="sldNum" sz="quarter" idx="12"/>
          </p:nvPr>
        </p:nvSpPr>
        <p:spPr/>
        <p:txBody>
          <a:bodyPr/>
          <a:lstStyle/>
          <a:p>
            <a:fld id="{C3F44E33-38A6-49FF-B286-CF655111B6FC}" type="slidenum">
              <a:rPr lang="en-US" smtClean="0"/>
              <a:t>3</a:t>
            </a:fld>
            <a:endParaRPr lang="en-US"/>
          </a:p>
        </p:txBody>
      </p:sp>
    </p:spTree>
    <p:extLst>
      <p:ext uri="{BB962C8B-B14F-4D97-AF65-F5344CB8AC3E}">
        <p14:creationId xmlns:p14="http://schemas.microsoft.com/office/powerpoint/2010/main" val="2594310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a:off x="297180" y="2288772"/>
            <a:ext cx="85953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3541395" y="67654"/>
            <a:ext cx="2240280" cy="2145038"/>
            <a:chOff x="3541395" y="67654"/>
            <a:chExt cx="2240280" cy="2145038"/>
          </a:xfrm>
        </p:grpSpPr>
        <p:sp>
          <p:nvSpPr>
            <p:cNvPr id="4" name="Rectangle 3"/>
            <p:cNvSpPr/>
            <p:nvPr/>
          </p:nvSpPr>
          <p:spPr>
            <a:xfrm>
              <a:off x="3746106" y="67654"/>
              <a:ext cx="18288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74706" y="989322"/>
              <a:ext cx="1371600" cy="457200"/>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Exploration</a:t>
              </a:r>
              <a:endParaRPr lang="en-US" sz="1600" dirty="0"/>
            </a:p>
          </p:txBody>
        </p:sp>
        <p:sp>
          <p:nvSpPr>
            <p:cNvPr id="3" name="Rectangle 2"/>
            <p:cNvSpPr/>
            <p:nvPr/>
          </p:nvSpPr>
          <p:spPr>
            <a:xfrm>
              <a:off x="3974706" y="475724"/>
              <a:ext cx="13716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Exploitation</a:t>
              </a:r>
              <a:endParaRPr lang="en-US" sz="1600" dirty="0"/>
            </a:p>
          </p:txBody>
        </p:sp>
        <p:sp>
          <p:nvSpPr>
            <p:cNvPr id="5" name="TextBox 4"/>
            <p:cNvSpPr txBox="1"/>
            <p:nvPr/>
          </p:nvSpPr>
          <p:spPr>
            <a:xfrm>
              <a:off x="4066146" y="1542562"/>
              <a:ext cx="1188720" cy="338554"/>
            </a:xfrm>
            <a:prstGeom prst="rect">
              <a:avLst/>
            </a:prstGeom>
            <a:noFill/>
          </p:spPr>
          <p:txBody>
            <a:bodyPr wrap="square" rtlCol="0">
              <a:spAutoFit/>
            </a:bodyPr>
            <a:lstStyle/>
            <a:p>
              <a:pPr algn="ctr"/>
              <a:r>
                <a:rPr lang="en-US" sz="1600" dirty="0" smtClean="0"/>
                <a:t>Research</a:t>
              </a:r>
              <a:endParaRPr lang="en-US" sz="1600" dirty="0"/>
            </a:p>
          </p:txBody>
        </p:sp>
        <p:sp>
          <p:nvSpPr>
            <p:cNvPr id="6" name="TextBox 5"/>
            <p:cNvSpPr txBox="1"/>
            <p:nvPr/>
          </p:nvSpPr>
          <p:spPr>
            <a:xfrm>
              <a:off x="3883266" y="67654"/>
              <a:ext cx="1554480" cy="338554"/>
            </a:xfrm>
            <a:prstGeom prst="rect">
              <a:avLst/>
            </a:prstGeom>
            <a:noFill/>
          </p:spPr>
          <p:txBody>
            <a:bodyPr wrap="square" rtlCol="0">
              <a:spAutoFit/>
            </a:bodyPr>
            <a:lstStyle/>
            <a:p>
              <a:pPr algn="ctr"/>
              <a:r>
                <a:rPr lang="en-US" sz="1600" dirty="0" smtClean="0"/>
                <a:t>Development</a:t>
              </a:r>
              <a:endParaRPr lang="en-US" sz="1600" dirty="0"/>
            </a:p>
          </p:txBody>
        </p:sp>
        <p:sp>
          <p:nvSpPr>
            <p:cNvPr id="7" name="Up Arrow 6"/>
            <p:cNvSpPr/>
            <p:nvPr/>
          </p:nvSpPr>
          <p:spPr>
            <a:xfrm>
              <a:off x="3569094" y="616294"/>
              <a:ext cx="365760" cy="73152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541395" y="1904915"/>
              <a:ext cx="2240280" cy="307777"/>
            </a:xfrm>
            <a:prstGeom prst="rect">
              <a:avLst/>
            </a:prstGeom>
            <a:noFill/>
          </p:spPr>
          <p:txBody>
            <a:bodyPr wrap="square" rtlCol="0">
              <a:spAutoFit/>
            </a:bodyPr>
            <a:lstStyle/>
            <a:p>
              <a:pPr algn="ctr"/>
              <a:r>
                <a:rPr lang="en-US" sz="1400" i="1" dirty="0" smtClean="0"/>
                <a:t>Company A</a:t>
              </a:r>
              <a:endParaRPr lang="en-US" sz="1400" i="1" dirty="0"/>
            </a:p>
          </p:txBody>
        </p:sp>
      </p:grpSp>
      <p:grpSp>
        <p:nvGrpSpPr>
          <p:cNvPr id="36" name="Group 35"/>
          <p:cNvGrpSpPr/>
          <p:nvPr/>
        </p:nvGrpSpPr>
        <p:grpSpPr>
          <a:xfrm>
            <a:off x="1009650" y="3250304"/>
            <a:ext cx="2240280" cy="2136577"/>
            <a:chOff x="1009650" y="2990807"/>
            <a:chExt cx="2240280" cy="2136577"/>
          </a:xfrm>
        </p:grpSpPr>
        <p:sp>
          <p:nvSpPr>
            <p:cNvPr id="8" name="Rectangle 7"/>
            <p:cNvSpPr/>
            <p:nvPr/>
          </p:nvSpPr>
          <p:spPr>
            <a:xfrm>
              <a:off x="1215390" y="2990807"/>
              <a:ext cx="18288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43990" y="4047402"/>
              <a:ext cx="1371600" cy="457200"/>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Exploration</a:t>
              </a:r>
              <a:endParaRPr lang="en-US" sz="1600" dirty="0"/>
            </a:p>
          </p:txBody>
        </p:sp>
        <p:sp>
          <p:nvSpPr>
            <p:cNvPr id="10" name="Rectangle 9"/>
            <p:cNvSpPr/>
            <p:nvPr/>
          </p:nvSpPr>
          <p:spPr>
            <a:xfrm>
              <a:off x="1443990" y="3324123"/>
              <a:ext cx="13716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Exploitation</a:t>
              </a:r>
              <a:endParaRPr lang="en-US" sz="1600" dirty="0"/>
            </a:p>
          </p:txBody>
        </p:sp>
        <p:sp>
          <p:nvSpPr>
            <p:cNvPr id="11" name="TextBox 10"/>
            <p:cNvSpPr txBox="1"/>
            <p:nvPr/>
          </p:nvSpPr>
          <p:spPr>
            <a:xfrm>
              <a:off x="1535430" y="4470303"/>
              <a:ext cx="1188720" cy="338554"/>
            </a:xfrm>
            <a:prstGeom prst="rect">
              <a:avLst/>
            </a:prstGeom>
            <a:noFill/>
          </p:spPr>
          <p:txBody>
            <a:bodyPr wrap="square" rtlCol="0">
              <a:spAutoFit/>
            </a:bodyPr>
            <a:lstStyle/>
            <a:p>
              <a:pPr algn="ctr"/>
              <a:r>
                <a:rPr lang="en-US" sz="1600" dirty="0" smtClean="0"/>
                <a:t>Research</a:t>
              </a:r>
              <a:endParaRPr lang="en-US" sz="1600" dirty="0"/>
            </a:p>
          </p:txBody>
        </p:sp>
        <p:sp>
          <p:nvSpPr>
            <p:cNvPr id="12" name="TextBox 11"/>
            <p:cNvSpPr txBox="1"/>
            <p:nvPr/>
          </p:nvSpPr>
          <p:spPr>
            <a:xfrm>
              <a:off x="1352550" y="3021126"/>
              <a:ext cx="1554480" cy="338554"/>
            </a:xfrm>
            <a:prstGeom prst="rect">
              <a:avLst/>
            </a:prstGeom>
            <a:noFill/>
          </p:spPr>
          <p:txBody>
            <a:bodyPr wrap="square" rtlCol="0">
              <a:spAutoFit/>
            </a:bodyPr>
            <a:lstStyle/>
            <a:p>
              <a:pPr algn="ctr"/>
              <a:r>
                <a:rPr lang="en-US" sz="1600" dirty="0" smtClean="0"/>
                <a:t>Development</a:t>
              </a:r>
              <a:endParaRPr lang="en-US" sz="1600" dirty="0"/>
            </a:p>
          </p:txBody>
        </p:sp>
        <p:sp>
          <p:nvSpPr>
            <p:cNvPr id="13" name="Up Arrow 12"/>
            <p:cNvSpPr/>
            <p:nvPr/>
          </p:nvSpPr>
          <p:spPr>
            <a:xfrm>
              <a:off x="1032510" y="3563022"/>
              <a:ext cx="365760" cy="73152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09650" y="4819607"/>
              <a:ext cx="2240280" cy="307777"/>
            </a:xfrm>
            <a:prstGeom prst="rect">
              <a:avLst/>
            </a:prstGeom>
            <a:noFill/>
          </p:spPr>
          <p:txBody>
            <a:bodyPr wrap="square" rtlCol="0">
              <a:spAutoFit/>
            </a:bodyPr>
            <a:lstStyle/>
            <a:p>
              <a:pPr algn="ctr"/>
              <a:r>
                <a:rPr lang="en-US" sz="1400" i="1" dirty="0" smtClean="0"/>
                <a:t>Company A</a:t>
              </a:r>
              <a:endParaRPr lang="en-US" sz="1400" i="1" dirty="0"/>
            </a:p>
          </p:txBody>
        </p:sp>
      </p:grpSp>
      <p:grpSp>
        <p:nvGrpSpPr>
          <p:cNvPr id="41" name="Group 40"/>
          <p:cNvGrpSpPr/>
          <p:nvPr/>
        </p:nvGrpSpPr>
        <p:grpSpPr>
          <a:xfrm>
            <a:off x="5905713" y="3250304"/>
            <a:ext cx="2240280" cy="2136577"/>
            <a:chOff x="5547360" y="2990807"/>
            <a:chExt cx="2240280" cy="2136577"/>
          </a:xfrm>
        </p:grpSpPr>
        <p:sp>
          <p:nvSpPr>
            <p:cNvPr id="14" name="Rectangle 13"/>
            <p:cNvSpPr/>
            <p:nvPr/>
          </p:nvSpPr>
          <p:spPr>
            <a:xfrm>
              <a:off x="5753100" y="2990807"/>
              <a:ext cx="18288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81700" y="4043382"/>
              <a:ext cx="1371600" cy="457200"/>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Exploration</a:t>
              </a:r>
              <a:endParaRPr lang="en-US" sz="1600" dirty="0"/>
            </a:p>
          </p:txBody>
        </p:sp>
        <p:sp>
          <p:nvSpPr>
            <p:cNvPr id="16" name="Rectangle 15"/>
            <p:cNvSpPr/>
            <p:nvPr/>
          </p:nvSpPr>
          <p:spPr>
            <a:xfrm>
              <a:off x="5981700" y="3324123"/>
              <a:ext cx="13716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Exploitation</a:t>
              </a:r>
              <a:endParaRPr lang="en-US" sz="1600" dirty="0"/>
            </a:p>
          </p:txBody>
        </p:sp>
        <p:sp>
          <p:nvSpPr>
            <p:cNvPr id="17" name="TextBox 16"/>
            <p:cNvSpPr txBox="1"/>
            <p:nvPr/>
          </p:nvSpPr>
          <p:spPr>
            <a:xfrm>
              <a:off x="6073140" y="4504602"/>
              <a:ext cx="1188720" cy="338554"/>
            </a:xfrm>
            <a:prstGeom prst="rect">
              <a:avLst/>
            </a:prstGeom>
            <a:noFill/>
          </p:spPr>
          <p:txBody>
            <a:bodyPr wrap="square" rtlCol="0">
              <a:spAutoFit/>
            </a:bodyPr>
            <a:lstStyle/>
            <a:p>
              <a:pPr algn="ctr"/>
              <a:r>
                <a:rPr lang="en-US" sz="1600" dirty="0" smtClean="0"/>
                <a:t>Research</a:t>
              </a:r>
              <a:endParaRPr lang="en-US" sz="1600" dirty="0"/>
            </a:p>
          </p:txBody>
        </p:sp>
        <p:sp>
          <p:nvSpPr>
            <p:cNvPr id="18" name="TextBox 17"/>
            <p:cNvSpPr txBox="1"/>
            <p:nvPr/>
          </p:nvSpPr>
          <p:spPr>
            <a:xfrm>
              <a:off x="5890260" y="2990807"/>
              <a:ext cx="1554480" cy="338554"/>
            </a:xfrm>
            <a:prstGeom prst="rect">
              <a:avLst/>
            </a:prstGeom>
            <a:noFill/>
          </p:spPr>
          <p:txBody>
            <a:bodyPr wrap="square" rtlCol="0">
              <a:spAutoFit/>
            </a:bodyPr>
            <a:lstStyle/>
            <a:p>
              <a:pPr algn="ctr"/>
              <a:r>
                <a:rPr lang="en-US" sz="1600" dirty="0" smtClean="0"/>
                <a:t>Development</a:t>
              </a:r>
              <a:endParaRPr lang="en-US" sz="1600" dirty="0"/>
            </a:p>
          </p:txBody>
        </p:sp>
        <p:sp>
          <p:nvSpPr>
            <p:cNvPr id="19" name="Up Arrow 18"/>
            <p:cNvSpPr/>
            <p:nvPr/>
          </p:nvSpPr>
          <p:spPr>
            <a:xfrm>
              <a:off x="7399020" y="3563494"/>
              <a:ext cx="365760" cy="73152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547360" y="4819607"/>
              <a:ext cx="2240280" cy="307777"/>
            </a:xfrm>
            <a:prstGeom prst="rect">
              <a:avLst/>
            </a:prstGeom>
            <a:noFill/>
          </p:spPr>
          <p:txBody>
            <a:bodyPr wrap="square" rtlCol="0">
              <a:spAutoFit/>
            </a:bodyPr>
            <a:lstStyle/>
            <a:p>
              <a:pPr algn="ctr"/>
              <a:r>
                <a:rPr lang="en-US" sz="1400" i="1" dirty="0" smtClean="0"/>
                <a:t>Company B</a:t>
              </a:r>
              <a:endParaRPr lang="en-US" sz="1400" i="1" dirty="0"/>
            </a:p>
          </p:txBody>
        </p:sp>
      </p:grpSp>
      <p:sp>
        <p:nvSpPr>
          <p:cNvPr id="27" name="TextBox 26"/>
          <p:cNvSpPr txBox="1"/>
          <p:nvPr/>
        </p:nvSpPr>
        <p:spPr>
          <a:xfrm rot="16200000">
            <a:off x="-568133" y="797388"/>
            <a:ext cx="1783080" cy="369332"/>
          </a:xfrm>
          <a:prstGeom prst="rect">
            <a:avLst/>
          </a:prstGeom>
          <a:noFill/>
        </p:spPr>
        <p:txBody>
          <a:bodyPr wrap="square" rtlCol="0">
            <a:spAutoFit/>
          </a:bodyPr>
          <a:lstStyle/>
          <a:p>
            <a:pPr algn="ctr"/>
            <a:r>
              <a:rPr lang="en-US" dirty="0" smtClean="0"/>
              <a:t>Intra-Firm View</a:t>
            </a:r>
            <a:endParaRPr lang="en-US" dirty="0"/>
          </a:p>
        </p:txBody>
      </p:sp>
      <p:sp>
        <p:nvSpPr>
          <p:cNvPr id="28" name="TextBox 27"/>
          <p:cNvSpPr txBox="1"/>
          <p:nvPr/>
        </p:nvSpPr>
        <p:spPr>
          <a:xfrm rot="16200000">
            <a:off x="-556498" y="4002898"/>
            <a:ext cx="1783080" cy="369332"/>
          </a:xfrm>
          <a:prstGeom prst="rect">
            <a:avLst/>
          </a:prstGeom>
          <a:noFill/>
        </p:spPr>
        <p:txBody>
          <a:bodyPr wrap="square" rtlCol="0">
            <a:spAutoFit/>
          </a:bodyPr>
          <a:lstStyle/>
          <a:p>
            <a:pPr algn="ctr"/>
            <a:r>
              <a:rPr lang="en-US" dirty="0" smtClean="0"/>
              <a:t>Ecosystem View</a:t>
            </a:r>
            <a:endParaRPr lang="en-US" dirty="0"/>
          </a:p>
        </p:txBody>
      </p:sp>
      <p:sp>
        <p:nvSpPr>
          <p:cNvPr id="22" name="Oval 21"/>
          <p:cNvSpPr/>
          <p:nvPr/>
        </p:nvSpPr>
        <p:spPr>
          <a:xfrm>
            <a:off x="3886200" y="3356567"/>
            <a:ext cx="1371600" cy="1371600"/>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t>Innovation Market</a:t>
            </a:r>
            <a:endParaRPr lang="en-US" sz="1600" dirty="0"/>
          </a:p>
        </p:txBody>
      </p:sp>
      <p:pic>
        <p:nvPicPr>
          <p:cNvPr id="4098" name="Picture 2" descr="https://openclipart.org/image/800px/svg_to_png/104569/institution-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7680" y="4914424"/>
            <a:ext cx="548640" cy="54864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3451860" y="5407223"/>
            <a:ext cx="2240280" cy="307777"/>
          </a:xfrm>
          <a:prstGeom prst="rect">
            <a:avLst/>
          </a:prstGeom>
          <a:noFill/>
        </p:spPr>
        <p:txBody>
          <a:bodyPr wrap="square" rtlCol="0">
            <a:spAutoFit/>
          </a:bodyPr>
          <a:lstStyle/>
          <a:p>
            <a:pPr algn="ctr"/>
            <a:r>
              <a:rPr lang="en-US" sz="1400" i="1" dirty="0" smtClean="0"/>
              <a:t>Universities</a:t>
            </a:r>
            <a:endParaRPr lang="en-US" sz="1400" i="1" dirty="0"/>
          </a:p>
        </p:txBody>
      </p:sp>
      <p:sp>
        <p:nvSpPr>
          <p:cNvPr id="33" name="Up Arrow 32"/>
          <p:cNvSpPr/>
          <p:nvPr/>
        </p:nvSpPr>
        <p:spPr>
          <a:xfrm>
            <a:off x="4389120" y="4579083"/>
            <a:ext cx="365760" cy="36576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lide Number Placeholder 33"/>
          <p:cNvSpPr>
            <a:spLocks noGrp="1"/>
          </p:cNvSpPr>
          <p:nvPr>
            <p:ph type="sldNum" sz="quarter" idx="12"/>
          </p:nvPr>
        </p:nvSpPr>
        <p:spPr>
          <a:xfrm>
            <a:off x="6330774" y="5432886"/>
            <a:ext cx="2133600" cy="304271"/>
          </a:xfrm>
        </p:spPr>
        <p:txBody>
          <a:bodyPr/>
          <a:lstStyle/>
          <a:p>
            <a:fld id="{C3F44E33-38A6-49FF-B286-CF655111B6FC}" type="slidenum">
              <a:rPr lang="en-US" smtClean="0"/>
              <a:t>4</a:t>
            </a:fld>
            <a:endParaRPr lang="en-US"/>
          </a:p>
        </p:txBody>
      </p:sp>
      <p:pic>
        <p:nvPicPr>
          <p:cNvPr id="1026" name="Picture 2" descr="C:\Users\townesm\AppData\Local\Temp\Anonymous-Factor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6004" y="2381440"/>
            <a:ext cx="640080" cy="526467"/>
          </a:xfrm>
          <a:prstGeom prst="rect">
            <a:avLst/>
          </a:prstGeom>
          <a:noFill/>
          <a:extLst>
            <a:ext uri="{909E8E84-426E-40DD-AFC4-6F175D3DCCD1}">
              <a14:hiddenFill xmlns:a14="http://schemas.microsoft.com/office/drawing/2010/main">
                <a:solidFill>
                  <a:srgbClr val="FFFFFF"/>
                </a:solidFill>
              </a14:hiddenFill>
            </a:ext>
          </a:extLst>
        </p:spPr>
      </p:pic>
      <p:sp>
        <p:nvSpPr>
          <p:cNvPr id="37" name="Up Arrow 36"/>
          <p:cNvSpPr/>
          <p:nvPr/>
        </p:nvSpPr>
        <p:spPr>
          <a:xfrm>
            <a:off x="4230284" y="3177579"/>
            <a:ext cx="365760" cy="36576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p:cNvSpPr/>
          <p:nvPr/>
        </p:nvSpPr>
        <p:spPr>
          <a:xfrm flipV="1">
            <a:off x="4596044" y="3197562"/>
            <a:ext cx="365760" cy="36576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474720" y="2907907"/>
            <a:ext cx="2240280" cy="307777"/>
          </a:xfrm>
          <a:prstGeom prst="rect">
            <a:avLst/>
          </a:prstGeom>
          <a:noFill/>
        </p:spPr>
        <p:txBody>
          <a:bodyPr wrap="square" rtlCol="0">
            <a:spAutoFit/>
          </a:bodyPr>
          <a:lstStyle/>
          <a:p>
            <a:pPr algn="ctr"/>
            <a:r>
              <a:rPr lang="en-US" sz="1400" i="1" dirty="0" smtClean="0"/>
              <a:t>Companies C, D, …</a:t>
            </a:r>
            <a:endParaRPr lang="en-US" sz="1400" i="1" dirty="0"/>
          </a:p>
        </p:txBody>
      </p:sp>
      <p:sp>
        <p:nvSpPr>
          <p:cNvPr id="20" name="Up Arrow 19"/>
          <p:cNvSpPr/>
          <p:nvPr/>
        </p:nvSpPr>
        <p:spPr>
          <a:xfrm rot="6900000">
            <a:off x="3131726" y="3410421"/>
            <a:ext cx="365760" cy="91440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rot="-6900000">
            <a:off x="3131726" y="3962102"/>
            <a:ext cx="365760" cy="91440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p:cNvSpPr/>
          <p:nvPr/>
        </p:nvSpPr>
        <p:spPr>
          <a:xfrm rot="-6900000" flipH="1">
            <a:off x="5665521" y="3410420"/>
            <a:ext cx="365760" cy="91440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p:cNvSpPr/>
          <p:nvPr/>
        </p:nvSpPr>
        <p:spPr>
          <a:xfrm rot="6900000" flipH="1">
            <a:off x="5665292" y="3963016"/>
            <a:ext cx="365760" cy="91440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71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00050"/>
            <a:ext cx="9144000" cy="369332"/>
          </a:xfrm>
          <a:prstGeom prst="rect">
            <a:avLst/>
          </a:prstGeom>
          <a:noFill/>
        </p:spPr>
        <p:txBody>
          <a:bodyPr wrap="square" rtlCol="0">
            <a:spAutoFit/>
          </a:bodyPr>
          <a:lstStyle/>
          <a:p>
            <a:r>
              <a:rPr lang="en-US" b="1" dirty="0" smtClean="0"/>
              <a:t>Hypothesis 1:</a:t>
            </a:r>
            <a:r>
              <a:rPr lang="en-US" dirty="0" smtClean="0"/>
              <a:t> Sponsored research is negatively related to commercialization outcomes.</a:t>
            </a:r>
            <a:endParaRPr lang="en-US" dirty="0"/>
          </a:p>
        </p:txBody>
      </p:sp>
      <p:sp>
        <p:nvSpPr>
          <p:cNvPr id="3" name="TextBox 2"/>
          <p:cNvSpPr txBox="1"/>
          <p:nvPr/>
        </p:nvSpPr>
        <p:spPr>
          <a:xfrm>
            <a:off x="0" y="1023509"/>
            <a:ext cx="9144000" cy="646331"/>
          </a:xfrm>
          <a:prstGeom prst="rect">
            <a:avLst/>
          </a:prstGeom>
          <a:noFill/>
        </p:spPr>
        <p:txBody>
          <a:bodyPr wrap="square" rtlCol="0">
            <a:spAutoFit/>
          </a:bodyPr>
          <a:lstStyle/>
          <a:p>
            <a:r>
              <a:rPr lang="en-US" b="1" dirty="0" smtClean="0"/>
              <a:t>Hypothesis 2:</a:t>
            </a:r>
            <a:r>
              <a:rPr lang="en-US" dirty="0" smtClean="0"/>
              <a:t> </a:t>
            </a:r>
            <a:r>
              <a:rPr lang="en-US" dirty="0"/>
              <a:t>A </a:t>
            </a:r>
            <a:r>
              <a:rPr lang="en-US" dirty="0" smtClean="0"/>
              <a:t>disproportional </a:t>
            </a:r>
            <a:r>
              <a:rPr lang="en-US" dirty="0"/>
              <a:t>or ongoing use of licensing-for-cash strategies is negatively</a:t>
            </a:r>
          </a:p>
          <a:p>
            <a:r>
              <a:rPr lang="en-US" dirty="0"/>
              <a:t>related to commercialization outcomes</a:t>
            </a:r>
            <a:r>
              <a:rPr lang="en-US" dirty="0" smtClean="0"/>
              <a:t>.</a:t>
            </a:r>
            <a:endParaRPr lang="en-US" dirty="0"/>
          </a:p>
        </p:txBody>
      </p:sp>
      <p:sp>
        <p:nvSpPr>
          <p:cNvPr id="5" name="TextBox 4"/>
          <p:cNvSpPr txBox="1"/>
          <p:nvPr/>
        </p:nvSpPr>
        <p:spPr>
          <a:xfrm>
            <a:off x="0" y="1923967"/>
            <a:ext cx="9144000" cy="646331"/>
          </a:xfrm>
          <a:prstGeom prst="rect">
            <a:avLst/>
          </a:prstGeom>
          <a:noFill/>
        </p:spPr>
        <p:txBody>
          <a:bodyPr wrap="square" rtlCol="0">
            <a:spAutoFit/>
          </a:bodyPr>
          <a:lstStyle/>
          <a:p>
            <a:r>
              <a:rPr lang="en-US" b="1" dirty="0" smtClean="0"/>
              <a:t>Hypothesis 3: </a:t>
            </a:r>
            <a:r>
              <a:rPr lang="en-US" dirty="0"/>
              <a:t>An </a:t>
            </a:r>
            <a:r>
              <a:rPr lang="en-US" dirty="0" smtClean="0"/>
              <a:t>autonomous </a:t>
            </a:r>
            <a:r>
              <a:rPr lang="en-US" dirty="0"/>
              <a:t>or </a:t>
            </a:r>
            <a:r>
              <a:rPr lang="en-US" dirty="0" smtClean="0"/>
              <a:t>decentralized </a:t>
            </a:r>
            <a:r>
              <a:rPr lang="en-US" dirty="0"/>
              <a:t>organizational structure is </a:t>
            </a:r>
            <a:r>
              <a:rPr lang="en-US" dirty="0" smtClean="0"/>
              <a:t>positively related </a:t>
            </a:r>
            <a:r>
              <a:rPr lang="en-US" dirty="0"/>
              <a:t>to commercialization outcomes.</a:t>
            </a:r>
          </a:p>
        </p:txBody>
      </p:sp>
      <p:sp>
        <p:nvSpPr>
          <p:cNvPr id="6" name="TextBox 5"/>
          <p:cNvSpPr txBox="1"/>
          <p:nvPr/>
        </p:nvSpPr>
        <p:spPr>
          <a:xfrm>
            <a:off x="0" y="2824425"/>
            <a:ext cx="9144000" cy="646331"/>
          </a:xfrm>
          <a:prstGeom prst="rect">
            <a:avLst/>
          </a:prstGeom>
          <a:noFill/>
        </p:spPr>
        <p:txBody>
          <a:bodyPr wrap="square" rtlCol="0">
            <a:spAutoFit/>
          </a:bodyPr>
          <a:lstStyle/>
          <a:p>
            <a:r>
              <a:rPr lang="en-US" b="1" dirty="0" smtClean="0"/>
              <a:t>Hypothesis 4: </a:t>
            </a:r>
            <a:r>
              <a:rPr lang="en-US" dirty="0"/>
              <a:t>The greater the royalty share universities allocate to inventors, </a:t>
            </a:r>
            <a:r>
              <a:rPr lang="en-US" dirty="0" smtClean="0"/>
              <a:t>the greater </a:t>
            </a:r>
            <a:r>
              <a:rPr lang="en-US" dirty="0"/>
              <a:t>the commercialization outcomes.</a:t>
            </a:r>
          </a:p>
        </p:txBody>
      </p:sp>
      <p:sp>
        <p:nvSpPr>
          <p:cNvPr id="7" name="TextBox 6"/>
          <p:cNvSpPr txBox="1"/>
          <p:nvPr/>
        </p:nvSpPr>
        <p:spPr>
          <a:xfrm>
            <a:off x="0" y="3724883"/>
            <a:ext cx="9144000" cy="646331"/>
          </a:xfrm>
          <a:prstGeom prst="rect">
            <a:avLst/>
          </a:prstGeom>
          <a:noFill/>
        </p:spPr>
        <p:txBody>
          <a:bodyPr wrap="square" rtlCol="0">
            <a:spAutoFit/>
          </a:bodyPr>
          <a:lstStyle/>
          <a:p>
            <a:r>
              <a:rPr lang="en-US" b="1" dirty="0" smtClean="0"/>
              <a:t>Hypothesis 5: </a:t>
            </a:r>
            <a:r>
              <a:rPr lang="en-US" dirty="0"/>
              <a:t>Generous royalty sharing between universities and departments is associated</a:t>
            </a:r>
          </a:p>
          <a:p>
            <a:r>
              <a:rPr lang="en-US" dirty="0"/>
              <a:t>with greater commercialization outcomes.</a:t>
            </a:r>
          </a:p>
        </p:txBody>
      </p:sp>
      <p:sp>
        <p:nvSpPr>
          <p:cNvPr id="8" name="TextBox 7"/>
          <p:cNvSpPr txBox="1"/>
          <p:nvPr/>
        </p:nvSpPr>
        <p:spPr>
          <a:xfrm>
            <a:off x="0" y="4625340"/>
            <a:ext cx="9144000" cy="646331"/>
          </a:xfrm>
          <a:prstGeom prst="rect">
            <a:avLst/>
          </a:prstGeom>
          <a:noFill/>
        </p:spPr>
        <p:txBody>
          <a:bodyPr wrap="square" rtlCol="0">
            <a:spAutoFit/>
          </a:bodyPr>
          <a:lstStyle/>
          <a:p>
            <a:r>
              <a:rPr lang="en-US" b="1" dirty="0" smtClean="0"/>
              <a:t>Hypothesis 6</a:t>
            </a:r>
            <a:r>
              <a:rPr lang="en-US" b="1" dirty="0"/>
              <a:t>: </a:t>
            </a:r>
            <a:r>
              <a:rPr lang="en-US" dirty="0"/>
              <a:t>Higher pay for TLO officers is positively related to greater commercialization</a:t>
            </a:r>
          </a:p>
          <a:p>
            <a:r>
              <a:rPr lang="en-US" dirty="0"/>
              <a:t>outcomes.</a:t>
            </a:r>
          </a:p>
        </p:txBody>
      </p:sp>
      <p:sp>
        <p:nvSpPr>
          <p:cNvPr id="9" name="Slide Number Placeholder 8"/>
          <p:cNvSpPr>
            <a:spLocks noGrp="1"/>
          </p:cNvSpPr>
          <p:nvPr>
            <p:ph type="sldNum" sz="quarter" idx="12"/>
          </p:nvPr>
        </p:nvSpPr>
        <p:spPr/>
        <p:txBody>
          <a:bodyPr/>
          <a:lstStyle/>
          <a:p>
            <a:fld id="{C3F44E33-38A6-49FF-B286-CF655111B6FC}" type="slidenum">
              <a:rPr lang="en-US" smtClean="0"/>
              <a:t>5</a:t>
            </a:fld>
            <a:endParaRPr lang="en-US"/>
          </a:p>
        </p:txBody>
      </p:sp>
    </p:spTree>
    <p:extLst>
      <p:ext uri="{BB962C8B-B14F-4D97-AF65-F5344CB8AC3E}">
        <p14:creationId xmlns:p14="http://schemas.microsoft.com/office/powerpoint/2010/main" val="2181999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429"/>
            <a:ext cx="9144000" cy="5632311"/>
          </a:xfrm>
          <a:prstGeom prst="rect">
            <a:avLst/>
          </a:prstGeom>
          <a:noFill/>
        </p:spPr>
        <p:txBody>
          <a:bodyPr wrap="square" rtlCol="0">
            <a:spAutoFit/>
          </a:bodyPr>
          <a:lstStyle/>
          <a:p>
            <a:r>
              <a:rPr lang="en-US" b="1" u="sng" dirty="0" smtClean="0"/>
              <a:t>Dependent Variables</a:t>
            </a:r>
          </a:p>
          <a:p>
            <a:r>
              <a:rPr lang="en-US" dirty="0" err="1" smtClean="0"/>
              <a:t>licRev</a:t>
            </a:r>
            <a:r>
              <a:rPr lang="en-US" dirty="0" smtClean="0"/>
              <a:t> </a:t>
            </a:r>
            <a:r>
              <a:rPr lang="en-US" dirty="0" smtClean="0">
                <a:sym typeface="Symbol"/>
              </a:rPr>
              <a:t> </a:t>
            </a:r>
            <a:r>
              <a:rPr lang="en-US" dirty="0" smtClean="0"/>
              <a:t>average annual revenues from commercializing intellectual property (1999-2000)</a:t>
            </a:r>
          </a:p>
          <a:p>
            <a:r>
              <a:rPr lang="en-US" dirty="0" err="1" smtClean="0"/>
              <a:t>firmCreation</a:t>
            </a:r>
            <a:r>
              <a:rPr lang="en-US" dirty="0" smtClean="0"/>
              <a:t> </a:t>
            </a:r>
            <a:r>
              <a:rPr lang="en-US" dirty="0">
                <a:sym typeface="Symbol"/>
              </a:rPr>
              <a:t> </a:t>
            </a:r>
            <a:r>
              <a:rPr lang="en-US" dirty="0" smtClean="0">
                <a:sym typeface="Symbol"/>
              </a:rPr>
              <a:t>avg. no. </a:t>
            </a:r>
            <a:r>
              <a:rPr lang="en-US" dirty="0">
                <a:sym typeface="Symbol"/>
              </a:rPr>
              <a:t>of yearly </a:t>
            </a:r>
            <a:r>
              <a:rPr lang="en-US" dirty="0" smtClean="0">
                <a:sym typeface="Symbol"/>
              </a:rPr>
              <a:t>spinouts from </a:t>
            </a:r>
            <a:r>
              <a:rPr lang="en-US" dirty="0">
                <a:sym typeface="Symbol"/>
              </a:rPr>
              <a:t>technology transfer activities (1998–2001</a:t>
            </a:r>
            <a:r>
              <a:rPr lang="en-US" dirty="0" smtClean="0">
                <a:sym typeface="Symbol"/>
              </a:rPr>
              <a:t>)</a:t>
            </a:r>
            <a:endParaRPr lang="en-US" dirty="0" smtClean="0"/>
          </a:p>
          <a:p>
            <a:endParaRPr lang="en-US" dirty="0" smtClean="0"/>
          </a:p>
          <a:p>
            <a:r>
              <a:rPr lang="en-US" b="1" u="sng" dirty="0"/>
              <a:t>Study Variables</a:t>
            </a:r>
          </a:p>
          <a:p>
            <a:r>
              <a:rPr lang="en-US" dirty="0" err="1" smtClean="0">
                <a:solidFill>
                  <a:prstClr val="black"/>
                </a:solidFill>
                <a:sym typeface="Symbol"/>
              </a:rPr>
              <a:t>facQual</a:t>
            </a:r>
            <a:r>
              <a:rPr lang="en-US" dirty="0" smtClean="0">
                <a:solidFill>
                  <a:prstClr val="black"/>
                </a:solidFill>
                <a:sym typeface="Symbol"/>
              </a:rPr>
              <a:t>  1995 National Survey of Graduate Faculty score for the institution (1=poor; 5 = </a:t>
            </a:r>
            <a:r>
              <a:rPr lang="en-US" dirty="0" err="1" smtClean="0">
                <a:solidFill>
                  <a:prstClr val="black"/>
                </a:solidFill>
                <a:sym typeface="Symbol"/>
              </a:rPr>
              <a:t>dist</a:t>
            </a:r>
            <a:r>
              <a:rPr lang="en-US" dirty="0" smtClean="0">
                <a:solidFill>
                  <a:prstClr val="black"/>
                </a:solidFill>
                <a:sym typeface="Symbol"/>
              </a:rPr>
              <a:t>)</a:t>
            </a:r>
            <a:endParaRPr lang="en-US" dirty="0"/>
          </a:p>
          <a:p>
            <a:r>
              <a:rPr lang="en-US" dirty="0" err="1" smtClean="0">
                <a:solidFill>
                  <a:prstClr val="black"/>
                </a:solidFill>
                <a:sym typeface="Symbol"/>
              </a:rPr>
              <a:t>sponsRes</a:t>
            </a:r>
            <a:r>
              <a:rPr lang="en-US" dirty="0" smtClean="0">
                <a:solidFill>
                  <a:prstClr val="black"/>
                </a:solidFill>
                <a:sym typeface="Symbol"/>
              </a:rPr>
              <a:t>  percent of commercialization via s</a:t>
            </a:r>
            <a:r>
              <a:rPr lang="en-US" dirty="0" smtClean="0"/>
              <a:t>ponsored </a:t>
            </a:r>
            <a:r>
              <a:rPr lang="en-US" dirty="0"/>
              <a:t>research </a:t>
            </a:r>
            <a:r>
              <a:rPr lang="en-US" dirty="0" smtClean="0"/>
              <a:t>agreements</a:t>
            </a:r>
            <a:endParaRPr lang="en-US" dirty="0"/>
          </a:p>
          <a:p>
            <a:r>
              <a:rPr lang="en-US" dirty="0" err="1" smtClean="0">
                <a:solidFill>
                  <a:prstClr val="black"/>
                </a:solidFill>
                <a:sym typeface="Symbol"/>
              </a:rPr>
              <a:t>licAgmnt</a:t>
            </a:r>
            <a:r>
              <a:rPr lang="en-US" dirty="0" smtClean="0">
                <a:solidFill>
                  <a:prstClr val="black"/>
                </a:solidFill>
                <a:sym typeface="Symbol"/>
              </a:rPr>
              <a:t>  percent of commercialization via l</a:t>
            </a:r>
            <a:r>
              <a:rPr lang="en-US" dirty="0" smtClean="0"/>
              <a:t>icensing </a:t>
            </a:r>
            <a:r>
              <a:rPr lang="en-US" dirty="0"/>
              <a:t>agreements </a:t>
            </a:r>
          </a:p>
          <a:p>
            <a:r>
              <a:rPr lang="en-US" dirty="0" err="1" smtClean="0">
                <a:solidFill>
                  <a:prstClr val="black"/>
                </a:solidFill>
                <a:sym typeface="Symbol"/>
              </a:rPr>
              <a:t>autoLow</a:t>
            </a:r>
            <a:r>
              <a:rPr lang="en-US" dirty="0" smtClean="0">
                <a:solidFill>
                  <a:prstClr val="black"/>
                </a:solidFill>
                <a:sym typeface="Symbol"/>
              </a:rPr>
              <a:t>  </a:t>
            </a:r>
            <a:r>
              <a:rPr lang="en-US" dirty="0" smtClean="0">
                <a:sym typeface="Symbol"/>
              </a:rPr>
              <a:t>technology licensing office has low degree of </a:t>
            </a:r>
            <a:r>
              <a:rPr lang="en-US" dirty="0" smtClean="0"/>
              <a:t>autonomy (1 = yes; 0 = no)</a:t>
            </a:r>
            <a:endParaRPr lang="en-US" dirty="0"/>
          </a:p>
          <a:p>
            <a:r>
              <a:rPr lang="en-US" dirty="0" err="1" smtClean="0">
                <a:solidFill>
                  <a:prstClr val="black"/>
                </a:solidFill>
                <a:sym typeface="Symbol"/>
              </a:rPr>
              <a:t>autoHigh</a:t>
            </a:r>
            <a:r>
              <a:rPr lang="en-US" dirty="0" smtClean="0">
                <a:solidFill>
                  <a:prstClr val="black"/>
                </a:solidFill>
                <a:sym typeface="Symbol"/>
              </a:rPr>
              <a:t>  technology licensing office has h</a:t>
            </a:r>
            <a:r>
              <a:rPr lang="en-US" dirty="0" smtClean="0"/>
              <a:t>igh degree of autonomy  (1 = yes; 0 = no)</a:t>
            </a:r>
            <a:endParaRPr lang="en-US" dirty="0"/>
          </a:p>
          <a:p>
            <a:r>
              <a:rPr lang="en-US" dirty="0" err="1" smtClean="0"/>
              <a:t>payInventors</a:t>
            </a:r>
            <a:r>
              <a:rPr lang="en-US" dirty="0" smtClean="0"/>
              <a:t> </a:t>
            </a:r>
            <a:r>
              <a:rPr lang="en-US" dirty="0">
                <a:solidFill>
                  <a:prstClr val="black"/>
                </a:solidFill>
                <a:sym typeface="Symbol"/>
              </a:rPr>
              <a:t> </a:t>
            </a:r>
            <a:r>
              <a:rPr lang="en-US" dirty="0" smtClean="0">
                <a:sym typeface="Symbol"/>
              </a:rPr>
              <a:t>percentage of licensing revenue distributed to </a:t>
            </a:r>
            <a:r>
              <a:rPr lang="en-US" dirty="0" smtClean="0"/>
              <a:t>inventors </a:t>
            </a:r>
            <a:endParaRPr lang="en-US" dirty="0"/>
          </a:p>
          <a:p>
            <a:r>
              <a:rPr lang="en-US" dirty="0" err="1" smtClean="0"/>
              <a:t>payDept</a:t>
            </a:r>
            <a:r>
              <a:rPr lang="en-US" dirty="0" smtClean="0"/>
              <a:t> </a:t>
            </a:r>
            <a:r>
              <a:rPr lang="en-US" dirty="0">
                <a:solidFill>
                  <a:prstClr val="black"/>
                </a:solidFill>
                <a:sym typeface="Symbol"/>
              </a:rPr>
              <a:t> </a:t>
            </a:r>
            <a:r>
              <a:rPr lang="en-US" dirty="0" smtClean="0">
                <a:sym typeface="Symbol"/>
              </a:rPr>
              <a:t>percentage of licensing revenue distributed to inventors’ </a:t>
            </a:r>
            <a:r>
              <a:rPr lang="en-US" dirty="0" smtClean="0"/>
              <a:t>departments </a:t>
            </a:r>
            <a:endParaRPr lang="en-US" dirty="0"/>
          </a:p>
          <a:p>
            <a:r>
              <a:rPr lang="en-US" dirty="0" err="1" smtClean="0"/>
              <a:t>payTLO</a:t>
            </a:r>
            <a:r>
              <a:rPr lang="en-US" dirty="0" smtClean="0"/>
              <a:t> </a:t>
            </a:r>
            <a:r>
              <a:rPr lang="en-US" dirty="0">
                <a:solidFill>
                  <a:prstClr val="black"/>
                </a:solidFill>
                <a:sym typeface="Symbol"/>
              </a:rPr>
              <a:t> </a:t>
            </a:r>
            <a:r>
              <a:rPr lang="en-US" dirty="0" smtClean="0">
                <a:solidFill>
                  <a:prstClr val="black"/>
                </a:solidFill>
                <a:sym typeface="Symbol"/>
              </a:rPr>
              <a:t>average salary of technology licensing office staff in thousands of USD</a:t>
            </a:r>
          </a:p>
          <a:p>
            <a:endParaRPr lang="en-US" dirty="0"/>
          </a:p>
          <a:p>
            <a:r>
              <a:rPr lang="en-US" b="1" u="sng" dirty="0" smtClean="0"/>
              <a:t>Control Variables</a:t>
            </a:r>
            <a:endParaRPr lang="en-US" b="1" u="sng" dirty="0"/>
          </a:p>
          <a:p>
            <a:r>
              <a:rPr lang="en-US" dirty="0" err="1" smtClean="0"/>
              <a:t>TLOage</a:t>
            </a:r>
            <a:r>
              <a:rPr lang="en-US" dirty="0" smtClean="0">
                <a:solidFill>
                  <a:prstClr val="black"/>
                </a:solidFill>
                <a:sym typeface="Symbol"/>
              </a:rPr>
              <a:t> </a:t>
            </a:r>
            <a:r>
              <a:rPr lang="en-US" dirty="0" smtClean="0"/>
              <a:t> age of the technology licensing office in years</a:t>
            </a:r>
          </a:p>
          <a:p>
            <a:pPr lvl="0"/>
            <a:r>
              <a:rPr lang="en-US" dirty="0" err="1" smtClean="0"/>
              <a:t>TLOsize</a:t>
            </a:r>
            <a:r>
              <a:rPr lang="en-US" dirty="0" smtClean="0"/>
              <a:t> </a:t>
            </a:r>
            <a:r>
              <a:rPr lang="en-US" dirty="0">
                <a:solidFill>
                  <a:prstClr val="black"/>
                </a:solidFill>
                <a:sym typeface="Symbol"/>
              </a:rPr>
              <a:t></a:t>
            </a:r>
            <a:r>
              <a:rPr lang="en-US" dirty="0">
                <a:solidFill>
                  <a:prstClr val="black"/>
                </a:solidFill>
              </a:rPr>
              <a:t> </a:t>
            </a:r>
            <a:r>
              <a:rPr lang="en-US" dirty="0" smtClean="0">
                <a:solidFill>
                  <a:prstClr val="black"/>
                </a:solidFill>
              </a:rPr>
              <a:t>number of licensing staff in the </a:t>
            </a:r>
            <a:r>
              <a:rPr lang="en-US" dirty="0">
                <a:solidFill>
                  <a:prstClr val="black"/>
                </a:solidFill>
              </a:rPr>
              <a:t>technology licensing </a:t>
            </a:r>
            <a:r>
              <a:rPr lang="en-US" dirty="0" smtClean="0">
                <a:solidFill>
                  <a:prstClr val="black"/>
                </a:solidFill>
              </a:rPr>
              <a:t>office</a:t>
            </a:r>
            <a:endParaRPr lang="en-US" dirty="0" smtClean="0"/>
          </a:p>
          <a:p>
            <a:pPr lvl="0"/>
            <a:r>
              <a:rPr lang="en-US" dirty="0" err="1" smtClean="0"/>
              <a:t>pubPriv</a:t>
            </a:r>
            <a:r>
              <a:rPr lang="en-US" dirty="0" smtClean="0"/>
              <a:t> </a:t>
            </a:r>
            <a:r>
              <a:rPr lang="en-US" dirty="0">
                <a:solidFill>
                  <a:prstClr val="black"/>
                </a:solidFill>
                <a:sym typeface="Symbol"/>
              </a:rPr>
              <a:t></a:t>
            </a:r>
            <a:r>
              <a:rPr lang="en-US" dirty="0">
                <a:solidFill>
                  <a:prstClr val="black"/>
                </a:solidFill>
              </a:rPr>
              <a:t> </a:t>
            </a:r>
            <a:r>
              <a:rPr lang="en-US" dirty="0" smtClean="0">
                <a:solidFill>
                  <a:prstClr val="black"/>
                </a:solidFill>
              </a:rPr>
              <a:t>whether the institution is a p</a:t>
            </a:r>
            <a:r>
              <a:rPr lang="en-US" dirty="0" smtClean="0"/>
              <a:t>ublic or private university (public = 1; private = 0)</a:t>
            </a:r>
            <a:endParaRPr lang="en-US" dirty="0"/>
          </a:p>
          <a:p>
            <a:r>
              <a:rPr lang="en-US" dirty="0" err="1"/>
              <a:t>i</a:t>
            </a:r>
            <a:r>
              <a:rPr lang="en-US" dirty="0" err="1" smtClean="0"/>
              <a:t>ncub</a:t>
            </a:r>
            <a:r>
              <a:rPr lang="en-US" dirty="0" smtClean="0">
                <a:solidFill>
                  <a:prstClr val="black"/>
                </a:solidFill>
                <a:sym typeface="Symbol"/>
              </a:rPr>
              <a:t> </a:t>
            </a:r>
            <a:r>
              <a:rPr lang="en-US" dirty="0">
                <a:solidFill>
                  <a:prstClr val="black"/>
                </a:solidFill>
                <a:sym typeface="Symbol"/>
              </a:rPr>
              <a:t></a:t>
            </a:r>
            <a:r>
              <a:rPr lang="en-US" dirty="0" smtClean="0"/>
              <a:t> whether the institution has a business incubator </a:t>
            </a:r>
            <a:r>
              <a:rPr lang="en-US" dirty="0"/>
              <a:t>(yes = 1; no = 0</a:t>
            </a:r>
            <a:r>
              <a:rPr lang="en-US" dirty="0" smtClean="0"/>
              <a:t>)</a:t>
            </a:r>
            <a:endParaRPr lang="en-US" dirty="0"/>
          </a:p>
          <a:p>
            <a:endParaRPr lang="en-US" dirty="0" smtClean="0"/>
          </a:p>
        </p:txBody>
      </p:sp>
      <p:sp>
        <p:nvSpPr>
          <p:cNvPr id="3" name="Slide Number Placeholder 2"/>
          <p:cNvSpPr>
            <a:spLocks noGrp="1"/>
          </p:cNvSpPr>
          <p:nvPr>
            <p:ph type="sldNum" sz="quarter" idx="12"/>
          </p:nvPr>
        </p:nvSpPr>
        <p:spPr/>
        <p:txBody>
          <a:bodyPr/>
          <a:lstStyle/>
          <a:p>
            <a:fld id="{C3F44E33-38A6-49FF-B286-CF655111B6FC}" type="slidenum">
              <a:rPr lang="en-US" smtClean="0"/>
              <a:t>6</a:t>
            </a:fld>
            <a:endParaRPr lang="en-US"/>
          </a:p>
        </p:txBody>
      </p:sp>
    </p:spTree>
    <p:extLst>
      <p:ext uri="{BB962C8B-B14F-4D97-AF65-F5344CB8AC3E}">
        <p14:creationId xmlns:p14="http://schemas.microsoft.com/office/powerpoint/2010/main" val="327581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3F44E33-38A6-49FF-B286-CF655111B6FC}" type="slidenum">
              <a:rPr lang="en-US" smtClean="0"/>
              <a:t>7</a:t>
            </a:fld>
            <a:endParaRPr lang="en-US"/>
          </a:p>
        </p:txBody>
      </p:sp>
      <p:grpSp>
        <p:nvGrpSpPr>
          <p:cNvPr id="7" name="Group 6"/>
          <p:cNvGrpSpPr/>
          <p:nvPr/>
        </p:nvGrpSpPr>
        <p:grpSpPr>
          <a:xfrm>
            <a:off x="2492670" y="544616"/>
            <a:ext cx="3463853" cy="4480560"/>
            <a:chOff x="2492670" y="544616"/>
            <a:chExt cx="3463853" cy="4480560"/>
          </a:xfrm>
        </p:grpSpPr>
        <p:pic>
          <p:nvPicPr>
            <p:cNvPr id="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670" y="544616"/>
              <a:ext cx="3463853" cy="448056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5" name="TextBox 4"/>
            <p:cNvSpPr txBox="1"/>
            <p:nvPr/>
          </p:nvSpPr>
          <p:spPr>
            <a:xfrm rot="21258063">
              <a:off x="4106071" y="1584989"/>
              <a:ext cx="1691640" cy="512064"/>
            </a:xfrm>
            <a:prstGeom prst="rect">
              <a:avLst/>
            </a:prstGeom>
            <a:solidFill>
              <a:schemeClr val="tx2"/>
            </a:solidFill>
          </p:spPr>
          <p:txBody>
            <a:bodyPr wrap="square" rtlCol="0" anchor="ctr">
              <a:spAutoFit/>
            </a:bodyPr>
            <a:lstStyle/>
            <a:p>
              <a:r>
                <a:rPr lang="en-US" sz="2400" dirty="0" smtClean="0">
                  <a:solidFill>
                    <a:schemeClr val="bg1"/>
                  </a:solidFill>
                </a:rPr>
                <a:t>FY</a:t>
              </a:r>
              <a:r>
                <a:rPr lang="en-US" sz="2400" b="1" dirty="0" smtClean="0">
                  <a:solidFill>
                    <a:schemeClr val="bg1"/>
                  </a:solidFill>
                </a:rPr>
                <a:t>1999</a:t>
              </a:r>
              <a:endParaRPr lang="en-US" sz="2400" b="1" dirty="0">
                <a:solidFill>
                  <a:schemeClr val="bg1"/>
                </a:solidFill>
              </a:endParaRPr>
            </a:p>
          </p:txBody>
        </p:sp>
      </p:grpSp>
    </p:spTree>
    <p:extLst>
      <p:ext uri="{BB962C8B-B14F-4D97-AF65-F5344CB8AC3E}">
        <p14:creationId xmlns:p14="http://schemas.microsoft.com/office/powerpoint/2010/main" val="977696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3080" b="5636"/>
          <a:stretch/>
        </p:blipFill>
        <p:spPr bwMode="auto">
          <a:xfrm>
            <a:off x="0" y="768116"/>
            <a:ext cx="9144000" cy="4178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C3F44E33-38A6-49FF-B286-CF655111B6FC}" type="slidenum">
              <a:rPr lang="en-US" smtClean="0"/>
              <a:t>8</a:t>
            </a:fld>
            <a:endParaRPr lang="en-US"/>
          </a:p>
        </p:txBody>
      </p:sp>
    </p:spTree>
    <p:extLst>
      <p:ext uri="{BB962C8B-B14F-4D97-AF65-F5344CB8AC3E}">
        <p14:creationId xmlns:p14="http://schemas.microsoft.com/office/powerpoint/2010/main" val="3183703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townesm\AppData\Local\Temp\640px-Cisco_7960_IP_Pho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70" y="1325880"/>
            <a:ext cx="3657600" cy="2743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Rounded Rectangular Callout 1"/>
          <p:cNvSpPr/>
          <p:nvPr/>
        </p:nvSpPr>
        <p:spPr>
          <a:xfrm>
            <a:off x="1085850" y="102870"/>
            <a:ext cx="2286000" cy="1371600"/>
          </a:xfrm>
          <a:prstGeom prst="wedgeRoundRectCallout">
            <a:avLst>
              <a:gd name="adj1" fmla="val 38102"/>
              <a:gd name="adj2" fmla="val 81102"/>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Structured Phone Interviews</a:t>
            </a:r>
            <a:endParaRPr lang="en-US" dirty="0"/>
          </a:p>
        </p:txBody>
      </p:sp>
      <p:sp>
        <p:nvSpPr>
          <p:cNvPr id="4" name="Rounded Rectangular Callout 3"/>
          <p:cNvSpPr/>
          <p:nvPr/>
        </p:nvSpPr>
        <p:spPr>
          <a:xfrm>
            <a:off x="5787390" y="102870"/>
            <a:ext cx="2194560" cy="1348740"/>
          </a:xfrm>
          <a:prstGeom prst="wedgeRoundRectCallout">
            <a:avLst>
              <a:gd name="adj1" fmla="val -45210"/>
              <a:gd name="adj2" fmla="val 76059"/>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TLO directors from 128 of 139 AUTM member institutions</a:t>
            </a:r>
            <a:endParaRPr lang="en-US" dirty="0"/>
          </a:p>
        </p:txBody>
      </p:sp>
      <p:sp>
        <p:nvSpPr>
          <p:cNvPr id="5" name="Rounded Rectangular Callout 4"/>
          <p:cNvSpPr/>
          <p:nvPr/>
        </p:nvSpPr>
        <p:spPr>
          <a:xfrm>
            <a:off x="1085850" y="4069080"/>
            <a:ext cx="2286000" cy="1371600"/>
          </a:xfrm>
          <a:prstGeom prst="wedgeRoundRectCallout">
            <a:avLst>
              <a:gd name="adj1" fmla="val 42602"/>
              <a:gd name="adj2" fmla="val -79731"/>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60% of federal and industry research support</a:t>
            </a:r>
            <a:endParaRPr lang="en-US" dirty="0"/>
          </a:p>
        </p:txBody>
      </p:sp>
      <p:sp>
        <p:nvSpPr>
          <p:cNvPr id="6" name="Rounded Rectangular Callout 5"/>
          <p:cNvSpPr/>
          <p:nvPr/>
        </p:nvSpPr>
        <p:spPr>
          <a:xfrm>
            <a:off x="3592830" y="4091940"/>
            <a:ext cx="2194560" cy="1348740"/>
          </a:xfrm>
          <a:prstGeom prst="wedgeRoundRectCallout">
            <a:avLst>
              <a:gd name="adj1" fmla="val -46773"/>
              <a:gd name="adj2" fmla="val -82416"/>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70% of licenses executed</a:t>
            </a:r>
            <a:endParaRPr lang="en-US" dirty="0"/>
          </a:p>
        </p:txBody>
      </p:sp>
      <p:sp>
        <p:nvSpPr>
          <p:cNvPr id="7" name="Rounded Rectangular Callout 6"/>
          <p:cNvSpPr/>
          <p:nvPr/>
        </p:nvSpPr>
        <p:spPr>
          <a:xfrm>
            <a:off x="6038850" y="4091940"/>
            <a:ext cx="2194560" cy="1348740"/>
          </a:xfrm>
          <a:prstGeom prst="wedgeRoundRectCallout">
            <a:avLst>
              <a:gd name="adj1" fmla="val -46773"/>
              <a:gd name="adj2" fmla="val -80720"/>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85% of patents issued to universities</a:t>
            </a:r>
            <a:endParaRPr lang="en-US" dirty="0"/>
          </a:p>
        </p:txBody>
      </p:sp>
      <p:sp>
        <p:nvSpPr>
          <p:cNvPr id="3" name="Slide Number Placeholder 2"/>
          <p:cNvSpPr>
            <a:spLocks noGrp="1"/>
          </p:cNvSpPr>
          <p:nvPr>
            <p:ph type="sldNum" sz="quarter" idx="12"/>
          </p:nvPr>
        </p:nvSpPr>
        <p:spPr/>
        <p:txBody>
          <a:bodyPr/>
          <a:lstStyle/>
          <a:p>
            <a:fld id="{C3F44E33-38A6-49FF-B286-CF655111B6FC}" type="slidenum">
              <a:rPr lang="en-US" smtClean="0"/>
              <a:t>9</a:t>
            </a:fld>
            <a:endParaRPr lang="en-US"/>
          </a:p>
        </p:txBody>
      </p:sp>
    </p:spTree>
    <p:extLst>
      <p:ext uri="{BB962C8B-B14F-4D97-AF65-F5344CB8AC3E}">
        <p14:creationId xmlns:p14="http://schemas.microsoft.com/office/powerpoint/2010/main" val="4241133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1026</Words>
  <Application>Microsoft Office PowerPoint</Application>
  <PresentationFormat>On-screen Show (16:10)</PresentationFormat>
  <Paragraphs>174</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SOC 6100 Fall 2018 Journal Article Critique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Saint Louis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Article Critique</dc:title>
  <dc:creator>Malcolm S. Townes</dc:creator>
  <cp:lastModifiedBy>MTownes</cp:lastModifiedBy>
  <cp:revision>86</cp:revision>
  <dcterms:created xsi:type="dcterms:W3CDTF">2018-10-04T19:56:31Z</dcterms:created>
  <dcterms:modified xsi:type="dcterms:W3CDTF">2018-10-07T23:05:54Z</dcterms:modified>
</cp:coreProperties>
</file>