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715000" type="screen16x1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83AA4-ADB7-4D78-BC0B-61D53AF05290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6913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3BEF-6787-481E-AFCA-033D79C6C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7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outliers removed (case 202, 230, and 1630)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83BEF-6787-481E-AFCA-033D79C6C0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9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3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5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DF70-5848-4672-8949-A08F2F452BE1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9E9E-20E7-4955-A623-668E20CDB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6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3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0.169***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-0.612***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1333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0.060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-0.047*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0.189***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0.094***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40528" y="159362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0.011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0.063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8575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CRECEIVEtr</a:t>
            </a:r>
            <a:r>
              <a:rPr lang="en-US" dirty="0" smtClean="0"/>
              <a:t>, ORIGINAL) = </a:t>
            </a:r>
            <a:r>
              <a:rPr lang="en-US" dirty="0" smtClean="0"/>
              <a:t>-0.016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81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CRECEIVEtr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434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CLAIMS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5800" y="26289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057400" y="9525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16383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GYEAR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43400" y="36957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RATIOCIT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715000" y="2857500"/>
            <a:ext cx="10668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4" idx="1"/>
          </p:cNvCxnSpPr>
          <p:nvPr/>
        </p:nvCxnSpPr>
        <p:spPr>
          <a:xfrm flipV="1">
            <a:off x="5715000" y="2857500"/>
            <a:ext cx="10668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4" idx="1"/>
          </p:cNvCxnSpPr>
          <p:nvPr/>
        </p:nvCxnSpPr>
        <p:spPr>
          <a:xfrm>
            <a:off x="5715000" y="1866900"/>
            <a:ext cx="10668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3"/>
            <a:endCxn id="4" idx="0"/>
          </p:cNvCxnSpPr>
          <p:nvPr/>
        </p:nvCxnSpPr>
        <p:spPr>
          <a:xfrm>
            <a:off x="3429000" y="1181100"/>
            <a:ext cx="4038600" cy="1447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5" idx="1"/>
          </p:cNvCxnSpPr>
          <p:nvPr/>
        </p:nvCxnSpPr>
        <p:spPr>
          <a:xfrm>
            <a:off x="2743200" y="1409700"/>
            <a:ext cx="1600200" cy="1447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5" idx="1"/>
          </p:cNvCxnSpPr>
          <p:nvPr/>
        </p:nvCxnSpPr>
        <p:spPr>
          <a:xfrm>
            <a:off x="2057400" y="2857500"/>
            <a:ext cx="2286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5" idx="0"/>
          </p:cNvCxnSpPr>
          <p:nvPr/>
        </p:nvCxnSpPr>
        <p:spPr>
          <a:xfrm>
            <a:off x="5029200" y="2095500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0"/>
            <a:endCxn id="5" idx="2"/>
          </p:cNvCxnSpPr>
          <p:nvPr/>
        </p:nvCxnSpPr>
        <p:spPr>
          <a:xfrm flipV="1">
            <a:off x="5029200" y="30861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  <a:endCxn id="4" idx="2"/>
          </p:cNvCxnSpPr>
          <p:nvPr/>
        </p:nvCxnSpPr>
        <p:spPr>
          <a:xfrm rot="16200000" flipH="1">
            <a:off x="4419600" y="38100"/>
            <a:ext cx="12700" cy="6096000"/>
          </a:xfrm>
          <a:prstGeom prst="bentConnector3">
            <a:avLst>
              <a:gd name="adj1" fmla="val 11381953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0"/>
            <a:endCxn id="7" idx="1"/>
          </p:cNvCxnSpPr>
          <p:nvPr/>
        </p:nvCxnSpPr>
        <p:spPr>
          <a:xfrm rot="5400000" flipH="1" flipV="1">
            <a:off x="990600" y="1562100"/>
            <a:ext cx="1447800" cy="6858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5800" y="5242098"/>
            <a:ext cx="38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p&lt;0.05, ** p&lt;0.01, *** p&lt;0.001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371600" y="1834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0.170***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5881" y="16822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smtClean="0"/>
              <a:t>0.611***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124200" y="1333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0.058*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0" y="2497291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0.097***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5274" y="20955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8818" y="31623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0.042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715000" y="25527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-0.047*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72200" y="194310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0.190***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72200" y="3445467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-0.082***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07180" y="3739634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0.093***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105400" y="232579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</a:t>
            </a:r>
            <a:r>
              <a:rPr lang="en-US" sz="1100" dirty="0" smtClean="0"/>
              <a:t>0.054</a:t>
            </a:r>
            <a:endParaRPr lang="en-US" sz="11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105400" y="33909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0.063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8575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0.05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48387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Pearson Correlation (</a:t>
            </a:r>
            <a:r>
              <a:rPr lang="en-US" dirty="0" err="1" smtClean="0"/>
              <a:t>CRECEIVEtr</a:t>
            </a:r>
            <a:r>
              <a:rPr lang="en-US" dirty="0" smtClean="0"/>
              <a:t>, ORIGINAL) = </a:t>
            </a:r>
            <a:r>
              <a:rPr lang="en-US" dirty="0" smtClean="0"/>
              <a:t>-0.017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44819" y="160529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dirty="0" smtClean="0"/>
              <a:t> = </a:t>
            </a:r>
            <a:r>
              <a:rPr lang="en-US" sz="1100" dirty="0" smtClean="0"/>
              <a:t>0.014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98610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35359"/>
              </p:ext>
            </p:extLst>
          </p:nvPr>
        </p:nvGraphicFramePr>
        <p:xfrm>
          <a:off x="76200" y="767080"/>
          <a:ext cx="8991600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092200"/>
                <a:gridCol w="1219200"/>
                <a:gridCol w="2184400"/>
                <a:gridCol w="1498600"/>
                <a:gridCol w="1498600"/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Assoc.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Indirect Effects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Total Effect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Non-Causal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aseline="0" dirty="0" smtClean="0"/>
                        <a:t>ORIGINAL</a:t>
                      </a:r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0.094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0.189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-0.082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GENERAL</a:t>
                      </a:r>
                    </a:p>
                    <a:p>
                      <a:pPr algn="r"/>
                      <a:r>
                        <a:rPr lang="en-US" sz="1400" dirty="0" smtClean="0"/>
                        <a:t>(0.169)(-0.612) = </a:t>
                      </a:r>
                      <a:r>
                        <a:rPr lang="en-US" sz="1400" dirty="0" smtClean="0"/>
                        <a:t>-0.103 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via</a:t>
                      </a:r>
                      <a:r>
                        <a:rPr lang="en-US" sz="1400" baseline="0" dirty="0" smtClean="0"/>
                        <a:t> CLAIMS</a:t>
                      </a:r>
                    </a:p>
                    <a:p>
                      <a:pPr algn="r"/>
                      <a:r>
                        <a:rPr lang="en-US" sz="1400" baseline="0" dirty="0" smtClean="0"/>
                        <a:t>(0.097)(-0.047) = </a:t>
                      </a:r>
                      <a:r>
                        <a:rPr lang="en-US" sz="1400" baseline="0" dirty="0" smtClean="0"/>
                        <a:t>-0.005 </a:t>
                      </a:r>
                      <a:endParaRPr lang="en-US" sz="1400" baseline="0" dirty="0" smtClean="0"/>
                    </a:p>
                    <a:p>
                      <a:pPr algn="r"/>
                      <a:r>
                        <a:rPr lang="en-US" sz="1400" baseline="0" dirty="0" smtClean="0"/>
                        <a:t>(0.060)(-0.047) = </a:t>
                      </a:r>
                      <a:r>
                        <a:rPr lang="en-US" sz="1400" baseline="0" dirty="0" smtClean="0"/>
                        <a:t>-0.003 </a:t>
                      </a:r>
                      <a:endParaRPr lang="en-US" sz="1400" baseline="0" dirty="0" smtClean="0"/>
                    </a:p>
                    <a:p>
                      <a:pPr algn="r"/>
                      <a:r>
                        <a:rPr lang="en-US" sz="1400" baseline="0" dirty="0" smtClean="0"/>
                        <a:t>(0.044)(-0.047) = </a:t>
                      </a:r>
                      <a:r>
                        <a:rPr lang="en-US" sz="1400" baseline="0" dirty="0" smtClean="0"/>
                        <a:t>-0.002 </a:t>
                      </a:r>
                      <a:endParaRPr lang="en-US" sz="1400" baseline="0" dirty="0" smtClean="0"/>
                    </a:p>
                    <a:p>
                      <a:pPr algn="r"/>
                      <a:r>
                        <a:rPr lang="en-US" sz="1400" baseline="0" dirty="0" smtClean="0"/>
                        <a:t>(0.042)(-0.047) = -0.002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0.094+0.189+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(-0.082)+(-0.103)+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(-0.005)+(-0.003)+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(0.002)+(-0.002) = 0.086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-0.016-0.086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-0.102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Select</a:t>
                      </a:r>
                      <a:r>
                        <a:rPr lang="en-US" sz="1400" baseline="0" dirty="0" smtClean="0"/>
                        <a:t> outliers removed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-0.017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ORIGINAL</a:t>
                      </a:r>
                    </a:p>
                    <a:p>
                      <a:pPr algn="r"/>
                      <a:r>
                        <a:rPr lang="en-US" sz="1400" dirty="0" smtClean="0"/>
                        <a:t>0.093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GYEAR</a:t>
                      </a:r>
                    </a:p>
                    <a:p>
                      <a:pPr algn="r"/>
                      <a:r>
                        <a:rPr lang="en-US" sz="1400" dirty="0" smtClean="0"/>
                        <a:t>0.190</a:t>
                      </a:r>
                    </a:p>
                    <a:p>
                      <a:pPr algn="r"/>
                      <a:endParaRPr lang="en-US" sz="1400" dirty="0" smtClean="0"/>
                    </a:p>
                    <a:p>
                      <a:pPr algn="r"/>
                      <a:r>
                        <a:rPr lang="en-US" sz="1400" dirty="0" smtClean="0"/>
                        <a:t>RATIOCIT</a:t>
                      </a:r>
                    </a:p>
                    <a:p>
                      <a:pPr algn="r"/>
                      <a:r>
                        <a:rPr lang="en-US" sz="1400" dirty="0" smtClean="0"/>
                        <a:t>-0.082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 smtClean="0"/>
                        <a:t>via GENERAL</a:t>
                      </a:r>
                    </a:p>
                    <a:p>
                      <a:pPr algn="r"/>
                      <a:r>
                        <a:rPr lang="it-IT" sz="1400" dirty="0" smtClean="0"/>
                        <a:t>(0.169)(-0.611) = -0.103  </a:t>
                      </a:r>
                    </a:p>
                    <a:p>
                      <a:pPr algn="r"/>
                      <a:endParaRPr lang="it-IT" sz="1400" dirty="0" smtClean="0"/>
                    </a:p>
                    <a:p>
                      <a:pPr algn="r"/>
                      <a:r>
                        <a:rPr lang="it-IT" sz="1400" dirty="0" smtClean="0"/>
                        <a:t>via CLAIMS</a:t>
                      </a:r>
                    </a:p>
                    <a:p>
                      <a:pPr algn="r"/>
                      <a:r>
                        <a:rPr lang="it-IT" sz="1400" dirty="0" smtClean="0"/>
                        <a:t>(0.097)(-0.047) = -0.005 </a:t>
                      </a:r>
                    </a:p>
                    <a:p>
                      <a:pPr algn="r"/>
                      <a:r>
                        <a:rPr lang="it-IT" sz="1400" dirty="0" smtClean="0"/>
                        <a:t>(0.058)(-0.047) = -0.003 </a:t>
                      </a:r>
                    </a:p>
                    <a:p>
                      <a:pPr algn="r"/>
                      <a:r>
                        <a:rPr lang="it-IT" sz="1400" dirty="0" smtClean="0"/>
                        <a:t>(0.045)(-0.047) = -0.002 </a:t>
                      </a:r>
                    </a:p>
                    <a:p>
                      <a:pPr algn="r"/>
                      <a:r>
                        <a:rPr lang="it-IT" sz="1400" dirty="0" smtClean="0"/>
                        <a:t>(0.042)(-0.047) = -0.002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0.094+0.189+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(-0.082)+(-0.103)+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(-0.005)+(-0.003)+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(0.002)+(-0.002) = 0.086 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-0.017-0.086 = 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-0.103</a:t>
                      </a:r>
                    </a:p>
                    <a:p>
                      <a:pPr algn="r"/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89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269</Words>
  <Application>Microsoft Office PowerPoint</Application>
  <PresentationFormat>On-screen Show (16:10)</PresentationFormat>
  <Paragraphs>101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29</cp:revision>
  <cp:lastPrinted>2018-10-24T20:29:24Z</cp:lastPrinted>
  <dcterms:created xsi:type="dcterms:W3CDTF">2018-10-17T13:09:18Z</dcterms:created>
  <dcterms:modified xsi:type="dcterms:W3CDTF">2018-10-28T16:52:04Z</dcterms:modified>
</cp:coreProperties>
</file>