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3" r:id="rId6"/>
    <p:sldId id="264" r:id="rId7"/>
    <p:sldId id="266" r:id="rId8"/>
    <p:sldId id="267" r:id="rId9"/>
    <p:sldId id="265" r:id="rId10"/>
    <p:sldId id="260" r:id="rId11"/>
    <p:sldId id="262" r:id="rId12"/>
    <p:sldId id="261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98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434F5-8BA7-42A5-B06E-2A622BED50C2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FB0FF-718F-4AC3-B263-14C79AAECB9D}">
      <dgm:prSet phldrT="[Text]"/>
      <dgm:spPr/>
      <dgm:t>
        <a:bodyPr/>
        <a:lstStyle/>
        <a:p>
          <a:r>
            <a:rPr lang="en-US" dirty="0" smtClean="0"/>
            <a:t>Theoretical and Conceptual Framework</a:t>
          </a:r>
          <a:endParaRPr lang="en-US" dirty="0"/>
        </a:p>
      </dgm:t>
    </dgm:pt>
    <dgm:pt modelId="{EAF441C4-2764-4E8E-AE65-61FB9D29FFD9}" type="parTrans" cxnId="{4A710682-4489-41E7-A78F-C695AA0C9B1C}">
      <dgm:prSet/>
      <dgm:spPr/>
      <dgm:t>
        <a:bodyPr/>
        <a:lstStyle/>
        <a:p>
          <a:endParaRPr lang="en-US"/>
        </a:p>
      </dgm:t>
    </dgm:pt>
    <dgm:pt modelId="{03127FF5-DA79-49C6-9880-07BA042E5B98}" type="sibTrans" cxnId="{4A710682-4489-41E7-A78F-C695AA0C9B1C}">
      <dgm:prSet/>
      <dgm:spPr/>
      <dgm:t>
        <a:bodyPr/>
        <a:lstStyle/>
        <a:p>
          <a:endParaRPr lang="en-US"/>
        </a:p>
      </dgm:t>
    </dgm:pt>
    <dgm:pt modelId="{04664B2F-F0D7-4FE8-8F0D-B4867EC44981}">
      <dgm:prSet phldrT="[Text]"/>
      <dgm:spPr/>
      <dgm:t>
        <a:bodyPr/>
        <a:lstStyle/>
        <a:p>
          <a:r>
            <a:rPr lang="en-US" dirty="0" smtClean="0"/>
            <a:t>Malcolm Townes</a:t>
          </a:r>
          <a:endParaRPr lang="en-US" dirty="0"/>
        </a:p>
      </dgm:t>
    </dgm:pt>
    <dgm:pt modelId="{23B50F7C-DFAF-4D24-840E-EEBFC4C1E22F}" type="parTrans" cxnId="{99880B12-BF31-45CD-94F3-2EEE37DD0A41}">
      <dgm:prSet/>
      <dgm:spPr/>
      <dgm:t>
        <a:bodyPr/>
        <a:lstStyle/>
        <a:p>
          <a:endParaRPr lang="en-US"/>
        </a:p>
      </dgm:t>
    </dgm:pt>
    <dgm:pt modelId="{156A454E-61CC-4579-B506-9DD8ED0494F1}" type="sibTrans" cxnId="{99880B12-BF31-45CD-94F3-2EEE37DD0A41}">
      <dgm:prSet/>
      <dgm:spPr/>
      <dgm:t>
        <a:bodyPr/>
        <a:lstStyle/>
        <a:p>
          <a:endParaRPr lang="en-US"/>
        </a:p>
      </dgm:t>
    </dgm:pt>
    <dgm:pt modelId="{B8C5F0A9-8B0B-4F25-A41F-C13262A97A82}">
      <dgm:prSet phldrT="[Text]"/>
      <dgm:spPr/>
      <dgm:t>
        <a:bodyPr/>
        <a:lstStyle/>
        <a:p>
          <a:r>
            <a:rPr lang="en-US" dirty="0" smtClean="0"/>
            <a:t>Data and Methods</a:t>
          </a:r>
          <a:endParaRPr lang="en-US" dirty="0"/>
        </a:p>
      </dgm:t>
    </dgm:pt>
    <dgm:pt modelId="{AF1BE64C-654D-460B-9E56-1766034AAE29}" type="parTrans" cxnId="{C912B765-BC7E-4A9F-83CC-559510F30BC5}">
      <dgm:prSet/>
      <dgm:spPr/>
      <dgm:t>
        <a:bodyPr/>
        <a:lstStyle/>
        <a:p>
          <a:endParaRPr lang="en-US"/>
        </a:p>
      </dgm:t>
    </dgm:pt>
    <dgm:pt modelId="{4CD13948-ED1D-49CF-8416-5AFF7317EC12}" type="sibTrans" cxnId="{C912B765-BC7E-4A9F-83CC-559510F30BC5}">
      <dgm:prSet/>
      <dgm:spPr/>
      <dgm:t>
        <a:bodyPr/>
        <a:lstStyle/>
        <a:p>
          <a:endParaRPr lang="en-US"/>
        </a:p>
      </dgm:t>
    </dgm:pt>
    <dgm:pt modelId="{1C9ABC7F-5385-42E3-8133-66E6895E84BA}">
      <dgm:prSet phldrT="[Text]"/>
      <dgm:spPr/>
      <dgm:t>
        <a:bodyPr/>
        <a:lstStyle/>
        <a:p>
          <a:r>
            <a:rPr lang="en-US" dirty="0" smtClean="0"/>
            <a:t>Saeed </a:t>
          </a:r>
          <a:r>
            <a:rPr lang="en-US" dirty="0" err="1" smtClean="0"/>
            <a:t>Asiri</a:t>
          </a:r>
          <a:endParaRPr lang="en-US" dirty="0"/>
        </a:p>
      </dgm:t>
    </dgm:pt>
    <dgm:pt modelId="{6F8535C0-9F19-4BAF-A5B1-04193E3FD565}" type="parTrans" cxnId="{19802695-09B6-4A61-A02B-2946680F8901}">
      <dgm:prSet/>
      <dgm:spPr/>
      <dgm:t>
        <a:bodyPr/>
        <a:lstStyle/>
        <a:p>
          <a:endParaRPr lang="en-US"/>
        </a:p>
      </dgm:t>
    </dgm:pt>
    <dgm:pt modelId="{C68F268B-AD5F-46C5-854B-5C0215A6935F}" type="sibTrans" cxnId="{19802695-09B6-4A61-A02B-2946680F8901}">
      <dgm:prSet/>
      <dgm:spPr/>
      <dgm:t>
        <a:bodyPr/>
        <a:lstStyle/>
        <a:p>
          <a:endParaRPr lang="en-US"/>
        </a:p>
      </dgm:t>
    </dgm:pt>
    <dgm:pt modelId="{5E378D90-3C64-4F54-9EAF-339B3B633069}">
      <dgm:prSet phldrT="[Text]"/>
      <dgm:spPr/>
      <dgm:t>
        <a:bodyPr/>
        <a:lstStyle/>
        <a:p>
          <a:r>
            <a:rPr lang="en-US" dirty="0" smtClean="0"/>
            <a:t>Critique</a:t>
          </a:r>
          <a:endParaRPr lang="en-US" dirty="0"/>
        </a:p>
      </dgm:t>
    </dgm:pt>
    <dgm:pt modelId="{712EDBB5-B940-432F-9757-B048E08F8546}" type="parTrans" cxnId="{94545DFE-9D87-44D7-B09F-172240A7DFD6}">
      <dgm:prSet/>
      <dgm:spPr/>
      <dgm:t>
        <a:bodyPr/>
        <a:lstStyle/>
        <a:p>
          <a:endParaRPr lang="en-US"/>
        </a:p>
      </dgm:t>
    </dgm:pt>
    <dgm:pt modelId="{C0054E9D-D1A6-4E64-A302-AD66D9DD0AA0}" type="sibTrans" cxnId="{94545DFE-9D87-44D7-B09F-172240A7DFD6}">
      <dgm:prSet/>
      <dgm:spPr/>
      <dgm:t>
        <a:bodyPr/>
        <a:lstStyle/>
        <a:p>
          <a:endParaRPr lang="en-US"/>
        </a:p>
      </dgm:t>
    </dgm:pt>
    <dgm:pt modelId="{79686C5C-ABA0-4570-B8AD-8A110ED403D4}">
      <dgm:prSet phldrT="[Text]"/>
      <dgm:spPr/>
      <dgm:t>
        <a:bodyPr/>
        <a:lstStyle/>
        <a:p>
          <a:r>
            <a:rPr lang="en-US" dirty="0" smtClean="0"/>
            <a:t>Theme 1 – Nathan House</a:t>
          </a:r>
          <a:endParaRPr lang="en-US" dirty="0"/>
        </a:p>
      </dgm:t>
    </dgm:pt>
    <dgm:pt modelId="{09CD023B-4974-453A-AAEF-D961139EFB59}" type="parTrans" cxnId="{C22CFD93-A9DC-4ADA-9DE4-510C8AC57BF4}">
      <dgm:prSet/>
      <dgm:spPr/>
      <dgm:t>
        <a:bodyPr/>
        <a:lstStyle/>
        <a:p>
          <a:endParaRPr lang="en-US"/>
        </a:p>
      </dgm:t>
    </dgm:pt>
    <dgm:pt modelId="{DB0409CA-8720-4405-97F9-6412EF7D1D9E}" type="sibTrans" cxnId="{C22CFD93-A9DC-4ADA-9DE4-510C8AC57BF4}">
      <dgm:prSet/>
      <dgm:spPr/>
      <dgm:t>
        <a:bodyPr/>
        <a:lstStyle/>
        <a:p>
          <a:endParaRPr lang="en-US"/>
        </a:p>
      </dgm:t>
    </dgm:pt>
    <dgm:pt modelId="{29829007-87A4-47BA-B187-F7ADB0D6F740}">
      <dgm:prSet phldrT="[Text]"/>
      <dgm:spPr/>
      <dgm:t>
        <a:bodyPr/>
        <a:lstStyle/>
        <a:p>
          <a:r>
            <a:rPr lang="en-US" dirty="0" smtClean="0"/>
            <a:t>Theme 2 – Saeed </a:t>
          </a:r>
          <a:r>
            <a:rPr lang="en-US" dirty="0" err="1" smtClean="0"/>
            <a:t>Asiri</a:t>
          </a:r>
          <a:endParaRPr lang="en-US" dirty="0"/>
        </a:p>
      </dgm:t>
    </dgm:pt>
    <dgm:pt modelId="{D644E5E3-80DE-4EC0-91E5-9CF06A7F9F4C}" type="parTrans" cxnId="{4D3F8627-F3C8-4988-ADFF-95C5C3683F0F}">
      <dgm:prSet/>
      <dgm:spPr/>
      <dgm:t>
        <a:bodyPr/>
        <a:lstStyle/>
        <a:p>
          <a:endParaRPr lang="en-US"/>
        </a:p>
      </dgm:t>
    </dgm:pt>
    <dgm:pt modelId="{83F64F9F-220C-499A-B9EB-6D5B3FAFCF0E}" type="sibTrans" cxnId="{4D3F8627-F3C8-4988-ADFF-95C5C3683F0F}">
      <dgm:prSet/>
      <dgm:spPr/>
      <dgm:t>
        <a:bodyPr/>
        <a:lstStyle/>
        <a:p>
          <a:endParaRPr lang="en-US"/>
        </a:p>
      </dgm:t>
    </dgm:pt>
    <dgm:pt modelId="{EAA145E7-7044-408B-8F38-CB9585C30432}">
      <dgm:prSet phldrT="[Text]"/>
      <dgm:spPr/>
      <dgm:t>
        <a:bodyPr/>
        <a:lstStyle/>
        <a:p>
          <a:r>
            <a:rPr lang="en-US" dirty="0" smtClean="0"/>
            <a:t>Theme 3 – Malcolm Townes</a:t>
          </a:r>
          <a:endParaRPr lang="en-US" dirty="0"/>
        </a:p>
      </dgm:t>
    </dgm:pt>
    <dgm:pt modelId="{8F8E9DC6-8E5E-428F-ACEA-3F0C801AEDC0}" type="parTrans" cxnId="{49358533-FEE9-4EF0-B659-63B99C39873C}">
      <dgm:prSet/>
      <dgm:spPr/>
      <dgm:t>
        <a:bodyPr/>
        <a:lstStyle/>
        <a:p>
          <a:endParaRPr lang="en-US"/>
        </a:p>
      </dgm:t>
    </dgm:pt>
    <dgm:pt modelId="{9F00BBAE-75A1-40E1-8445-5BD9AC9AC5AA}" type="sibTrans" cxnId="{49358533-FEE9-4EF0-B659-63B99C39873C}">
      <dgm:prSet/>
      <dgm:spPr/>
      <dgm:t>
        <a:bodyPr/>
        <a:lstStyle/>
        <a:p>
          <a:endParaRPr lang="en-US"/>
        </a:p>
      </dgm:t>
    </dgm:pt>
    <dgm:pt modelId="{6CD38410-63FE-49E8-A15F-43113B579FC4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1B449093-E713-434B-9FEF-C48394D097DD}" type="parTrans" cxnId="{55496AFF-0341-4E33-B3BD-4A318C027C4F}">
      <dgm:prSet/>
      <dgm:spPr/>
      <dgm:t>
        <a:bodyPr/>
        <a:lstStyle/>
        <a:p>
          <a:endParaRPr lang="en-US"/>
        </a:p>
      </dgm:t>
    </dgm:pt>
    <dgm:pt modelId="{AB28A93F-DD8D-4798-A5EA-7B51DD175AAC}" type="sibTrans" cxnId="{55496AFF-0341-4E33-B3BD-4A318C027C4F}">
      <dgm:prSet/>
      <dgm:spPr/>
      <dgm:t>
        <a:bodyPr/>
        <a:lstStyle/>
        <a:p>
          <a:endParaRPr lang="en-US"/>
        </a:p>
      </dgm:t>
    </dgm:pt>
    <dgm:pt modelId="{76BA7F9C-F156-4401-89A0-BA8A704F069F}">
      <dgm:prSet phldrT="[Text]"/>
      <dgm:spPr/>
      <dgm:t>
        <a:bodyPr/>
        <a:lstStyle/>
        <a:p>
          <a:r>
            <a:rPr lang="en-US" dirty="0" smtClean="0"/>
            <a:t>Nathan House</a:t>
          </a:r>
          <a:endParaRPr lang="en-US" dirty="0"/>
        </a:p>
      </dgm:t>
    </dgm:pt>
    <dgm:pt modelId="{10BA06B7-BB8A-4FB5-9EA4-852D5C6A8AF4}" type="parTrans" cxnId="{B15F0017-3375-43A4-9763-F20460331C54}">
      <dgm:prSet/>
      <dgm:spPr/>
      <dgm:t>
        <a:bodyPr/>
        <a:lstStyle/>
        <a:p>
          <a:endParaRPr lang="en-US"/>
        </a:p>
      </dgm:t>
    </dgm:pt>
    <dgm:pt modelId="{F8413D69-9642-45F9-B853-E5B3183C7399}" type="sibTrans" cxnId="{B15F0017-3375-43A4-9763-F20460331C54}">
      <dgm:prSet/>
      <dgm:spPr/>
      <dgm:t>
        <a:bodyPr/>
        <a:lstStyle/>
        <a:p>
          <a:endParaRPr lang="en-US"/>
        </a:p>
      </dgm:t>
    </dgm:pt>
    <dgm:pt modelId="{E32AB43C-F7CF-45AC-88A2-FE48D30B914D}" type="pres">
      <dgm:prSet presAssocID="{D19434F5-8BA7-42A5-B06E-2A622BED50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B89208-568D-4CB0-BB01-1D5CE9E2C6EE}" type="pres">
      <dgm:prSet presAssocID="{EF2FB0FF-718F-4AC3-B263-14C79AAECB9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346E0-8734-438E-982D-85C38298B913}" type="pres">
      <dgm:prSet presAssocID="{EF2FB0FF-718F-4AC3-B263-14C79AAECB9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AE1D7-93E2-4F7D-95A0-24893BD88B49}" type="pres">
      <dgm:prSet presAssocID="{B8C5F0A9-8B0B-4F25-A41F-C13262A97A8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44824-333C-4A53-841C-79075C43C6DD}" type="pres">
      <dgm:prSet presAssocID="{B8C5F0A9-8B0B-4F25-A41F-C13262A97A82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AE2E8-45C3-4D8A-9228-B6EB827C01EB}" type="pres">
      <dgm:prSet presAssocID="{6CD38410-63FE-49E8-A15F-43113B579FC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A50A2-D7AC-4355-A258-5D7AA48591D7}" type="pres">
      <dgm:prSet presAssocID="{6CD38410-63FE-49E8-A15F-43113B579FC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B8DFE-B9BC-4105-9868-AD6C20CCF835}" type="pres">
      <dgm:prSet presAssocID="{5E378D90-3C64-4F54-9EAF-339B3B63306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7ECFA-C3F0-4249-88F6-F725A55CB44A}" type="pres">
      <dgm:prSet presAssocID="{5E378D90-3C64-4F54-9EAF-339B3B63306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CEBE1F-44F1-4A3C-9D1E-7161435AE4B5}" type="presOf" srcId="{5E378D90-3C64-4F54-9EAF-339B3B633069}" destId="{3F0B8DFE-B9BC-4105-9868-AD6C20CCF835}" srcOrd="0" destOrd="0" presId="urn:microsoft.com/office/officeart/2005/8/layout/vList2"/>
    <dgm:cxn modelId="{493CC7BA-79E5-43AC-8646-1D65154FD340}" type="presOf" srcId="{1C9ABC7F-5385-42E3-8133-66E6895E84BA}" destId="{FBB44824-333C-4A53-841C-79075C43C6DD}" srcOrd="0" destOrd="0" presId="urn:microsoft.com/office/officeart/2005/8/layout/vList2"/>
    <dgm:cxn modelId="{99880B12-BF31-45CD-94F3-2EEE37DD0A41}" srcId="{EF2FB0FF-718F-4AC3-B263-14C79AAECB9D}" destId="{04664B2F-F0D7-4FE8-8F0D-B4867EC44981}" srcOrd="0" destOrd="0" parTransId="{23B50F7C-DFAF-4D24-840E-EEBFC4C1E22F}" sibTransId="{156A454E-61CC-4579-B506-9DD8ED0494F1}"/>
    <dgm:cxn modelId="{C912B765-BC7E-4A9F-83CC-559510F30BC5}" srcId="{D19434F5-8BA7-42A5-B06E-2A622BED50C2}" destId="{B8C5F0A9-8B0B-4F25-A41F-C13262A97A82}" srcOrd="1" destOrd="0" parTransId="{AF1BE64C-654D-460B-9E56-1766034AAE29}" sibTransId="{4CD13948-ED1D-49CF-8416-5AFF7317EC12}"/>
    <dgm:cxn modelId="{D496286B-B7F3-4654-A4B1-6114ED2C4D8B}" type="presOf" srcId="{79686C5C-ABA0-4570-B8AD-8A110ED403D4}" destId="{90A7ECFA-C3F0-4249-88F6-F725A55CB44A}" srcOrd="0" destOrd="0" presId="urn:microsoft.com/office/officeart/2005/8/layout/vList2"/>
    <dgm:cxn modelId="{96D3C1E9-0204-4212-B5E1-EB1E11E11CCC}" type="presOf" srcId="{76BA7F9C-F156-4401-89A0-BA8A704F069F}" destId="{B2AA50A2-D7AC-4355-A258-5D7AA48591D7}" srcOrd="0" destOrd="0" presId="urn:microsoft.com/office/officeart/2005/8/layout/vList2"/>
    <dgm:cxn modelId="{4D3F8627-F3C8-4988-ADFF-95C5C3683F0F}" srcId="{5E378D90-3C64-4F54-9EAF-339B3B633069}" destId="{29829007-87A4-47BA-B187-F7ADB0D6F740}" srcOrd="1" destOrd="0" parTransId="{D644E5E3-80DE-4EC0-91E5-9CF06A7F9F4C}" sibTransId="{83F64F9F-220C-499A-B9EB-6D5B3FAFCF0E}"/>
    <dgm:cxn modelId="{D6D1FB90-F643-43C4-92A3-92402CD4AD70}" type="presOf" srcId="{04664B2F-F0D7-4FE8-8F0D-B4867EC44981}" destId="{0CD346E0-8734-438E-982D-85C38298B913}" srcOrd="0" destOrd="0" presId="urn:microsoft.com/office/officeart/2005/8/layout/vList2"/>
    <dgm:cxn modelId="{49358533-FEE9-4EF0-B659-63B99C39873C}" srcId="{5E378D90-3C64-4F54-9EAF-339B3B633069}" destId="{EAA145E7-7044-408B-8F38-CB9585C30432}" srcOrd="2" destOrd="0" parTransId="{8F8E9DC6-8E5E-428F-ACEA-3F0C801AEDC0}" sibTransId="{9F00BBAE-75A1-40E1-8445-5BD9AC9AC5AA}"/>
    <dgm:cxn modelId="{CE3986C8-2DED-4ED5-BBCC-70315F4050B3}" type="presOf" srcId="{D19434F5-8BA7-42A5-B06E-2A622BED50C2}" destId="{E32AB43C-F7CF-45AC-88A2-FE48D30B914D}" srcOrd="0" destOrd="0" presId="urn:microsoft.com/office/officeart/2005/8/layout/vList2"/>
    <dgm:cxn modelId="{8B6B87F0-A741-41DF-9E3D-D54A94E60231}" type="presOf" srcId="{29829007-87A4-47BA-B187-F7ADB0D6F740}" destId="{90A7ECFA-C3F0-4249-88F6-F725A55CB44A}" srcOrd="0" destOrd="1" presId="urn:microsoft.com/office/officeart/2005/8/layout/vList2"/>
    <dgm:cxn modelId="{B15F0017-3375-43A4-9763-F20460331C54}" srcId="{6CD38410-63FE-49E8-A15F-43113B579FC4}" destId="{76BA7F9C-F156-4401-89A0-BA8A704F069F}" srcOrd="0" destOrd="0" parTransId="{10BA06B7-BB8A-4FB5-9EA4-852D5C6A8AF4}" sibTransId="{F8413D69-9642-45F9-B853-E5B3183C7399}"/>
    <dgm:cxn modelId="{4A710682-4489-41E7-A78F-C695AA0C9B1C}" srcId="{D19434F5-8BA7-42A5-B06E-2A622BED50C2}" destId="{EF2FB0FF-718F-4AC3-B263-14C79AAECB9D}" srcOrd="0" destOrd="0" parTransId="{EAF441C4-2764-4E8E-AE65-61FB9D29FFD9}" sibTransId="{03127FF5-DA79-49C6-9880-07BA042E5B98}"/>
    <dgm:cxn modelId="{C22CFD93-A9DC-4ADA-9DE4-510C8AC57BF4}" srcId="{5E378D90-3C64-4F54-9EAF-339B3B633069}" destId="{79686C5C-ABA0-4570-B8AD-8A110ED403D4}" srcOrd="0" destOrd="0" parTransId="{09CD023B-4974-453A-AAEF-D961139EFB59}" sibTransId="{DB0409CA-8720-4405-97F9-6412EF7D1D9E}"/>
    <dgm:cxn modelId="{C08DB0C1-AAAF-4E10-8104-4F5496928401}" type="presOf" srcId="{EF2FB0FF-718F-4AC3-B263-14C79AAECB9D}" destId="{8BB89208-568D-4CB0-BB01-1D5CE9E2C6EE}" srcOrd="0" destOrd="0" presId="urn:microsoft.com/office/officeart/2005/8/layout/vList2"/>
    <dgm:cxn modelId="{94545DFE-9D87-44D7-B09F-172240A7DFD6}" srcId="{D19434F5-8BA7-42A5-B06E-2A622BED50C2}" destId="{5E378D90-3C64-4F54-9EAF-339B3B633069}" srcOrd="3" destOrd="0" parTransId="{712EDBB5-B940-432F-9757-B048E08F8546}" sibTransId="{C0054E9D-D1A6-4E64-A302-AD66D9DD0AA0}"/>
    <dgm:cxn modelId="{A9F6E0FC-ABF1-4B15-8D87-0D429A78CC20}" type="presOf" srcId="{6CD38410-63FE-49E8-A15F-43113B579FC4}" destId="{599AE2E8-45C3-4D8A-9228-B6EB827C01EB}" srcOrd="0" destOrd="0" presId="urn:microsoft.com/office/officeart/2005/8/layout/vList2"/>
    <dgm:cxn modelId="{653864B4-F740-428D-BAC3-ECD6B652EC67}" type="presOf" srcId="{B8C5F0A9-8B0B-4F25-A41F-C13262A97A82}" destId="{BB8AE1D7-93E2-4F7D-95A0-24893BD88B49}" srcOrd="0" destOrd="0" presId="urn:microsoft.com/office/officeart/2005/8/layout/vList2"/>
    <dgm:cxn modelId="{1A40E00B-C2F3-4051-BDAA-0C0854E02222}" type="presOf" srcId="{EAA145E7-7044-408B-8F38-CB9585C30432}" destId="{90A7ECFA-C3F0-4249-88F6-F725A55CB44A}" srcOrd="0" destOrd="2" presId="urn:microsoft.com/office/officeart/2005/8/layout/vList2"/>
    <dgm:cxn modelId="{19802695-09B6-4A61-A02B-2946680F8901}" srcId="{B8C5F0A9-8B0B-4F25-A41F-C13262A97A82}" destId="{1C9ABC7F-5385-42E3-8133-66E6895E84BA}" srcOrd="0" destOrd="0" parTransId="{6F8535C0-9F19-4BAF-A5B1-04193E3FD565}" sibTransId="{C68F268B-AD5F-46C5-854B-5C0215A6935F}"/>
    <dgm:cxn modelId="{55496AFF-0341-4E33-B3BD-4A318C027C4F}" srcId="{D19434F5-8BA7-42A5-B06E-2A622BED50C2}" destId="{6CD38410-63FE-49E8-A15F-43113B579FC4}" srcOrd="2" destOrd="0" parTransId="{1B449093-E713-434B-9FEF-C48394D097DD}" sibTransId="{AB28A93F-DD8D-4798-A5EA-7B51DD175AAC}"/>
    <dgm:cxn modelId="{50CA1C2B-40BB-42D2-BDDA-117086E5C741}" type="presParOf" srcId="{E32AB43C-F7CF-45AC-88A2-FE48D30B914D}" destId="{8BB89208-568D-4CB0-BB01-1D5CE9E2C6EE}" srcOrd="0" destOrd="0" presId="urn:microsoft.com/office/officeart/2005/8/layout/vList2"/>
    <dgm:cxn modelId="{180E2E21-D07C-44CE-A452-5C6FC833A887}" type="presParOf" srcId="{E32AB43C-F7CF-45AC-88A2-FE48D30B914D}" destId="{0CD346E0-8734-438E-982D-85C38298B913}" srcOrd="1" destOrd="0" presId="urn:microsoft.com/office/officeart/2005/8/layout/vList2"/>
    <dgm:cxn modelId="{27EA821F-FB02-49D7-97B0-6E675C38C0E0}" type="presParOf" srcId="{E32AB43C-F7CF-45AC-88A2-FE48D30B914D}" destId="{BB8AE1D7-93E2-4F7D-95A0-24893BD88B49}" srcOrd="2" destOrd="0" presId="urn:microsoft.com/office/officeart/2005/8/layout/vList2"/>
    <dgm:cxn modelId="{BADBD5B6-6815-46D7-8F41-1B2E24874CAA}" type="presParOf" srcId="{E32AB43C-F7CF-45AC-88A2-FE48D30B914D}" destId="{FBB44824-333C-4A53-841C-79075C43C6DD}" srcOrd="3" destOrd="0" presId="urn:microsoft.com/office/officeart/2005/8/layout/vList2"/>
    <dgm:cxn modelId="{2BD80C63-9E22-453C-839C-FAF0401DC2CC}" type="presParOf" srcId="{E32AB43C-F7CF-45AC-88A2-FE48D30B914D}" destId="{599AE2E8-45C3-4D8A-9228-B6EB827C01EB}" srcOrd="4" destOrd="0" presId="urn:microsoft.com/office/officeart/2005/8/layout/vList2"/>
    <dgm:cxn modelId="{8C535239-4B61-40F8-A1B6-92BC576FF9D1}" type="presParOf" srcId="{E32AB43C-F7CF-45AC-88A2-FE48D30B914D}" destId="{B2AA50A2-D7AC-4355-A258-5D7AA48591D7}" srcOrd="5" destOrd="0" presId="urn:microsoft.com/office/officeart/2005/8/layout/vList2"/>
    <dgm:cxn modelId="{2F35371C-7C7D-4980-BB1C-92EFCC77F987}" type="presParOf" srcId="{E32AB43C-F7CF-45AC-88A2-FE48D30B914D}" destId="{3F0B8DFE-B9BC-4105-9868-AD6C20CCF835}" srcOrd="6" destOrd="0" presId="urn:microsoft.com/office/officeart/2005/8/layout/vList2"/>
    <dgm:cxn modelId="{4BAEE967-A4B2-4750-B879-905500334459}" type="presParOf" srcId="{E32AB43C-F7CF-45AC-88A2-FE48D30B914D}" destId="{90A7ECFA-C3F0-4249-88F6-F725A55CB44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9208-568D-4CB0-BB01-1D5CE9E2C6EE}">
      <dsp:nvSpPr>
        <dsp:cNvPr id="0" name=""/>
        <dsp:cNvSpPr/>
      </dsp:nvSpPr>
      <dsp:spPr>
        <a:xfrm>
          <a:off x="0" y="90025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Theoretical and Conceptual Framework</a:t>
          </a:r>
          <a:endParaRPr lang="en-US" sz="2100" kern="1200" dirty="0"/>
        </a:p>
      </dsp:txBody>
      <dsp:txXfrm>
        <a:off x="24588" y="114613"/>
        <a:ext cx="6046824" cy="454509"/>
      </dsp:txXfrm>
    </dsp:sp>
    <dsp:sp modelId="{0CD346E0-8734-438E-982D-85C38298B913}">
      <dsp:nvSpPr>
        <dsp:cNvPr id="0" name=""/>
        <dsp:cNvSpPr/>
      </dsp:nvSpPr>
      <dsp:spPr>
        <a:xfrm>
          <a:off x="0" y="593710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Malcolm Townes</a:t>
          </a:r>
          <a:endParaRPr lang="en-US" sz="1600" kern="1200" dirty="0"/>
        </a:p>
      </dsp:txBody>
      <dsp:txXfrm>
        <a:off x="0" y="593710"/>
        <a:ext cx="6096000" cy="347760"/>
      </dsp:txXfrm>
    </dsp:sp>
    <dsp:sp modelId="{BB8AE1D7-93E2-4F7D-95A0-24893BD88B49}">
      <dsp:nvSpPr>
        <dsp:cNvPr id="0" name=""/>
        <dsp:cNvSpPr/>
      </dsp:nvSpPr>
      <dsp:spPr>
        <a:xfrm>
          <a:off x="0" y="941470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and Methods</a:t>
          </a:r>
          <a:endParaRPr lang="en-US" sz="2100" kern="1200" dirty="0"/>
        </a:p>
      </dsp:txBody>
      <dsp:txXfrm>
        <a:off x="24588" y="966058"/>
        <a:ext cx="6046824" cy="454509"/>
      </dsp:txXfrm>
    </dsp:sp>
    <dsp:sp modelId="{FBB44824-333C-4A53-841C-79075C43C6DD}">
      <dsp:nvSpPr>
        <dsp:cNvPr id="0" name=""/>
        <dsp:cNvSpPr/>
      </dsp:nvSpPr>
      <dsp:spPr>
        <a:xfrm>
          <a:off x="0" y="1445155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Saeed </a:t>
          </a:r>
          <a:r>
            <a:rPr lang="en-US" sz="1600" kern="1200" dirty="0" err="1" smtClean="0"/>
            <a:t>Asiri</a:t>
          </a:r>
          <a:endParaRPr lang="en-US" sz="1600" kern="1200" dirty="0"/>
        </a:p>
      </dsp:txBody>
      <dsp:txXfrm>
        <a:off x="0" y="1445155"/>
        <a:ext cx="6096000" cy="347760"/>
      </dsp:txXfrm>
    </dsp:sp>
    <dsp:sp modelId="{599AE2E8-45C3-4D8A-9228-B6EB827C01EB}">
      <dsp:nvSpPr>
        <dsp:cNvPr id="0" name=""/>
        <dsp:cNvSpPr/>
      </dsp:nvSpPr>
      <dsp:spPr>
        <a:xfrm>
          <a:off x="0" y="1792915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Results</a:t>
          </a:r>
          <a:endParaRPr lang="en-US" sz="2100" kern="1200" dirty="0"/>
        </a:p>
      </dsp:txBody>
      <dsp:txXfrm>
        <a:off x="24588" y="1817503"/>
        <a:ext cx="6046824" cy="454509"/>
      </dsp:txXfrm>
    </dsp:sp>
    <dsp:sp modelId="{B2AA50A2-D7AC-4355-A258-5D7AA48591D7}">
      <dsp:nvSpPr>
        <dsp:cNvPr id="0" name=""/>
        <dsp:cNvSpPr/>
      </dsp:nvSpPr>
      <dsp:spPr>
        <a:xfrm>
          <a:off x="0" y="2296600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Nathan House</a:t>
          </a:r>
          <a:endParaRPr lang="en-US" sz="1600" kern="1200" dirty="0"/>
        </a:p>
      </dsp:txBody>
      <dsp:txXfrm>
        <a:off x="0" y="2296600"/>
        <a:ext cx="6096000" cy="347760"/>
      </dsp:txXfrm>
    </dsp:sp>
    <dsp:sp modelId="{3F0B8DFE-B9BC-4105-9868-AD6C20CCF835}">
      <dsp:nvSpPr>
        <dsp:cNvPr id="0" name=""/>
        <dsp:cNvSpPr/>
      </dsp:nvSpPr>
      <dsp:spPr>
        <a:xfrm>
          <a:off x="0" y="2644360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Critique</a:t>
          </a:r>
          <a:endParaRPr lang="en-US" sz="2100" kern="1200" dirty="0"/>
        </a:p>
      </dsp:txBody>
      <dsp:txXfrm>
        <a:off x="24588" y="2668948"/>
        <a:ext cx="6046824" cy="454509"/>
      </dsp:txXfrm>
    </dsp:sp>
    <dsp:sp modelId="{90A7ECFA-C3F0-4249-88F6-F725A55CB44A}">
      <dsp:nvSpPr>
        <dsp:cNvPr id="0" name=""/>
        <dsp:cNvSpPr/>
      </dsp:nvSpPr>
      <dsp:spPr>
        <a:xfrm>
          <a:off x="0" y="3148045"/>
          <a:ext cx="60960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Theme 1 – Nathan House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Theme 2 – Saeed </a:t>
          </a:r>
          <a:r>
            <a:rPr lang="en-US" sz="1600" kern="1200" dirty="0" err="1" smtClean="0"/>
            <a:t>Asiri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Theme 3 – Malcolm Townes</a:t>
          </a:r>
          <a:endParaRPr lang="en-US" sz="1600" kern="1200" dirty="0"/>
        </a:p>
      </dsp:txBody>
      <dsp:txXfrm>
        <a:off x="0" y="3148045"/>
        <a:ext cx="6096000" cy="8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0C9C-FE04-4D2F-A570-BCEF9F25AF09}" type="datetimeFigureOut">
              <a:rPr lang="en-US" smtClean="0"/>
              <a:t>10/05/2018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D9EE9-D882-4AAB-BFB2-64B63B35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67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Malcolm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D9EE9-D882-4AAB-BFB2-64B63B35C2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341-8149-4AD4-87F3-AEC054F0F59C}" type="datetime1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5644-C4CF-4457-B8F6-80F8DE2B3631}" type="datetime1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701A-7247-4BB3-9857-4874B0EE95CC}" type="datetime1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374D-BF12-4096-87A0-807717C03C3A}" type="datetime1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1A5-6BAC-4216-A3C1-D43C9A2EC80E}" type="datetime1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849E-5DEC-4E07-BF18-7D0B479A97D2}" type="datetime1">
              <a:rPr lang="en-US" smtClean="0"/>
              <a:t>10/05/2018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108E-7010-4C3B-BA6A-9614441F7151}" type="datetime1">
              <a:rPr lang="en-US" smtClean="0"/>
              <a:t>10/05/2018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3AC4-8878-407A-B790-4FCD41475D37}" type="datetime1">
              <a:rPr lang="en-US" smtClean="0"/>
              <a:t>10/05/2018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297D-E0E0-4553-AEAE-30AFEB1DD1B5}" type="datetime1">
              <a:rPr lang="en-US" smtClean="0"/>
              <a:t>10/05/2018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4C2E-B22F-43F1-9703-96990825B5DD}" type="datetime1">
              <a:rPr lang="en-US" smtClean="0"/>
              <a:t>10/05/2018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AA96-18A4-42B8-BE13-E473D0F459F8}" type="datetime1">
              <a:rPr lang="en-US" smtClean="0"/>
              <a:t>10/05/2018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FD4-43F9-4E19-B925-BCCD6E240E7E}" type="datetime1">
              <a:rPr lang="en-US" smtClean="0"/>
              <a:t>10/05/2018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 6100 Fall 2018</a:t>
            </a:r>
            <a:br>
              <a:rPr lang="en-US" dirty="0" smtClean="0"/>
            </a:br>
            <a:r>
              <a:rPr lang="en-US" dirty="0" smtClean="0"/>
              <a:t>Journal Article Critique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Saeed </a:t>
            </a:r>
            <a:r>
              <a:rPr lang="en-US" dirty="0" err="1" smtClean="0"/>
              <a:t>Asiri</a:t>
            </a:r>
            <a:endParaRPr lang="en-US" dirty="0" smtClean="0"/>
          </a:p>
          <a:p>
            <a:r>
              <a:rPr lang="en-US" dirty="0" smtClean="0"/>
              <a:t>Nathaniel House</a:t>
            </a:r>
          </a:p>
          <a:p>
            <a:r>
              <a:rPr lang="en-US" dirty="0" smtClean="0"/>
              <a:t>Malcolm Townes</a:t>
            </a:r>
            <a:endParaRPr lang="en-US" dirty="0"/>
          </a:p>
        </p:txBody>
      </p:sp>
      <p:pic>
        <p:nvPicPr>
          <p:cNvPr id="5122" name="Picture 2" descr="https://www.slu.edu/marcom/tools-downloads/imgs/logo/center-aligned/logohorizontal_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4995"/>
            <a:ext cx="4572000" cy="11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7" t="7083" r="24642" b="7918"/>
          <a:stretch/>
        </p:blipFill>
        <p:spPr bwMode="auto">
          <a:xfrm rot="5400000">
            <a:off x="2971800" y="-923668"/>
            <a:ext cx="3200400" cy="75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72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(</a:t>
            </a:r>
            <a:r>
              <a:rPr lang="en-US" dirty="0" err="1" smtClean="0"/>
              <a:t>licRev</a:t>
            </a:r>
            <a:r>
              <a:rPr lang="en-US" dirty="0" smtClean="0"/>
              <a:t>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TLOage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TLOsize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pubPriv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facQual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5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incub</a:t>
            </a:r>
            <a:r>
              <a:rPr lang="en-US" dirty="0" smtClean="0">
                <a:latin typeface="Times New Roman"/>
                <a:cs typeface="Times New Roman"/>
              </a:rPr>
              <a:t>) + E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671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(</a:t>
            </a:r>
            <a:r>
              <a:rPr lang="en-US" dirty="0" err="1" smtClean="0"/>
              <a:t>firmCreation</a:t>
            </a:r>
            <a:r>
              <a:rPr lang="en-US" dirty="0" smtClean="0"/>
              <a:t>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TLOage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TLOsize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pubPriv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facQual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5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incub</a:t>
            </a:r>
            <a:r>
              <a:rPr lang="en-US" dirty="0" smtClean="0">
                <a:latin typeface="Times New Roman"/>
                <a:cs typeface="Times New Roman"/>
              </a:rPr>
              <a:t>) + E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1478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(</a:t>
            </a:r>
            <a:r>
              <a:rPr lang="en-US" dirty="0" err="1" smtClean="0"/>
              <a:t>licRev</a:t>
            </a:r>
            <a:r>
              <a:rPr lang="en-US" dirty="0" smtClean="0"/>
              <a:t>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TLOage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TLOsize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pubPriv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facQual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5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incub</a:t>
            </a:r>
            <a:r>
              <a:rPr lang="en-US" dirty="0" smtClean="0">
                <a:latin typeface="Times New Roman"/>
                <a:cs typeface="Times New Roman"/>
              </a:rPr>
              <a:t>) +             </a:t>
            </a:r>
          </a:p>
          <a:p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sponsRes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licAgmnt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autoLow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autoHigh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endParaRPr lang="en-US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payInventors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+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11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payDept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payTLO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+ 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0464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(</a:t>
            </a:r>
            <a:r>
              <a:rPr lang="en-US" dirty="0" err="1" smtClean="0"/>
              <a:t>firmCreation</a:t>
            </a:r>
            <a:r>
              <a:rPr lang="en-US" dirty="0" smtClean="0"/>
              <a:t>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TLOage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TLOsize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pubPriv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facQual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5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incub</a:t>
            </a:r>
            <a:r>
              <a:rPr lang="en-US" dirty="0" smtClean="0">
                <a:latin typeface="Times New Roman"/>
                <a:cs typeface="Times New Roman"/>
              </a:rPr>
              <a:t>) +             </a:t>
            </a:r>
          </a:p>
          <a:p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         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sponsRes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licAgmnt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autoLow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autoHigh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endParaRPr lang="en-US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                              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payInventors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+ 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11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payDept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el-GR" dirty="0" smtClean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payTLO</a:t>
            </a:r>
            <a:r>
              <a:rPr lang="en-US" dirty="0" smtClean="0">
                <a:solidFill>
                  <a:prstClr val="black"/>
                </a:solidFill>
                <a:latin typeface="Times New Roman"/>
                <a:cs typeface="Times New Roman"/>
              </a:rPr>
              <a:t>) + 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" y="363974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 1A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99924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 1B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7145" y="3097768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 2A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145" y="4025384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 2B</a:t>
            </a:r>
            <a:endParaRPr lang="en-US" b="1" u="sng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93394"/>
            <a:ext cx="5029200" cy="392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5177419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06065" y="249674"/>
            <a:ext cx="353187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Presentation Outline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5260" y="426720"/>
            <a:ext cx="5158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dirty="0" err="1" smtClean="0"/>
              <a:t>Markman</a:t>
            </a:r>
            <a:r>
              <a:rPr lang="en-US" dirty="0" smtClean="0"/>
              <a:t>, G. D., </a:t>
            </a:r>
            <a:r>
              <a:rPr lang="en-US" dirty="0" err="1" smtClean="0"/>
              <a:t>Gianiodis</a:t>
            </a:r>
            <a:r>
              <a:rPr lang="en-US" dirty="0" smtClean="0"/>
              <a:t>, P. T., &amp; Phan, P. H. (2009). Supply-Side Innovation and Technology Commercialization. </a:t>
            </a:r>
            <a:r>
              <a:rPr lang="en-US" i="1" dirty="0" smtClean="0"/>
              <a:t>Journal of Management Studies</a:t>
            </a:r>
            <a:r>
              <a:rPr lang="en-US" dirty="0" smtClean="0"/>
              <a:t>, 46(4), 625-649. doi:10.1111/j.1467-6486.2009.00835.x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00122"/>
            <a:ext cx="3840480" cy="551475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85260" y="2788920"/>
            <a:ext cx="515874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Study the role of research universities as suppliers of innovations.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Explain why technology commercialization outcomes are a function of licensing strategies, technology licensing office (TLO) autonomy, researcher incentives, department incentives, and TLO staff incentives.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8695" y="2329934"/>
            <a:ext cx="353187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Study Objectives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01090" y="2854880"/>
            <a:ext cx="256032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6850" y="4158615"/>
            <a:ext cx="182880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66850" y="3274695"/>
            <a:ext cx="1828800" cy="5486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Exploitation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6890" y="469272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4010" y="292227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1066800" y="3564016"/>
            <a:ext cx="365760" cy="1142048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50230" y="2854880"/>
            <a:ext cx="256032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93130" y="4158615"/>
            <a:ext cx="182880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93130" y="3274695"/>
            <a:ext cx="1828800" cy="5486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Exploitation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6030" y="470368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30290" y="292227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7844790" y="3426856"/>
            <a:ext cx="365760" cy="1142048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6982542">
            <a:off x="3417587" y="3355695"/>
            <a:ext cx="365760" cy="54864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4546126">
            <a:off x="3416784" y="4038127"/>
            <a:ext cx="365760" cy="54864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7180" y="2708910"/>
            <a:ext cx="8595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369945" y="103703"/>
            <a:ext cx="2571750" cy="2570917"/>
            <a:chOff x="3262028" y="171450"/>
            <a:chExt cx="2571750" cy="2570917"/>
          </a:xfrm>
        </p:grpSpPr>
        <p:sp>
          <p:nvSpPr>
            <p:cNvPr id="4" name="Rectangle 3"/>
            <p:cNvSpPr/>
            <p:nvPr/>
          </p:nvSpPr>
          <p:spPr>
            <a:xfrm>
              <a:off x="3273458" y="171450"/>
              <a:ext cx="256032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639218" y="1291112"/>
              <a:ext cx="182880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Innovation Exploration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639218" y="678658"/>
              <a:ext cx="1828800" cy="54864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Innovation Exploitation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9258" y="1846896"/>
              <a:ext cx="118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Research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76378" y="307659"/>
              <a:ext cx="15544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Development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3262028" y="720566"/>
              <a:ext cx="365760" cy="114204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3478" y="2434590"/>
              <a:ext cx="224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Company A</a:t>
              </a:r>
              <a:endParaRPr lang="en-US" sz="1400" i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61110" y="5140880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Company A</a:t>
            </a:r>
            <a:endParaRPr 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10250" y="5155287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Company B</a:t>
            </a:r>
            <a:endParaRPr lang="en-US" sz="1400" i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556499" y="1129784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Intra-Firm View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556498" y="3951389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Ecosystem View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 rot="14617458" flipH="1">
            <a:off x="5497179" y="3355694"/>
            <a:ext cx="365760" cy="54864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7053874" flipH="1">
            <a:off x="5508758" y="4038129"/>
            <a:ext cx="365760" cy="54864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78580" y="3220640"/>
            <a:ext cx="1554480" cy="155448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Innovation Market</a:t>
            </a:r>
            <a:endParaRPr lang="en-US" dirty="0"/>
          </a:p>
        </p:txBody>
      </p:sp>
      <p:pic>
        <p:nvPicPr>
          <p:cNvPr id="4098" name="Picture 2" descr="https://openclipart.org/image/800px/svg_to_png/104569/institutio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491442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558540" y="5407223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Universities</a:t>
            </a:r>
            <a:endParaRPr lang="en-US" sz="1400" i="1" dirty="0"/>
          </a:p>
        </p:txBody>
      </p:sp>
      <p:sp>
        <p:nvSpPr>
          <p:cNvPr id="33" name="Up Arrow 32"/>
          <p:cNvSpPr/>
          <p:nvPr/>
        </p:nvSpPr>
        <p:spPr>
          <a:xfrm>
            <a:off x="4495800" y="4579083"/>
            <a:ext cx="365760" cy="365760"/>
          </a:xfrm>
          <a:prstGeom prst="up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00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1:</a:t>
            </a:r>
            <a:r>
              <a:rPr lang="en-US" dirty="0" smtClean="0"/>
              <a:t> Sponsored research is negatively related to commercialization outcomes.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2350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2: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disproportional </a:t>
            </a:r>
            <a:r>
              <a:rPr lang="en-US" dirty="0"/>
              <a:t>or ongoing use of licensing-for-cash strategies is negatively</a:t>
            </a:r>
          </a:p>
          <a:p>
            <a:r>
              <a:rPr lang="en-US" dirty="0"/>
              <a:t>related to commercialization outcomes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2396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3: </a:t>
            </a:r>
            <a:r>
              <a:rPr lang="en-US" dirty="0"/>
              <a:t>An </a:t>
            </a:r>
            <a:r>
              <a:rPr lang="en-US" dirty="0" smtClean="0"/>
              <a:t>autonomous </a:t>
            </a:r>
            <a:r>
              <a:rPr lang="en-US" dirty="0"/>
              <a:t>or </a:t>
            </a:r>
            <a:r>
              <a:rPr lang="en-US" dirty="0" smtClean="0"/>
              <a:t>decentralized </a:t>
            </a:r>
            <a:r>
              <a:rPr lang="en-US" dirty="0"/>
              <a:t>organizational structure is positively</a:t>
            </a:r>
          </a:p>
          <a:p>
            <a:r>
              <a:rPr lang="en-US" dirty="0"/>
              <a:t>related to commercialization outcomes.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8244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4: </a:t>
            </a:r>
            <a:r>
              <a:rPr lang="en-US" dirty="0"/>
              <a:t>The greater the royalty share universities allocate to inventors, the</a:t>
            </a:r>
          </a:p>
          <a:p>
            <a:r>
              <a:rPr lang="en-US" dirty="0"/>
              <a:t>greater the commercialization outcomes.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7248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5: </a:t>
            </a:r>
            <a:r>
              <a:rPr lang="en-US" dirty="0"/>
              <a:t>Generous royalty sharing between universities and departments is associated</a:t>
            </a:r>
          </a:p>
          <a:p>
            <a:r>
              <a:rPr lang="en-US" dirty="0"/>
              <a:t>with greater commercialization outcomes.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6253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6</a:t>
            </a:r>
            <a:r>
              <a:rPr lang="en-US" b="1" dirty="0"/>
              <a:t>: </a:t>
            </a:r>
            <a:r>
              <a:rPr lang="en-US" dirty="0"/>
              <a:t>Higher pay for TLO officers is positively related to greater commercialization</a:t>
            </a:r>
          </a:p>
          <a:p>
            <a:r>
              <a:rPr lang="en-US" dirty="0"/>
              <a:t>outcomes.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Dependent Variables</a:t>
            </a:r>
          </a:p>
          <a:p>
            <a:r>
              <a:rPr lang="en-US" dirty="0" err="1" smtClean="0"/>
              <a:t>licRev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/>
              <a:t>average annual revenues from commercializing intellectual property (1999-2000)</a:t>
            </a:r>
          </a:p>
          <a:p>
            <a:r>
              <a:rPr lang="en-US" dirty="0" err="1" smtClean="0"/>
              <a:t>firmCreation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 </a:t>
            </a:r>
            <a:r>
              <a:rPr lang="en-US" dirty="0" smtClean="0">
                <a:sym typeface="Symbol"/>
              </a:rPr>
              <a:t>avg. no. </a:t>
            </a:r>
            <a:r>
              <a:rPr lang="en-US" dirty="0">
                <a:sym typeface="Symbol"/>
              </a:rPr>
              <a:t>of yearly </a:t>
            </a:r>
            <a:r>
              <a:rPr lang="en-US" dirty="0" smtClean="0">
                <a:sym typeface="Symbol"/>
              </a:rPr>
              <a:t>spinouts from </a:t>
            </a:r>
            <a:r>
              <a:rPr lang="en-US" dirty="0">
                <a:sym typeface="Symbol"/>
              </a:rPr>
              <a:t>technology transfer activities (1998–2001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/>
              <a:t>Study Variables</a:t>
            </a:r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facQual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1995 National Survey of Graduate Faculty score for the institution (1=poor; 5 = </a:t>
            </a:r>
            <a:r>
              <a:rPr lang="en-US" dirty="0" err="1" smtClean="0">
                <a:solidFill>
                  <a:prstClr val="black"/>
                </a:solidFill>
                <a:sym typeface="Symbol"/>
              </a:rPr>
              <a:t>dist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)</a:t>
            </a: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sponsRes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percent of commercialization via s</a:t>
            </a:r>
            <a:r>
              <a:rPr lang="en-US" dirty="0" smtClean="0"/>
              <a:t>ponsored </a:t>
            </a:r>
            <a:r>
              <a:rPr lang="en-US" dirty="0"/>
              <a:t>research </a:t>
            </a:r>
            <a:r>
              <a:rPr lang="en-US" dirty="0" smtClean="0"/>
              <a:t>agreements</a:t>
            </a: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licAgmnt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percent of commercialization via l</a:t>
            </a:r>
            <a:r>
              <a:rPr lang="en-US" dirty="0" smtClean="0"/>
              <a:t>icensing </a:t>
            </a:r>
            <a:r>
              <a:rPr lang="en-US" dirty="0"/>
              <a:t>agreements </a:t>
            </a:r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autoLow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</a:t>
            </a:r>
            <a:r>
              <a:rPr lang="en-US" dirty="0" smtClean="0">
                <a:sym typeface="Symbol"/>
              </a:rPr>
              <a:t>technology licensing office has low degree of </a:t>
            </a:r>
            <a:r>
              <a:rPr lang="en-US" dirty="0" smtClean="0"/>
              <a:t>autonomy (1 = yes; 0 = no)</a:t>
            </a: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  <a:sym typeface="Symbol"/>
              </a:rPr>
              <a:t>autoHigh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 technology licensing office has h</a:t>
            </a:r>
            <a:r>
              <a:rPr lang="en-US" dirty="0" smtClean="0"/>
              <a:t>igh degree of autonomy  (1 = yes; 0 = no)</a:t>
            </a:r>
            <a:endParaRPr lang="en-US" dirty="0"/>
          </a:p>
          <a:p>
            <a:r>
              <a:rPr lang="en-US" dirty="0" err="1" smtClean="0"/>
              <a:t>pay</a:t>
            </a:r>
            <a:r>
              <a:rPr lang="en-US" dirty="0" err="1" smtClean="0"/>
              <a:t>Inventors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 </a:t>
            </a:r>
            <a:r>
              <a:rPr lang="en-US" dirty="0" smtClean="0">
                <a:sym typeface="Symbol"/>
              </a:rPr>
              <a:t>percentage of licensing revenue distributed to </a:t>
            </a:r>
            <a:r>
              <a:rPr lang="en-US" dirty="0" smtClean="0"/>
              <a:t>inventors </a:t>
            </a:r>
            <a:endParaRPr lang="en-US" dirty="0"/>
          </a:p>
          <a:p>
            <a:r>
              <a:rPr lang="en-US" dirty="0" err="1" smtClean="0"/>
              <a:t>pay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 </a:t>
            </a:r>
            <a:r>
              <a:rPr lang="en-US" dirty="0" smtClean="0">
                <a:sym typeface="Symbol"/>
              </a:rPr>
              <a:t>percentage of licensing revenue distributed to inventors’ </a:t>
            </a:r>
            <a:r>
              <a:rPr lang="en-US" dirty="0" smtClean="0"/>
              <a:t>departments </a:t>
            </a:r>
            <a:endParaRPr lang="en-US" dirty="0"/>
          </a:p>
          <a:p>
            <a:r>
              <a:rPr lang="en-US" dirty="0" err="1" smtClean="0"/>
              <a:t>pay</a:t>
            </a:r>
            <a:r>
              <a:rPr lang="en-US" dirty="0" err="1" smtClean="0"/>
              <a:t>TLO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average salary of technology licensing office staff in thousands of USD</a:t>
            </a:r>
          </a:p>
          <a:p>
            <a:endParaRPr lang="en-US" dirty="0"/>
          </a:p>
          <a:p>
            <a:r>
              <a:rPr lang="en-US" b="1" u="sng" dirty="0" smtClean="0"/>
              <a:t>Control Variables</a:t>
            </a:r>
            <a:endParaRPr lang="en-US" b="1" u="sng" dirty="0"/>
          </a:p>
          <a:p>
            <a:r>
              <a:rPr lang="en-US" dirty="0" err="1" smtClean="0"/>
              <a:t>TLOage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</a:t>
            </a:r>
            <a:r>
              <a:rPr lang="en-US" dirty="0" smtClean="0"/>
              <a:t> age of the technology licensing office in years</a:t>
            </a:r>
          </a:p>
          <a:p>
            <a:pPr lvl="0"/>
            <a:r>
              <a:rPr lang="en-US" dirty="0" err="1" smtClean="0"/>
              <a:t>TLOsize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number of licensing staff in the </a:t>
            </a:r>
            <a:r>
              <a:rPr lang="en-US" dirty="0">
                <a:solidFill>
                  <a:prstClr val="black"/>
                </a:solidFill>
              </a:rPr>
              <a:t>technology licensing </a:t>
            </a:r>
            <a:r>
              <a:rPr lang="en-US" dirty="0" smtClean="0">
                <a:solidFill>
                  <a:prstClr val="black"/>
                </a:solidFill>
              </a:rPr>
              <a:t>office</a:t>
            </a:r>
            <a:endParaRPr lang="en-US" dirty="0" smtClean="0"/>
          </a:p>
          <a:p>
            <a:pPr lvl="0"/>
            <a:r>
              <a:rPr lang="en-US" dirty="0" err="1" smtClean="0"/>
              <a:t>pubPriv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whether the institution is a p</a:t>
            </a:r>
            <a:r>
              <a:rPr lang="en-US" dirty="0" smtClean="0"/>
              <a:t>ublic or private university (public = 1; private = 0)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ncub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</a:t>
            </a:r>
            <a:r>
              <a:rPr lang="en-US" dirty="0" smtClean="0"/>
              <a:t> whether the institution has a business incubator </a:t>
            </a:r>
            <a:r>
              <a:rPr lang="en-US" dirty="0"/>
              <a:t>(yes = 1; no = 0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70" y="544616"/>
            <a:ext cx="3463853" cy="4480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79308" y="509354"/>
            <a:ext cx="28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FY1999 Survey was used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57650" y="1821656"/>
            <a:ext cx="1285875" cy="2571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>
            <a:off x="5559664" y="903292"/>
            <a:ext cx="766525" cy="74159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9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0" b="5636"/>
          <a:stretch/>
        </p:blipFill>
        <p:spPr bwMode="auto">
          <a:xfrm>
            <a:off x="0" y="768116"/>
            <a:ext cx="9144000" cy="417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ownesm\AppData\Local\Temp\640px-Cisco_7960_IP_Ph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0" y="1325880"/>
            <a:ext cx="3657600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1085850" y="102870"/>
            <a:ext cx="2286000" cy="1371600"/>
          </a:xfrm>
          <a:prstGeom prst="wedgeRoundRectCallout">
            <a:avLst>
              <a:gd name="adj1" fmla="val 38102"/>
              <a:gd name="adj2" fmla="val 81102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Structured Phone Interviews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787390" y="102870"/>
            <a:ext cx="2194560" cy="1348740"/>
          </a:xfrm>
          <a:prstGeom prst="wedgeRoundRectCallout">
            <a:avLst>
              <a:gd name="adj1" fmla="val -45210"/>
              <a:gd name="adj2" fmla="val 76059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TLO directors from 128 of 139 AUTM member institutions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85850" y="4069080"/>
            <a:ext cx="2286000" cy="1371600"/>
          </a:xfrm>
          <a:prstGeom prst="wedgeRoundRectCallout">
            <a:avLst>
              <a:gd name="adj1" fmla="val 42602"/>
              <a:gd name="adj2" fmla="val -79731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60% of federal and industry research support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92830" y="4091940"/>
            <a:ext cx="2194560" cy="1348740"/>
          </a:xfrm>
          <a:prstGeom prst="wedgeRoundRectCallout">
            <a:avLst>
              <a:gd name="adj1" fmla="val -46773"/>
              <a:gd name="adj2" fmla="val -82416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70% of licenses executed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38850" y="4091940"/>
            <a:ext cx="2194560" cy="1348740"/>
          </a:xfrm>
          <a:prstGeom prst="wedgeRoundRectCallout">
            <a:avLst>
              <a:gd name="adj1" fmla="val -46773"/>
              <a:gd name="adj2" fmla="val -80720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85% of patents issued to universities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709</Words>
  <Application>Microsoft Office PowerPoint</Application>
  <PresentationFormat>On-screen Show (16:10)</PresentationFormat>
  <Paragraphs>122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SOC 6100 Fall 2018 Journal Article Critique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Article Critique</dc:title>
  <dc:creator>Malcolm S. Townes</dc:creator>
  <cp:lastModifiedBy>Malcolm S. Townes</cp:lastModifiedBy>
  <cp:revision>52</cp:revision>
  <dcterms:created xsi:type="dcterms:W3CDTF">2018-10-04T19:56:31Z</dcterms:created>
  <dcterms:modified xsi:type="dcterms:W3CDTF">2018-10-05T14:23:58Z</dcterms:modified>
</cp:coreProperties>
</file>