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9144000" cy="5715000" type="screen16x1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6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83AA4-ADB7-4D78-BC0B-61D53AF0529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6913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3BEF-6787-481E-AFCA-033D79C6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7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7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outliers removed (case 202, 230, and 1630)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42 </a:t>
            </a:r>
            <a:r>
              <a:rPr lang="en-US" baseline="0" dirty="0" smtClean="0"/>
              <a:t>outliers </a:t>
            </a:r>
            <a:r>
              <a:rPr lang="en-US" baseline="0" dirty="0" smtClean="0"/>
              <a:t>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3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34811"/>
              </p:ext>
            </p:extLst>
          </p:nvPr>
        </p:nvGraphicFramePr>
        <p:xfrm>
          <a:off x="76200" y="1452880"/>
          <a:ext cx="899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1219200"/>
                <a:gridCol w="2667000"/>
                <a:gridCol w="14478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 = 1,958</a:t>
                      </a:r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42 outliers removed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-0.085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-0.213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0.092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-0.206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(0.169)(0.569) = 0.096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ORIGINAL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(0.090)(0.063) = 0.006 </a:t>
                      </a:r>
                    </a:p>
                    <a:p>
                      <a:pPr algn="r"/>
                      <a:r>
                        <a:rPr lang="it-IT" sz="1400" dirty="0" smtClean="0"/>
                        <a:t>GENERAL (0.050)(0.063) = 0.003 </a:t>
                      </a:r>
                    </a:p>
                    <a:p>
                      <a:pPr algn="r"/>
                      <a:r>
                        <a:rPr lang="it-IT" sz="1400" dirty="0" smtClean="0"/>
                        <a:t>GYEAR (0.046)(0.063) = 0.003 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</a:t>
                      </a:r>
                      <a:r>
                        <a:rPr lang="en-US" sz="1400" dirty="0" smtClean="0"/>
                        <a:t>0.108</a:t>
                      </a:r>
                      <a:endParaRPr lang="en-US" sz="1400" dirty="0" smtClean="0"/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-0.206 + </a:t>
                      </a:r>
                      <a:r>
                        <a:rPr lang="en-US" sz="1400" dirty="0" smtClean="0"/>
                        <a:t>0.108 </a:t>
                      </a:r>
                      <a:r>
                        <a:rPr lang="en-US" sz="1400" dirty="0" smtClean="0"/>
                        <a:t>= </a:t>
                      </a:r>
                    </a:p>
                    <a:p>
                      <a:pPr algn="r"/>
                      <a:r>
                        <a:rPr lang="en-US" sz="1400" dirty="0" smtClean="0"/>
                        <a:t>-</a:t>
                      </a:r>
                      <a:r>
                        <a:rPr lang="en-US" sz="1400" dirty="0" smtClean="0"/>
                        <a:t>0.098 </a:t>
                      </a:r>
                      <a:endParaRPr lang="en-US" sz="1400" dirty="0" smtClean="0"/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0.019-(-</a:t>
                      </a:r>
                      <a:r>
                        <a:rPr lang="en-US" sz="1400" dirty="0" smtClean="0"/>
                        <a:t>0.098) </a:t>
                      </a:r>
                      <a:r>
                        <a:rPr lang="en-US" sz="1400" dirty="0" smtClean="0"/>
                        <a:t>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0.117</a:t>
                      </a:r>
                      <a:endParaRPr lang="en-US" sz="1400" dirty="0" smtClean="0"/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7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-0.612***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1333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0.060*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-0.047*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0.189***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0.094***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0528" y="159362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0.063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8575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CRECEIVEtr</a:t>
            </a:r>
            <a:r>
              <a:rPr lang="en-US" dirty="0" smtClean="0"/>
              <a:t>, ORIGINAL) = -0.016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0.170***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-0.611***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1333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0.058*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-0.047*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0.190***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0.093***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0.063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8575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CRECEIVEtr</a:t>
            </a:r>
            <a:r>
              <a:rPr lang="en-US" dirty="0" smtClean="0"/>
              <a:t>, ORIGINAL) = -0.017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4819" y="16052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0.014</a:t>
            </a:r>
          </a:p>
        </p:txBody>
      </p:sp>
    </p:spTree>
    <p:extLst>
      <p:ext uri="{BB962C8B-B14F-4D97-AF65-F5344CB8AC3E}">
        <p14:creationId xmlns:p14="http://schemas.microsoft.com/office/powerpoint/2010/main" val="198610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35359"/>
              </p:ext>
            </p:extLst>
          </p:nvPr>
        </p:nvGraphicFramePr>
        <p:xfrm>
          <a:off x="76200" y="767080"/>
          <a:ext cx="8991600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092200"/>
                <a:gridCol w="1219200"/>
                <a:gridCol w="2184400"/>
                <a:gridCol w="1498600"/>
                <a:gridCol w="149860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Effect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aseline="0" dirty="0" smtClean="0"/>
                        <a:t>ORIGINAL</a:t>
                      </a:r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0.094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0.189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-0.082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GENERAL</a:t>
                      </a:r>
                    </a:p>
                    <a:p>
                      <a:pPr algn="r"/>
                      <a:r>
                        <a:rPr lang="en-US" sz="1400" dirty="0" smtClean="0"/>
                        <a:t>(0.169)(-0.612) = -0.103  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CLAIMS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(0.097)(-0.047) = -0.005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(0.060)(-0.047) = -0.003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(0.044)(-0.047) = -0.002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(0.042)(-0.047) = -0.002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0.094+0.189+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(-0.082)+(-0.103)+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(-0.005)+(-0.003)+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(0.002)+(-0.002) = 0.086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-0.016-0.086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-0.102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</a:t>
                      </a:r>
                      <a:r>
                        <a:rPr lang="en-US" sz="1400" baseline="0" dirty="0" smtClean="0"/>
                        <a:t> outliers removed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0.093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0.190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-0.082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(0.169)(-0.611) = -0.103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(0.097)(-0.047) = -0.005 </a:t>
                      </a:r>
                    </a:p>
                    <a:p>
                      <a:pPr algn="r"/>
                      <a:r>
                        <a:rPr lang="it-IT" sz="1400" dirty="0" smtClean="0"/>
                        <a:t>(0.058)(-0.047) = -0.003 </a:t>
                      </a:r>
                    </a:p>
                    <a:p>
                      <a:pPr algn="r"/>
                      <a:r>
                        <a:rPr lang="it-IT" sz="1400" dirty="0" smtClean="0"/>
                        <a:t>(0.045)(-0.047) = -0.002 </a:t>
                      </a:r>
                    </a:p>
                    <a:p>
                      <a:pPr algn="r"/>
                      <a:r>
                        <a:rPr lang="it-IT" sz="1400" dirty="0" smtClean="0"/>
                        <a:t>(0.042)(-0.047) = -0.002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0.094+0.189+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(-0.082)+(-0.103)+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(-0.005)+(-0.003)+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(0.002)+(-0.002) = 0.086 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-0.017-0.086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-0.103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8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0.569***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0880" y="145289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0.090***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0.046*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5480" y="2552700"/>
            <a:ext cx="118872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smtClean="0"/>
              <a:t>0.063***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-0.213***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-0.085***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0.049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CRECEIVEln</a:t>
            </a:r>
            <a:r>
              <a:rPr lang="en-US" dirty="0" smtClean="0"/>
              <a:t>, ORIGINAL) = 0.019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1499" y="16814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0.032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400" y="14097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 = 0.985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72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 = 0.992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38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 = 0.753</a:t>
            </a:r>
          </a:p>
        </p:txBody>
      </p:sp>
    </p:spTree>
    <p:extLst>
      <p:ext uri="{BB962C8B-B14F-4D97-AF65-F5344CB8AC3E}">
        <p14:creationId xmlns:p14="http://schemas.microsoft.com/office/powerpoint/2010/main" val="15340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0.569***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0880" y="145289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0.090***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0.046*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5480" y="2552700"/>
            <a:ext cx="118872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smtClean="0"/>
              <a:t>0.063***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-0.213***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-0.085***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0.049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CRECEIVEln</a:t>
            </a:r>
            <a:r>
              <a:rPr lang="en-US" dirty="0" smtClean="0"/>
              <a:t>, ORIGINAL) = 0.019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1499" y="16814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0.032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400" y="14097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</a:t>
            </a:r>
            <a:r>
              <a:rPr lang="en-US" sz="1100" dirty="0" smtClean="0"/>
              <a:t>= </a:t>
            </a:r>
            <a:r>
              <a:rPr lang="en-US" sz="1100" dirty="0" smtClean="0"/>
              <a:t>0.029</a:t>
            </a:r>
            <a:endParaRPr lang="en-US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2672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R</a:t>
            </a:r>
            <a:r>
              <a:rPr lang="en-US" sz="1100" baseline="30000" dirty="0">
                <a:solidFill>
                  <a:prstClr val="black"/>
                </a:solidFill>
              </a:rPr>
              <a:t>2</a:t>
            </a:r>
            <a:r>
              <a:rPr lang="en-US" sz="1100" dirty="0" smtClean="0"/>
              <a:t> </a:t>
            </a:r>
            <a:r>
              <a:rPr lang="en-US" sz="1100" dirty="0" smtClean="0"/>
              <a:t>= </a:t>
            </a:r>
            <a:r>
              <a:rPr lang="en-US" sz="1100" dirty="0" smtClean="0"/>
              <a:t>0.016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5438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R</a:t>
            </a:r>
            <a:r>
              <a:rPr lang="en-US" sz="1100" baseline="30000" dirty="0">
                <a:solidFill>
                  <a:prstClr val="black"/>
                </a:solidFill>
              </a:rPr>
              <a:t>2</a:t>
            </a:r>
            <a:r>
              <a:rPr lang="en-US" sz="1100" dirty="0" smtClean="0"/>
              <a:t> </a:t>
            </a:r>
            <a:r>
              <a:rPr lang="en-US" sz="1100" dirty="0" smtClean="0"/>
              <a:t>= </a:t>
            </a:r>
            <a:r>
              <a:rPr lang="en-US" sz="1100" dirty="0" smtClean="0"/>
              <a:t>0.432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566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87940"/>
              </p:ext>
            </p:extLst>
          </p:nvPr>
        </p:nvGraphicFramePr>
        <p:xfrm>
          <a:off x="76200" y="1452880"/>
          <a:ext cx="8991600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1219200"/>
                <a:gridCol w="2667000"/>
                <a:gridCol w="14478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 = 1,958</a:t>
                      </a:r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42 outliers removed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-0.085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-0.213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0.092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-0.206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(0.169)(0.569) = 0.096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ORIGINAL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(0.090)(0.063) = 0.006 </a:t>
                      </a:r>
                    </a:p>
                    <a:p>
                      <a:pPr algn="r"/>
                      <a:r>
                        <a:rPr lang="it-IT" sz="1400" dirty="0" smtClean="0"/>
                        <a:t>GENERAL (0.050)(0.063) = 0.003 </a:t>
                      </a:r>
                    </a:p>
                    <a:p>
                      <a:pPr algn="r"/>
                      <a:r>
                        <a:rPr lang="it-IT" sz="1400" dirty="0" smtClean="0"/>
                        <a:t>GYEAR (0.046)(0.063) = 0.003 </a:t>
                      </a:r>
                    </a:p>
                    <a:p>
                      <a:pPr algn="r"/>
                      <a:r>
                        <a:rPr lang="it-IT" sz="1400" dirty="0" smtClean="0"/>
                        <a:t>RATIOCIT (0.043)(0.063) = 0.003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0.111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-0.206 + 0.111 = </a:t>
                      </a:r>
                    </a:p>
                    <a:p>
                      <a:pPr algn="r"/>
                      <a:r>
                        <a:rPr lang="en-US" sz="1400" dirty="0" smtClean="0"/>
                        <a:t>-0.095 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0.019-(-0.095)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0.114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0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0.569***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0880" y="145289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0.090***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0.046*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5480" y="2552700"/>
            <a:ext cx="118872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smtClean="0"/>
              <a:t>0.063***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-0.213***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-0.085***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0.049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CRECEIVEln</a:t>
            </a:r>
            <a:r>
              <a:rPr lang="en-US" dirty="0" smtClean="0"/>
              <a:t>, ORIGINAL) = 0.019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1499" y="16814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0.032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400" y="14097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</a:t>
            </a:r>
            <a:r>
              <a:rPr lang="en-US" sz="1100" dirty="0" smtClean="0"/>
              <a:t>= </a:t>
            </a:r>
            <a:r>
              <a:rPr lang="en-US" sz="1100" dirty="0" smtClean="0"/>
              <a:t>0.029</a:t>
            </a:r>
            <a:endParaRPr lang="en-US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2672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R</a:t>
            </a:r>
            <a:r>
              <a:rPr lang="en-US" sz="1100" baseline="30000" dirty="0">
                <a:solidFill>
                  <a:prstClr val="black"/>
                </a:solidFill>
              </a:rPr>
              <a:t>2</a:t>
            </a:r>
            <a:r>
              <a:rPr lang="en-US" sz="1100" dirty="0" smtClean="0"/>
              <a:t> = 0.016 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5438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R</a:t>
            </a:r>
            <a:r>
              <a:rPr lang="en-US" sz="1100" baseline="30000" dirty="0">
                <a:solidFill>
                  <a:prstClr val="black"/>
                </a:solidFill>
              </a:rPr>
              <a:t>2</a:t>
            </a:r>
            <a:r>
              <a:rPr lang="en-US" sz="1100" dirty="0" smtClean="0"/>
              <a:t> </a:t>
            </a:r>
            <a:r>
              <a:rPr lang="en-US" sz="1100" dirty="0" smtClean="0"/>
              <a:t>= </a:t>
            </a:r>
            <a:r>
              <a:rPr lang="en-US" sz="1100" dirty="0" smtClean="0"/>
              <a:t>0.432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9661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647</Words>
  <Application>Microsoft Office PowerPoint</Application>
  <PresentationFormat>On-screen Show (16:10)</PresentationFormat>
  <Paragraphs>254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40</cp:revision>
  <cp:lastPrinted>2018-10-24T20:29:24Z</cp:lastPrinted>
  <dcterms:created xsi:type="dcterms:W3CDTF">2018-10-17T13:09:18Z</dcterms:created>
  <dcterms:modified xsi:type="dcterms:W3CDTF">2018-10-30T20:58:17Z</dcterms:modified>
</cp:coreProperties>
</file>