
<file path=[Content_Types].xml><?xml version="1.0" encoding="utf-8"?>
<Types xmlns="http://schemas.openxmlformats.org/package/2006/content-types">
  <Default Extension="png" ContentType="image/png"/>
  <Default Extension="emf" ContentType="image/x-emf"/>
  <Default Extension="xls" ContentType="application/vnd.ms-excel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80" r:id="rId3"/>
    <p:sldId id="260" r:id="rId4"/>
    <p:sldId id="262" r:id="rId5"/>
    <p:sldId id="257" r:id="rId6"/>
    <p:sldId id="258" r:id="rId7"/>
    <p:sldId id="259" r:id="rId8"/>
    <p:sldId id="263" r:id="rId9"/>
    <p:sldId id="275" r:id="rId10"/>
    <p:sldId id="264" r:id="rId11"/>
    <p:sldId id="265" r:id="rId12"/>
    <p:sldId id="274" r:id="rId13"/>
    <p:sldId id="266" r:id="rId14"/>
    <p:sldId id="273" r:id="rId15"/>
    <p:sldId id="269" r:id="rId16"/>
    <p:sldId id="283" r:id="rId17"/>
    <p:sldId id="267" r:id="rId18"/>
    <p:sldId id="268" r:id="rId19"/>
    <p:sldId id="272" r:id="rId20"/>
    <p:sldId id="270" r:id="rId21"/>
    <p:sldId id="271" r:id="rId22"/>
    <p:sldId id="281" r:id="rId23"/>
    <p:sldId id="282" r:id="rId24"/>
    <p:sldId id="276" r:id="rId25"/>
    <p:sldId id="277" r:id="rId26"/>
    <p:sldId id="278" r:id="rId27"/>
    <p:sldId id="279" r:id="rId28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837" autoAdjust="0"/>
  </p:normalViewPr>
  <p:slideViewPr>
    <p:cSldViewPr snapToGrid="0">
      <p:cViewPr varScale="1">
        <p:scale>
          <a:sx n="74" d="100"/>
          <a:sy n="74" d="100"/>
        </p:scale>
        <p:origin x="-1266" y="-84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42D459-5C80-4371-BDC6-89835A09395D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C7EBE9-FBA5-4606-B4BF-D5A892555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493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“CMS Medicare Budget Overview.” 2018. Centers for Medicare and Medicaid</a:t>
            </a:r>
            <a:r>
              <a:rPr lang="en-US" baseline="0" dirty="0" smtClean="0"/>
              <a:t> Services. U.S. Department of Health &amp; Human Services. Retrieved from https://www.hhs.gov/about/budget/fy2018/budget-in-brief/cms/medicare/index.html.</a:t>
            </a:r>
          </a:p>
          <a:p>
            <a:endParaRPr lang="en-US" baseline="0" dirty="0" smtClean="0"/>
          </a:p>
          <a:p>
            <a:r>
              <a:rPr lang="en-US" baseline="0" dirty="0" smtClean="0"/>
              <a:t>US Spending. </a:t>
            </a:r>
            <a:r>
              <a:rPr lang="en-US" baseline="0" dirty="0" err="1" smtClean="0"/>
              <a:t>nd</a:t>
            </a:r>
            <a:r>
              <a:rPr lang="en-US" baseline="0" dirty="0" smtClean="0"/>
              <a:t>. USGovernmentSpending.com. Retrieved from https://www.usgovernmentspending.com/year_spending_2018USbn_20bs2n_4041_605#usgs302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C7EBE9-FBA5-4606-B4BF-D5A89255542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81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utility patents granted in the U.S. from January 1, 1963 to December 30, 1999.</a:t>
            </a:r>
          </a:p>
          <a:p>
            <a:r>
              <a:rPr lang="en-US" dirty="0" smtClean="0"/>
              <a:t>Listed in the Technology Assessment and Forecast (TAF) database of the United States Patent and Trademark Office (USPTO).  </a:t>
            </a:r>
          </a:p>
          <a:p>
            <a:r>
              <a:rPr lang="en-US" dirty="0" smtClean="0"/>
              <a:t>The file contained data on 2,923,922 patents across 23 variables. </a:t>
            </a:r>
          </a:p>
          <a:p>
            <a:r>
              <a:rPr lang="en-US" dirty="0" smtClean="0"/>
              <a:t>Random sample of 2,000</a:t>
            </a:r>
            <a:r>
              <a:rPr lang="en-US" baseline="0" dirty="0" smtClean="0"/>
              <a:t> observations from a subset of 253,328 observations for the period January 1, 1995 to December 31, 1999.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C7EBE9-FBA5-4606-B4BF-D5A89255542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470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Excluded</a:t>
            </a:r>
            <a:r>
              <a:rPr lang="en-US" baseline="0" dirty="0" smtClean="0"/>
              <a:t> CMADE and RATIOCIT because of logical reasoning.</a:t>
            </a:r>
          </a:p>
          <a:p>
            <a:r>
              <a:rPr lang="en-US" baseline="0" dirty="0" smtClean="0"/>
              <a:t>Excluded other predictor variables that were not continuous interval.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C7EBE9-FBA5-4606-B4BF-D5A89255542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1117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created a product term called CLAIMSORIGINAL using the CLAIMS variable and ORIGINAL variable to test for possible interaction. </a:t>
            </a:r>
          </a:p>
          <a:p>
            <a:r>
              <a:rPr lang="en-US" dirty="0" smtClean="0"/>
              <a:t>I suspected that the relationship between the DV and the CLAIMS variable varies as a function of the ORIGINAL variable.  </a:t>
            </a:r>
          </a:p>
          <a:p>
            <a:r>
              <a:rPr lang="en-US" dirty="0" smtClean="0"/>
              <a:t>I surmised that the higher the originality of a technology as represented by a patent, the more interest that it may receive from other innovators and thus the more likely that the patent will be cited in the patents of other innovators.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C7EBE9-FBA5-4606-B4BF-D5A89255542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6313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Based on a scatter plot of the CRECEIVE variable against the CLAIMS variable, I removed observations with CLAIMS greater than 90 claims and CRECEIVE greater than 40 citations received as outliers.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Constructed the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CRECEIVEln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variable as the natural logarithm transformation of the CRECEIVE variable to bring out potential linear relationships between the CRECEIVE and the CLAIMS variable.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C7EBE9-FBA5-4606-B4BF-D5A89255542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80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Sub-model 1 uses GENERAL as the DV and ORIGINAL as the IV.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It is likely that the originality of a patent will influence whether or not it will have broad applicability.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The more original the patent, the more likely that other innovators in various fields will identify applications of the technology over time.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Patents that rank low in originality are likely to be specific or specialized to a narrower range of applications within closely related fields.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Sub-model 2 uses CLAIMS as the DV and ORIGINAL, GENERAL, GYEAR, and RATIOCIT as the IVs.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The claims of a patent define the scope of the subject that it asserts to be novel, nonobvious, and useful.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Patents that rank higher in originality are likely to generate more claims because they stake out new innovation territory.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Patents the rank higher in generality are likely to generate more claims because the scope of their applicability.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In general, patents are likely to have more claims as the grant year increases because of the temporal nature of advances in sciences and the cumulative effects of scientific knowledge.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I suspect that as the ratio of the number of citations made by all patents granted since 1960 to the total number of citations made by a particular patent increases the number of claims for a patent because of the general increase in scientific knowledge due to network effects.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Sub-model 3 uses </a:t>
            </a:r>
            <a:r>
              <a:rPr lang="en-US" dirty="0" err="1" smtClean="0"/>
              <a:t>CRECEIVEln</a:t>
            </a:r>
            <a:r>
              <a:rPr lang="en-US" dirty="0" smtClean="0"/>
              <a:t> as the DV and ORIGINAL, GENERAL, CLAIMS, GYEAR, and RATIOCIT as the IVs.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Previous analysis indicated an inverse relationship between the originality of a patent and the number of citations it received.  This may be because the full capabilities of highly original patents are less readily apparent than patents that rank lower on originality.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Patents that rank high in generality probably receive higher numbers of citations because the broader scope of their applicability creates more opportunities to be cited.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Likewise, patents that have more claims probably have more opportunities to be cited than patents with fewer claims.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In general, patents are likely to receive more citations over time because scientific knowledge accumulates and spreads over time.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I suspect that as the ratio of the number of citations made by all patents granted since 1960 to the total number of citations made by a particular patent increases the number of citations a patent receives because of network effects.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C7EBE9-FBA5-4606-B4BF-D5A89255542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2981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Removed</a:t>
            </a:r>
            <a:r>
              <a:rPr lang="en-US" baseline="0" dirty="0" smtClean="0"/>
              <a:t> path between RATIOCIT and CLAIMS because doing so simplified the model without significantly reducing the R</a:t>
            </a:r>
            <a:r>
              <a:rPr lang="en-US" baseline="30000" dirty="0" smtClean="0"/>
              <a:t>2</a:t>
            </a:r>
            <a:r>
              <a:rPr lang="en-US" baseline="0" dirty="0" smtClean="0"/>
              <a:t> value the CLAIMS variable.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C7EBE9-FBA5-4606-B4BF-D5A89255542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019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result of the Omnibus test indicates that including the CLAIMS, GYEAR, GENERAL, and ORIGINAL variables improved the model fit.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One or more of these IVs predict the dependent variable.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The p-value was less than 0.001, which was significant.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The -2 Log likelihood was reduced from 2,623.109 to 1,906.867, which was a decrease of 716.242.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 err="1" smtClean="0"/>
              <a:t>Nagelkerke</a:t>
            </a:r>
            <a:r>
              <a:rPr lang="en-US" dirty="0" smtClean="0"/>
              <a:t> R</a:t>
            </a:r>
            <a:r>
              <a:rPr lang="en-US" baseline="30000" dirty="0" smtClean="0"/>
              <a:t>2</a:t>
            </a:r>
            <a:r>
              <a:rPr lang="en-US" dirty="0" smtClean="0"/>
              <a:t> was 0.415, which indicates that 41.5 percent of the probability that a patent received more than 2 citations was explained by the IVs included in the model.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Hosmer-</a:t>
            </a:r>
            <a:r>
              <a:rPr lang="en-US" dirty="0" err="1" smtClean="0"/>
              <a:t>Lemeshow</a:t>
            </a:r>
            <a:r>
              <a:rPr lang="en-US" baseline="0" dirty="0" smtClean="0"/>
              <a:t> Test results suggest a lack of fit for the model.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The chi-square value was 23.671, which does not seem very small.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The p-value was 0.003 which is not much above the 0.001 significance level.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C7EBE9-FBA5-4606-B4BF-D5A89255542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3875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GENERAL variable had the strongest association with the DV.  </a:t>
            </a:r>
          </a:p>
          <a:p>
            <a:r>
              <a:rPr lang="en-US" dirty="0" smtClean="0"/>
              <a:t>For a one unit increase in the GENERAL variable, the patent was 113.6 times more likely to have been cited by 3 or more times</a:t>
            </a:r>
            <a:r>
              <a:rPr lang="en-US" baseline="0" dirty="0" smtClean="0"/>
              <a:t> by </a:t>
            </a:r>
            <a:r>
              <a:rPr lang="en-US" dirty="0" smtClean="0"/>
              <a:t>other patents. </a:t>
            </a:r>
          </a:p>
          <a:p>
            <a:r>
              <a:rPr lang="en-US" dirty="0" smtClean="0"/>
              <a:t>Influence of the GENERAL</a:t>
            </a:r>
            <a:r>
              <a:rPr lang="en-US" baseline="0" dirty="0" smtClean="0"/>
              <a:t> variable was much higher than expected.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C7EBE9-FBA5-4606-B4BF-D5A89255542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587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FCE38-2186-4D26-B7FB-3342183A2F51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165FE-5E7F-4CA1-B535-35D8C888C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911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FCE38-2186-4D26-B7FB-3342183A2F51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165FE-5E7F-4CA1-B535-35D8C888C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587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FCE38-2186-4D26-B7FB-3342183A2F51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165FE-5E7F-4CA1-B535-35D8C888C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078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FCE38-2186-4D26-B7FB-3342183A2F51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165FE-5E7F-4CA1-B535-35D8C888C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269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FCE38-2186-4D26-B7FB-3342183A2F51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165FE-5E7F-4CA1-B535-35D8C888C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417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FCE38-2186-4D26-B7FB-3342183A2F51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165FE-5E7F-4CA1-B535-35D8C888C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70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FCE38-2186-4D26-B7FB-3342183A2F51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165FE-5E7F-4CA1-B535-35D8C888C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929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FCE38-2186-4D26-B7FB-3342183A2F51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165FE-5E7F-4CA1-B535-35D8C888C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548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FCE38-2186-4D26-B7FB-3342183A2F51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165FE-5E7F-4CA1-B535-35D8C888C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959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FCE38-2186-4D26-B7FB-3342183A2F51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165FE-5E7F-4CA1-B535-35D8C888C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390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FCE38-2186-4D26-B7FB-3342183A2F51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165FE-5E7F-4CA1-B535-35D8C888C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684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FCE38-2186-4D26-B7FB-3342183A2F51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165FE-5E7F-4CA1-B535-35D8C888C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382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Microsoft_Excel_97-2003_Worksheet1.xls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63040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Investigating the Feasibility of Using Patent Citations to </a:t>
            </a:r>
          </a:p>
          <a:p>
            <a:pPr algn="ctr"/>
            <a:r>
              <a:rPr lang="en-US" sz="2800" b="1" dirty="0" smtClean="0"/>
              <a:t>Assess Technology Transfer Outcomes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0" y="2743200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Malcolm S. Townes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Saint Louis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27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1348"/>
            <a:ext cx="9144000" cy="1039708"/>
          </a:xfrm>
          <a:prstGeom prst="rect">
            <a:avLst/>
          </a:prstGeom>
        </p:spPr>
        <p:txBody>
          <a:bodyPr wrap="square" lIns="9144" rIns="9144">
            <a:spAutoFit/>
          </a:bodyPr>
          <a:lstStyle/>
          <a:p>
            <a:pPr marL="228600" marR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/>
                <a:ea typeface="Calibri"/>
                <a:cs typeface="Times New Roman"/>
              </a:rPr>
              <a:t>CRECEIVE</a:t>
            </a:r>
            <a:r>
              <a:rPr lang="en-US" dirty="0">
                <a:latin typeface="Times New Roman"/>
                <a:ea typeface="Calibri"/>
                <a:cs typeface="Times New Roman"/>
              </a:rPr>
              <a:t>  </a:t>
            </a:r>
            <a:r>
              <a:rPr lang="en-US" dirty="0" smtClean="0">
                <a:latin typeface="Times New Roman"/>
                <a:ea typeface="Calibri"/>
                <a:cs typeface="Times New Roman"/>
              </a:rPr>
              <a:t> = 	β</a:t>
            </a:r>
            <a:r>
              <a:rPr lang="en-US" baseline="-25000" dirty="0" smtClean="0">
                <a:latin typeface="Times New Roman"/>
                <a:ea typeface="Calibri"/>
                <a:cs typeface="Times New Roman"/>
              </a:rPr>
              <a:t>0</a:t>
            </a:r>
            <a:r>
              <a:rPr lang="en-US" dirty="0" smtClean="0">
                <a:latin typeface="Times New Roman"/>
                <a:ea typeface="Calibri"/>
                <a:cs typeface="Times New Roman"/>
              </a:rPr>
              <a:t> </a:t>
            </a:r>
            <a:r>
              <a:rPr lang="en-US" dirty="0">
                <a:latin typeface="Times New Roman"/>
                <a:ea typeface="Calibri"/>
                <a:cs typeface="Times New Roman"/>
              </a:rPr>
              <a:t>+ </a:t>
            </a:r>
            <a:r>
              <a:rPr lang="en-US" dirty="0" smtClean="0">
                <a:latin typeface="Times New Roman"/>
                <a:ea typeface="Calibri"/>
                <a:cs typeface="Times New Roman"/>
              </a:rPr>
              <a:t>β</a:t>
            </a:r>
            <a:r>
              <a:rPr lang="en-US" baseline="-25000" dirty="0" smtClean="0">
                <a:latin typeface="Times New Roman"/>
                <a:ea typeface="Calibri"/>
                <a:cs typeface="Times New Roman"/>
              </a:rPr>
              <a:t>1</a:t>
            </a:r>
            <a:r>
              <a:rPr lang="en-US" dirty="0" smtClean="0">
                <a:latin typeface="Times New Roman"/>
                <a:ea typeface="Calibri"/>
                <a:cs typeface="Times New Roman"/>
              </a:rPr>
              <a:t>(</a:t>
            </a:r>
            <a:r>
              <a:rPr lang="en-US" dirty="0" smtClean="0">
                <a:latin typeface="Courier New"/>
                <a:ea typeface="Calibri"/>
                <a:cs typeface="Times New Roman"/>
              </a:rPr>
              <a:t>GYEAR</a:t>
            </a:r>
            <a:r>
              <a:rPr lang="en-US" dirty="0">
                <a:latin typeface="Courier New"/>
                <a:ea typeface="Calibri"/>
                <a:cs typeface="Times New Roman"/>
              </a:rPr>
              <a:t>)</a:t>
            </a:r>
            <a:r>
              <a:rPr lang="en-US" dirty="0">
                <a:latin typeface="Times New Roman"/>
                <a:ea typeface="Calibri"/>
                <a:cs typeface="Times New Roman"/>
              </a:rPr>
              <a:t> + β</a:t>
            </a:r>
            <a:r>
              <a:rPr lang="en-US" baseline="-25000" dirty="0">
                <a:latin typeface="Times New Roman"/>
                <a:ea typeface="Calibri"/>
                <a:cs typeface="Times New Roman"/>
              </a:rPr>
              <a:t>2</a:t>
            </a:r>
            <a:r>
              <a:rPr lang="en-US" dirty="0">
                <a:latin typeface="Courier New"/>
                <a:ea typeface="Calibri"/>
                <a:cs typeface="Times New Roman"/>
              </a:rPr>
              <a:t>(APPYEAR)</a:t>
            </a:r>
            <a:r>
              <a:rPr lang="en-US" dirty="0">
                <a:latin typeface="Times New Roman"/>
                <a:ea typeface="Calibri"/>
                <a:cs typeface="Times New Roman"/>
              </a:rPr>
              <a:t> + β</a:t>
            </a:r>
            <a:r>
              <a:rPr lang="en-US" baseline="-25000" dirty="0">
                <a:latin typeface="Times New Roman"/>
                <a:ea typeface="Calibri"/>
                <a:cs typeface="Times New Roman"/>
              </a:rPr>
              <a:t>3</a:t>
            </a:r>
            <a:r>
              <a:rPr lang="en-US" dirty="0">
                <a:latin typeface="Times New Roman"/>
                <a:ea typeface="Calibri"/>
                <a:cs typeface="Times New Roman"/>
              </a:rPr>
              <a:t>(</a:t>
            </a:r>
            <a:r>
              <a:rPr lang="en-US" dirty="0">
                <a:latin typeface="Courier New"/>
                <a:ea typeface="Calibri"/>
                <a:cs typeface="Times New Roman"/>
              </a:rPr>
              <a:t>CLAIMS)</a:t>
            </a:r>
            <a:r>
              <a:rPr lang="en-US" dirty="0">
                <a:latin typeface="Times New Roman"/>
                <a:ea typeface="Calibri"/>
                <a:cs typeface="Times New Roman"/>
              </a:rPr>
              <a:t> + β</a:t>
            </a:r>
            <a:r>
              <a:rPr lang="en-US" baseline="-25000" dirty="0">
                <a:latin typeface="Times New Roman"/>
                <a:ea typeface="Calibri"/>
                <a:cs typeface="Times New Roman"/>
              </a:rPr>
              <a:t>4</a:t>
            </a:r>
            <a:r>
              <a:rPr lang="en-US" dirty="0">
                <a:latin typeface="Times New Roman"/>
                <a:ea typeface="Calibri"/>
                <a:cs typeface="Times New Roman"/>
              </a:rPr>
              <a:t>(</a:t>
            </a:r>
            <a:r>
              <a:rPr lang="en-US" dirty="0">
                <a:latin typeface="Courier New"/>
                <a:ea typeface="Calibri"/>
                <a:cs typeface="Times New Roman"/>
              </a:rPr>
              <a:t>GENERAL)</a:t>
            </a:r>
            <a:r>
              <a:rPr lang="en-US" dirty="0">
                <a:latin typeface="Times New Roman"/>
                <a:ea typeface="Calibri"/>
                <a:cs typeface="Times New Roman"/>
              </a:rPr>
              <a:t> + </a:t>
            </a:r>
            <a:r>
              <a:rPr lang="en-US" dirty="0" smtClean="0">
                <a:latin typeface="Times New Roman"/>
                <a:ea typeface="Calibri"/>
                <a:cs typeface="Times New Roman"/>
              </a:rPr>
              <a:t>		β</a:t>
            </a:r>
            <a:r>
              <a:rPr lang="en-US" baseline="-25000" dirty="0" smtClean="0">
                <a:latin typeface="Times New Roman"/>
                <a:ea typeface="Calibri"/>
                <a:cs typeface="Times New Roman"/>
              </a:rPr>
              <a:t>5</a:t>
            </a:r>
            <a:r>
              <a:rPr lang="en-US" dirty="0" smtClean="0">
                <a:latin typeface="Times New Roman"/>
                <a:ea typeface="Calibri"/>
                <a:cs typeface="Times New Roman"/>
              </a:rPr>
              <a:t>(</a:t>
            </a:r>
            <a:r>
              <a:rPr lang="en-US" dirty="0" smtClean="0">
                <a:latin typeface="Courier New"/>
                <a:ea typeface="Calibri"/>
                <a:cs typeface="Times New Roman"/>
              </a:rPr>
              <a:t>ORIGINAL</a:t>
            </a:r>
            <a:r>
              <a:rPr lang="en-US" dirty="0">
                <a:latin typeface="Courier New"/>
                <a:ea typeface="Calibri"/>
                <a:cs typeface="Times New Roman"/>
              </a:rPr>
              <a:t>)</a:t>
            </a:r>
            <a:r>
              <a:rPr lang="en-US" dirty="0">
                <a:latin typeface="Times New Roman"/>
                <a:ea typeface="Calibri"/>
                <a:cs typeface="Times New Roman"/>
              </a:rPr>
              <a:t> + </a:t>
            </a:r>
            <a:r>
              <a:rPr lang="en-US" dirty="0" smtClean="0">
                <a:latin typeface="Times New Roman"/>
                <a:ea typeface="Calibri"/>
                <a:cs typeface="Times New Roman"/>
              </a:rPr>
              <a:t> β</a:t>
            </a:r>
            <a:r>
              <a:rPr lang="en-US" baseline="-25000" dirty="0">
                <a:latin typeface="Times New Roman"/>
                <a:ea typeface="Calibri"/>
                <a:cs typeface="Times New Roman"/>
              </a:rPr>
              <a:t>6</a:t>
            </a:r>
            <a:r>
              <a:rPr lang="en-US" dirty="0" smtClean="0">
                <a:latin typeface="Times New Roman"/>
                <a:ea typeface="Calibri"/>
                <a:cs typeface="Times New Roman"/>
              </a:rPr>
              <a:t>(</a:t>
            </a:r>
            <a:r>
              <a:rPr lang="en-US" dirty="0" smtClean="0">
                <a:latin typeface="Courier New"/>
                <a:ea typeface="Calibri"/>
                <a:cs typeface="Times New Roman"/>
              </a:rPr>
              <a:t>BCKGTLAG</a:t>
            </a:r>
            <a:r>
              <a:rPr lang="en-US" dirty="0">
                <a:latin typeface="Courier New"/>
                <a:ea typeface="Calibri"/>
                <a:cs typeface="Times New Roman"/>
              </a:rPr>
              <a:t>)</a:t>
            </a:r>
            <a:r>
              <a:rPr lang="en-US" dirty="0">
                <a:latin typeface="Times New Roman"/>
                <a:ea typeface="Calibri"/>
                <a:cs typeface="Times New Roman"/>
              </a:rPr>
              <a:t> + </a:t>
            </a:r>
            <a:r>
              <a:rPr lang="en-US" dirty="0" smtClean="0">
                <a:latin typeface="Times New Roman"/>
                <a:ea typeface="Calibri"/>
                <a:cs typeface="Times New Roman"/>
              </a:rPr>
              <a:t>	</a:t>
            </a:r>
            <a:r>
              <a:rPr lang="en-US" dirty="0" smtClean="0">
                <a:latin typeface="Times New Roman"/>
                <a:ea typeface="Calibri"/>
                <a:cs typeface="Times New Roman"/>
              </a:rPr>
              <a:t>β</a:t>
            </a:r>
            <a:r>
              <a:rPr lang="en-US" baseline="-25000" dirty="0">
                <a:latin typeface="Times New Roman"/>
                <a:ea typeface="Calibri"/>
                <a:cs typeface="Times New Roman"/>
              </a:rPr>
              <a:t>7</a:t>
            </a:r>
            <a:r>
              <a:rPr lang="en-US" dirty="0" smtClean="0">
                <a:latin typeface="Times New Roman"/>
                <a:ea typeface="Calibri"/>
                <a:cs typeface="Times New Roman"/>
              </a:rPr>
              <a:t>(</a:t>
            </a:r>
            <a:r>
              <a:rPr lang="en-US" dirty="0" smtClean="0">
                <a:latin typeface="Courier New"/>
                <a:ea typeface="Calibri"/>
                <a:cs typeface="Times New Roman"/>
              </a:rPr>
              <a:t>FWDAPLAG</a:t>
            </a:r>
            <a:r>
              <a:rPr lang="en-US" dirty="0">
                <a:latin typeface="Courier New"/>
                <a:ea typeface="Calibri"/>
                <a:cs typeface="Times New Roman"/>
              </a:rPr>
              <a:t>)</a:t>
            </a:r>
            <a:r>
              <a:rPr lang="en-US" dirty="0">
                <a:latin typeface="Times New Roman"/>
                <a:ea typeface="Calibri"/>
                <a:cs typeface="Times New Roman"/>
              </a:rPr>
              <a:t> + </a:t>
            </a:r>
            <a:r>
              <a:rPr lang="en-US" dirty="0" smtClean="0">
                <a:latin typeface="Times New Roman"/>
                <a:ea typeface="Calibri"/>
                <a:cs typeface="Times New Roman"/>
              </a:rPr>
              <a:t>β</a:t>
            </a:r>
            <a:r>
              <a:rPr lang="en-US" baseline="-25000" dirty="0">
                <a:latin typeface="Times New Roman"/>
                <a:ea typeface="Calibri"/>
                <a:cs typeface="Times New Roman"/>
              </a:rPr>
              <a:t>8</a:t>
            </a:r>
            <a:r>
              <a:rPr lang="en-US" dirty="0" smtClean="0">
                <a:latin typeface="Times New Roman"/>
                <a:ea typeface="Calibri"/>
                <a:cs typeface="Times New Roman"/>
              </a:rPr>
              <a:t>(</a:t>
            </a:r>
            <a:r>
              <a:rPr lang="en-US" dirty="0" smtClean="0">
                <a:latin typeface="Courier New"/>
                <a:ea typeface="Calibri"/>
                <a:cs typeface="Times New Roman"/>
              </a:rPr>
              <a:t>SELFCTUB</a:t>
            </a:r>
            <a:r>
              <a:rPr lang="en-US" dirty="0">
                <a:latin typeface="Courier New"/>
                <a:ea typeface="Calibri"/>
                <a:cs typeface="Times New Roman"/>
              </a:rPr>
              <a:t>)</a:t>
            </a:r>
            <a:r>
              <a:rPr lang="en-US" dirty="0">
                <a:latin typeface="Times New Roman"/>
                <a:ea typeface="Calibri"/>
                <a:cs typeface="Times New Roman"/>
              </a:rPr>
              <a:t> + </a:t>
            </a:r>
            <a:r>
              <a:rPr lang="en-US" dirty="0" smtClean="0">
                <a:latin typeface="Times New Roman"/>
                <a:ea typeface="Calibri"/>
                <a:cs typeface="Times New Roman"/>
              </a:rPr>
              <a:t>		β</a:t>
            </a:r>
            <a:r>
              <a:rPr lang="en-US" baseline="-25000" dirty="0">
                <a:latin typeface="Times New Roman"/>
                <a:ea typeface="Calibri"/>
                <a:cs typeface="Times New Roman"/>
              </a:rPr>
              <a:t>9</a:t>
            </a:r>
            <a:r>
              <a:rPr lang="en-US" dirty="0" smtClean="0">
                <a:latin typeface="Times New Roman"/>
                <a:ea typeface="Calibri"/>
                <a:cs typeface="Times New Roman"/>
              </a:rPr>
              <a:t>(</a:t>
            </a:r>
            <a:r>
              <a:rPr lang="en-US" dirty="0" smtClean="0">
                <a:latin typeface="Courier New"/>
                <a:ea typeface="Calibri"/>
                <a:cs typeface="Times New Roman"/>
              </a:rPr>
              <a:t>SELFCTLB</a:t>
            </a:r>
            <a:r>
              <a:rPr lang="en-US" dirty="0">
                <a:latin typeface="Times New Roman"/>
                <a:ea typeface="Calibri"/>
                <a:cs typeface="Times New Roman"/>
              </a:rPr>
              <a:t>) + </a:t>
            </a:r>
            <a:r>
              <a:rPr lang="en-US" dirty="0" smtClean="0">
                <a:latin typeface="Times New Roman"/>
                <a:ea typeface="Calibri"/>
                <a:cs typeface="Times New Roman"/>
              </a:rPr>
              <a:t>β</a:t>
            </a:r>
            <a:r>
              <a:rPr lang="en-US" baseline="-25000" dirty="0" smtClean="0">
                <a:latin typeface="Times New Roman"/>
                <a:ea typeface="Calibri"/>
                <a:cs typeface="Times New Roman"/>
              </a:rPr>
              <a:t>10 </a:t>
            </a:r>
            <a:r>
              <a:rPr lang="en-US" dirty="0">
                <a:latin typeface="Times New Roman"/>
                <a:ea typeface="Calibri"/>
                <a:cs typeface="Times New Roman"/>
              </a:rPr>
              <a:t>(</a:t>
            </a:r>
            <a:r>
              <a:rPr lang="en-US" dirty="0">
                <a:latin typeface="Courier New"/>
                <a:ea typeface="Calibri"/>
                <a:cs typeface="Times New Roman"/>
              </a:rPr>
              <a:t>SECDLWBD)</a:t>
            </a:r>
            <a:r>
              <a:rPr lang="en-US" dirty="0">
                <a:latin typeface="Times New Roman"/>
                <a:ea typeface="Calibri"/>
                <a:cs typeface="Times New Roman"/>
              </a:rPr>
              <a:t> + </a:t>
            </a:r>
            <a:r>
              <a:rPr lang="en-US" dirty="0">
                <a:latin typeface="Times New Roman"/>
                <a:ea typeface="Calibri"/>
                <a:cs typeface="Times New Roman"/>
              </a:rPr>
              <a:t> </a:t>
            </a:r>
            <a:r>
              <a:rPr lang="en-US" dirty="0" smtClean="0">
                <a:latin typeface="Times New Roman"/>
                <a:ea typeface="Calibri"/>
                <a:cs typeface="Times New Roman"/>
              </a:rPr>
              <a:t>β</a:t>
            </a:r>
            <a:r>
              <a:rPr lang="en-US" baseline="-25000" dirty="0" smtClean="0">
                <a:latin typeface="Times New Roman"/>
                <a:ea typeface="Calibri"/>
                <a:cs typeface="Times New Roman"/>
              </a:rPr>
              <a:t>11</a:t>
            </a:r>
            <a:r>
              <a:rPr lang="en-US" dirty="0" smtClean="0">
                <a:latin typeface="Courier New"/>
                <a:ea typeface="Calibri"/>
                <a:cs typeface="Times New Roman"/>
              </a:rPr>
              <a:t>(SECDUPBD</a:t>
            </a:r>
            <a:r>
              <a:rPr lang="en-US" dirty="0">
                <a:latin typeface="Courier New"/>
                <a:ea typeface="Calibri"/>
                <a:cs typeface="Times New Roman"/>
              </a:rPr>
              <a:t>)+ ε</a:t>
            </a:r>
            <a:r>
              <a:rPr lang="en-US" sz="1050" dirty="0">
                <a:ea typeface="Calibri"/>
                <a:cs typeface="Times New Roman"/>
              </a:rPr>
              <a:t> </a:t>
            </a:r>
            <a:r>
              <a:rPr lang="en-US" sz="1200" dirty="0" smtClean="0">
                <a:ea typeface="Calibri"/>
                <a:cs typeface="Times New Roman"/>
              </a:rPr>
              <a:t> </a:t>
            </a:r>
            <a:endParaRPr lang="en-US" sz="1200" dirty="0">
              <a:ea typeface="Calibri"/>
              <a:cs typeface="Times New Roman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6286" y="1597075"/>
            <a:ext cx="2343014" cy="4081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4000"/>
              </a:lnSpc>
            </a:pPr>
            <a:r>
              <a:rPr lang="en-US" dirty="0">
                <a:latin typeface="Times New Roman"/>
                <a:ea typeface="Calibri"/>
                <a:cs typeface="Times New Roman"/>
              </a:rPr>
              <a:t>H</a:t>
            </a:r>
            <a:r>
              <a:rPr lang="en-US" baseline="-25000" dirty="0">
                <a:latin typeface="Times New Roman"/>
                <a:ea typeface="Calibri"/>
                <a:cs typeface="Times New Roman"/>
              </a:rPr>
              <a:t>0</a:t>
            </a:r>
            <a:r>
              <a:rPr lang="en-US" dirty="0">
                <a:latin typeface="Times New Roman"/>
                <a:ea typeface="Calibri"/>
                <a:cs typeface="Times New Roman"/>
              </a:rPr>
              <a:t>: β</a:t>
            </a:r>
            <a:r>
              <a:rPr lang="en-US" baseline="-25000" dirty="0">
                <a:latin typeface="Times New Roman"/>
                <a:ea typeface="Calibri"/>
                <a:cs typeface="Times New Roman"/>
              </a:rPr>
              <a:t>1</a:t>
            </a:r>
            <a:r>
              <a:rPr lang="en-US" dirty="0">
                <a:latin typeface="Times New Roman"/>
                <a:ea typeface="Calibri"/>
                <a:cs typeface="Times New Roman"/>
              </a:rPr>
              <a:t> = β</a:t>
            </a:r>
            <a:r>
              <a:rPr lang="en-US" baseline="-25000" dirty="0">
                <a:latin typeface="Times New Roman"/>
                <a:ea typeface="Calibri"/>
                <a:cs typeface="Times New Roman"/>
              </a:rPr>
              <a:t>2</a:t>
            </a:r>
            <a:r>
              <a:rPr lang="en-US" dirty="0">
                <a:latin typeface="Times New Roman"/>
                <a:ea typeface="Calibri"/>
                <a:cs typeface="Times New Roman"/>
              </a:rPr>
              <a:t> … = </a:t>
            </a:r>
            <a:r>
              <a:rPr lang="en-US" dirty="0" smtClean="0">
                <a:latin typeface="Times New Roman"/>
                <a:ea typeface="Calibri"/>
                <a:cs typeface="Times New Roman"/>
              </a:rPr>
              <a:t>β</a:t>
            </a:r>
            <a:r>
              <a:rPr lang="en-US" baseline="-25000" dirty="0" smtClean="0">
                <a:latin typeface="Times New Roman"/>
                <a:ea typeface="Calibri"/>
                <a:cs typeface="Times New Roman"/>
              </a:rPr>
              <a:t>11</a:t>
            </a:r>
            <a:r>
              <a:rPr lang="en-US" dirty="0" smtClean="0">
                <a:latin typeface="Times New Roman"/>
                <a:ea typeface="Calibri"/>
                <a:cs typeface="Times New Roman"/>
              </a:rPr>
              <a:t> </a:t>
            </a:r>
            <a:r>
              <a:rPr lang="en-US" dirty="0">
                <a:latin typeface="Times New Roman"/>
                <a:ea typeface="Calibri"/>
                <a:cs typeface="Times New Roman"/>
              </a:rPr>
              <a:t>= 0</a:t>
            </a:r>
            <a:endParaRPr lang="en-US" sz="1600" dirty="0">
              <a:ea typeface="Calibri"/>
              <a:cs typeface="Times New Roman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152040" y="1597074"/>
            <a:ext cx="4469493" cy="3886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4000"/>
              </a:lnSpc>
            </a:pPr>
            <a:r>
              <a:rPr lang="en-US" dirty="0">
                <a:latin typeface="Times New Roman"/>
                <a:ea typeface="Calibri"/>
                <a:cs typeface="Times New Roman"/>
              </a:rPr>
              <a:t>H</a:t>
            </a:r>
            <a:r>
              <a:rPr lang="en-US" baseline="-25000" dirty="0">
                <a:latin typeface="Times New Roman"/>
                <a:ea typeface="Calibri"/>
                <a:cs typeface="Times New Roman"/>
              </a:rPr>
              <a:t>A</a:t>
            </a:r>
            <a:r>
              <a:rPr lang="en-US" dirty="0">
                <a:latin typeface="Times New Roman"/>
                <a:ea typeface="Calibri"/>
                <a:cs typeface="Times New Roman"/>
              </a:rPr>
              <a:t>: β ≠ 0 for at least one independent variable</a:t>
            </a:r>
            <a:endParaRPr lang="en-US" sz="1600" dirty="0">
              <a:ea typeface="Calibri"/>
              <a:cs typeface="Times New Roman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" y="2163342"/>
            <a:ext cx="8961120" cy="1818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3113" y="3735705"/>
            <a:ext cx="5057775" cy="1933575"/>
          </a:xfrm>
          <a:prstGeom prst="snip2SameRect">
            <a:avLst>
              <a:gd name="adj1" fmla="val 30854"/>
              <a:gd name="adj2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5772150" y="4417364"/>
            <a:ext cx="1280160" cy="229044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311593" y="3093776"/>
            <a:ext cx="731520" cy="229044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81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58215"/>
            <a:ext cx="9144000" cy="3189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7898130" y="3177540"/>
            <a:ext cx="617220" cy="737235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898130" y="1924051"/>
            <a:ext cx="617220" cy="156210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898130" y="2461038"/>
            <a:ext cx="617220" cy="184309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898130" y="2820607"/>
            <a:ext cx="617220" cy="184309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89070" y="3177540"/>
            <a:ext cx="537210" cy="737235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989070" y="2461038"/>
            <a:ext cx="548640" cy="184309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989070" y="1909303"/>
            <a:ext cx="548640" cy="184309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20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92024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Hierarchical Regression Analysis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05322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5708938"/>
              </p:ext>
            </p:extLst>
          </p:nvPr>
        </p:nvGraphicFramePr>
        <p:xfrm>
          <a:off x="646710" y="110998"/>
          <a:ext cx="7605751" cy="4918194"/>
        </p:xfrm>
        <a:graphic>
          <a:graphicData uri="http://schemas.openxmlformats.org/drawingml/2006/table">
            <a:tbl>
              <a:tblPr firstRow="1" firstCol="1" bandRow="1"/>
              <a:tblGrid>
                <a:gridCol w="1972945"/>
                <a:gridCol w="1177430"/>
                <a:gridCol w="334782"/>
                <a:gridCol w="1042541"/>
                <a:gridCol w="334782"/>
                <a:gridCol w="1042541"/>
                <a:gridCol w="334782"/>
                <a:gridCol w="1042541"/>
                <a:gridCol w="323407"/>
              </a:tblGrid>
              <a:tr h="2732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FFFFFF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FFFF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Unstandardized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FFFFFF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Standardized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32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Variable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Model 1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Model 2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Model 1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Model 2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2732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Constant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330.669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***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331.411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***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0.000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***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0.000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***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CLAIMS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0.005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***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0.008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***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0.077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***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0.127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***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2732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CMADE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0.001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0.001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0.021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0.022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GENERAL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1.744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***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1.752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***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0.569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***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0.572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***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2732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GYEAR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-0.166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***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-0.166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***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-0.221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***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-0.222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***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ORIGINAL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-0.301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***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-0.195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*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-0.104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***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-0.067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*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2732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RATIOCIT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0.555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***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0.557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***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0.081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***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0.082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***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SECDUPBD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0.053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0.023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2732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SELFCTUB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-0.033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-0.010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CLAIMSORIGINAL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-0.007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-0.073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2732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Adj. R</a:t>
                      </a:r>
                      <a:r>
                        <a:rPr lang="en-US" sz="1100" b="1" baseline="300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0.436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0.437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0.436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0.437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2732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Adj. R</a:t>
                      </a:r>
                      <a:r>
                        <a:rPr lang="en-US" sz="1100" b="1" baseline="300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r>
                        <a:rPr lang="en-US" sz="11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change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0.436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0.001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0.436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0.001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F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215.741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*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144.442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*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215.741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*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144.442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*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2732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F change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215.741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*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1.474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215.741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*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1.474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1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Δ</a:t>
                      </a:r>
                      <a:r>
                        <a:rPr lang="en-US" sz="11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F</a:t>
                      </a:r>
                      <a:endParaRPr lang="en-US" sz="1100" b="1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16532" marB="16532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215.741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71.299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215.741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71.299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620644" y="5084564"/>
            <a:ext cx="2861681" cy="5695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400" dirty="0" smtClean="0"/>
              <a:t>Dependent variable: </a:t>
            </a:r>
            <a:r>
              <a:rPr lang="en-US" sz="1400" dirty="0" err="1" smtClean="0"/>
              <a:t>logCRECEIVE</a:t>
            </a:r>
            <a:endParaRPr lang="en-US" sz="1400" dirty="0" smtClean="0"/>
          </a:p>
          <a:p>
            <a:pPr>
              <a:lnSpc>
                <a:spcPct val="114000"/>
              </a:lnSpc>
            </a:pPr>
            <a:r>
              <a:rPr lang="en-US" sz="1400" dirty="0" smtClean="0"/>
              <a:t>* </a:t>
            </a:r>
            <a:r>
              <a:rPr lang="en-US" sz="1400" dirty="0"/>
              <a:t>p</a:t>
            </a:r>
            <a:r>
              <a:rPr lang="en-US" sz="1400" dirty="0" smtClean="0"/>
              <a:t> &lt; 0.05; ** p &lt; 0.01; *** p &lt; 0.001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729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92024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Path Model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22516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17" y="296193"/>
            <a:ext cx="8686800" cy="5126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8085" y="713818"/>
            <a:ext cx="3718566" cy="219456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904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704"/>
          <a:stretch/>
        </p:blipFill>
        <p:spPr bwMode="auto">
          <a:xfrm>
            <a:off x="-1" y="767889"/>
            <a:ext cx="5348258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12" r="21379"/>
          <a:stretch/>
        </p:blipFill>
        <p:spPr bwMode="auto">
          <a:xfrm>
            <a:off x="5473523" y="767888"/>
            <a:ext cx="3664953" cy="3931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83847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179461"/>
            <a:ext cx="6858000" cy="335607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3429000" y="546878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Theoretical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14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5802"/>
            <a:ext cx="4572000" cy="26264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634137"/>
            <a:ext cx="4572000" cy="259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3000" y="3564254"/>
            <a:ext cx="6858000" cy="2020035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4537710" y="205740"/>
            <a:ext cx="0" cy="308610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377315" y="32516"/>
            <a:ext cx="1817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Original Model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949315" y="32516"/>
            <a:ext cx="1817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Revised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4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92024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Binary Logistic Regression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648361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7" y="25758"/>
            <a:ext cx="4421810" cy="5669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486205" y="58653"/>
            <a:ext cx="457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Technology Transfer</a:t>
            </a:r>
            <a:r>
              <a:rPr lang="en-US" dirty="0" smtClean="0"/>
              <a:t>: The conveyance </a:t>
            </a:r>
            <a:r>
              <a:rPr lang="en-US" dirty="0"/>
              <a:t>from one person or entity to another person or </a:t>
            </a:r>
            <a:r>
              <a:rPr lang="en-US" dirty="0" smtClean="0"/>
              <a:t>entity of </a:t>
            </a:r>
            <a:r>
              <a:rPr lang="en-US" dirty="0" smtClean="0"/>
              <a:t>a capability or ability to perform a </a:t>
            </a:r>
            <a:r>
              <a:rPr lang="en-US" dirty="0" smtClean="0"/>
              <a:t>useful task </a:t>
            </a:r>
            <a:r>
              <a:rPr lang="en-US" dirty="0" smtClean="0"/>
              <a:t>or replicate </a:t>
            </a:r>
            <a:r>
              <a:rPr lang="en-US" dirty="0" smtClean="0"/>
              <a:t>a beneficial accomplishment.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9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2286000" cy="571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669280" y="0"/>
            <a:ext cx="3474720" cy="2467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42" y="818366"/>
            <a:ext cx="2011680" cy="2517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42" y="3502152"/>
            <a:ext cx="2011680" cy="1207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3640" y="143827"/>
            <a:ext cx="2781300" cy="232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8890" y="2604135"/>
            <a:ext cx="5372100" cy="301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635" y="143827"/>
            <a:ext cx="315277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7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7907" y="1478280"/>
            <a:ext cx="2600325" cy="77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5621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640080" y="3772819"/>
                <a:ext cx="7863840" cy="544123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  <a:cs typeface="Times New Roman"/>
                          </a:rPr>
                        </m:ctrlPr>
                      </m:accPr>
                      <m:e>
                        <m:r>
                          <a:rPr lang="en-US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dirty="0">
                    <a:effectLst/>
                    <a:latin typeface="Times New Roman"/>
                    <a:ea typeface="Calibri"/>
                  </a:rPr>
                  <a:t> </a:t>
                </a:r>
                <a:r>
                  <a:rPr lang="fr-FR" dirty="0">
                    <a:effectLst/>
                    <a:latin typeface="Times New Roman"/>
                    <a:ea typeface="Calibri"/>
                  </a:rPr>
                  <a:t>= Logit</a:t>
                </a:r>
                <a:r>
                  <a:rPr lang="fr-FR" baseline="30000" dirty="0">
                    <a:effectLst/>
                    <a:latin typeface="Times New Roman"/>
                    <a:ea typeface="Calibri"/>
                  </a:rPr>
                  <a:t>-1</a:t>
                </a:r>
                <a:r>
                  <a:rPr lang="fr-FR" dirty="0">
                    <a:effectLst/>
                    <a:latin typeface="Times New Roman"/>
                    <a:ea typeface="Calibri"/>
                  </a:rPr>
                  <a:t>(</a:t>
                </a: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/>
                        <a:ea typeface="Calibri"/>
                        <a:cs typeface="Times New Roman"/>
                      </a:rPr>
                      <m:t>𝑝</m:t>
                    </m:r>
                  </m:oMath>
                </a14:m>
                <a:r>
                  <a:rPr lang="fr-FR" dirty="0">
                    <a:effectLst/>
                    <a:latin typeface="Times New Roman"/>
                    <a:ea typeface="Calibri"/>
                  </a:rPr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effectLst/>
                            <a:latin typeface="Cambria Math"/>
                            <a:cs typeface="Times New Roman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effectLst/>
                                <a:latin typeface="Cambria Math"/>
                                <a:cs typeface="Times New Roman"/>
                              </a:rPr>
                            </m:ctrlPr>
                          </m:sSupPr>
                          <m:e>
                            <m:r>
                              <a:rPr lang="en-US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𝑒</m:t>
                            </m:r>
                          </m:e>
                          <m:sup>
                            <m:r>
                              <a:rPr lang="fr-FR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1054.771 + 0.015</m:t>
                            </m:r>
                            <m:d>
                              <m:dPr>
                                <m:ctrlPr>
                                  <a:rPr lang="en-US" i="1">
                                    <a:effectLst/>
                                    <a:latin typeface="Cambria Math"/>
                                    <a:cs typeface="Times New Roman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fr-FR">
                                    <a:effectLst/>
                                    <a:latin typeface="Cambria Math"/>
                                    <a:ea typeface="Calibri"/>
                                    <a:cs typeface="Courier New"/>
                                  </a:rPr>
                                  <m:t>CLAIMS</m:t>
                                </m:r>
                              </m:e>
                            </m:d>
                            <m:r>
                              <a:rPr lang="fr-FR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 – 0.529</m:t>
                            </m:r>
                            <m:d>
                              <m:dPr>
                                <m:ctrlPr>
                                  <a:rPr lang="en-US" i="1">
                                    <a:effectLst/>
                                    <a:latin typeface="Cambria Math"/>
                                    <a:cs typeface="Times New Roman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fr-FR">
                                    <a:effectLst/>
                                    <a:latin typeface="Cambria Math"/>
                                    <a:ea typeface="Calibri"/>
                                    <a:cs typeface="Courier New"/>
                                  </a:rPr>
                                  <m:t>GYEAR</m:t>
                                </m:r>
                              </m:e>
                            </m:d>
                            <m:r>
                              <a:rPr lang="fr-FR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 + 4.733(</m:t>
                            </m:r>
                            <m:r>
                              <m:rPr>
                                <m:sty m:val="p"/>
                              </m:rPr>
                              <a:rPr lang="fr-FR">
                                <a:effectLst/>
                                <a:latin typeface="Cambria Math"/>
                                <a:ea typeface="Calibri"/>
                                <a:cs typeface="Courier New"/>
                              </a:rPr>
                              <m:t>GENERAL</m:t>
                            </m:r>
                            <m:r>
                              <a:rPr lang="fr-FR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) – 0.627(</m:t>
                            </m:r>
                            <m:r>
                              <m:rPr>
                                <m:sty m:val="p"/>
                              </m:rPr>
                              <a:rPr lang="fr-FR">
                                <a:effectLst/>
                                <a:latin typeface="Cambria Math"/>
                                <a:ea typeface="Calibri"/>
                                <a:cs typeface="Courier New"/>
                              </a:rPr>
                              <m:t>ORIGINAL</m:t>
                            </m:r>
                            <m:r>
                              <a:rPr lang="fr-FR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)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effectLst/>
                                <a:latin typeface="Cambria Math"/>
                                <a:cs typeface="Times New Roman"/>
                              </a:rPr>
                            </m:ctrlPr>
                          </m:sSupPr>
                          <m:e>
                            <m:r>
                              <a:rPr lang="fr-FR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1+ </m:t>
                            </m:r>
                            <m:r>
                              <a:rPr lang="en-US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𝑒</m:t>
                            </m:r>
                          </m:e>
                          <m:sup>
                            <m:r>
                              <a:rPr lang="fr-FR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1054.771 + 0.015</m:t>
                            </m:r>
                            <m:d>
                              <m:dPr>
                                <m:ctrlPr>
                                  <a:rPr lang="en-US" i="1">
                                    <a:effectLst/>
                                    <a:latin typeface="Cambria Math"/>
                                    <a:cs typeface="Times New Roman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fr-FR">
                                    <a:effectLst/>
                                    <a:latin typeface="Cambria Math"/>
                                    <a:ea typeface="Calibri"/>
                                    <a:cs typeface="Courier New"/>
                                  </a:rPr>
                                  <m:t>CLAIMS</m:t>
                                </m:r>
                              </m:e>
                            </m:d>
                            <m:r>
                              <a:rPr lang="fr-FR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 – 0.529</m:t>
                            </m:r>
                            <m:d>
                              <m:dPr>
                                <m:ctrlPr>
                                  <a:rPr lang="en-US" i="1">
                                    <a:effectLst/>
                                    <a:latin typeface="Cambria Math"/>
                                    <a:cs typeface="Times New Roman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fr-FR">
                                    <a:effectLst/>
                                    <a:latin typeface="Cambria Math"/>
                                    <a:ea typeface="Calibri"/>
                                    <a:cs typeface="Courier New"/>
                                  </a:rPr>
                                  <m:t>GYEAR</m:t>
                                </m:r>
                              </m:e>
                            </m:d>
                            <m:r>
                              <a:rPr lang="fr-FR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 + 4.733(</m:t>
                            </m:r>
                            <m:r>
                              <m:rPr>
                                <m:sty m:val="p"/>
                              </m:rPr>
                              <a:rPr lang="fr-FR">
                                <a:effectLst/>
                                <a:latin typeface="Cambria Math"/>
                                <a:ea typeface="Calibri"/>
                                <a:cs typeface="Courier New"/>
                              </a:rPr>
                              <m:t>GENERAL</m:t>
                            </m:r>
                            <m:r>
                              <a:rPr lang="fr-FR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) – 0.627(</m:t>
                            </m:r>
                            <m:r>
                              <m:rPr>
                                <m:sty m:val="p"/>
                              </m:rPr>
                              <a:rPr lang="fr-FR">
                                <a:effectLst/>
                                <a:latin typeface="Cambria Math"/>
                                <a:ea typeface="Calibri"/>
                                <a:cs typeface="Courier New"/>
                              </a:rPr>
                              <m:t>ORIGINAL</m:t>
                            </m:r>
                            <m:r>
                              <a:rPr lang="fr-FR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" y="3772819"/>
                <a:ext cx="7863840" cy="544123"/>
              </a:xfrm>
              <a:prstGeom prst="rect">
                <a:avLst/>
              </a:prstGeom>
              <a:blipFill rotWithShape="1">
                <a:blip r:embed="rId3"/>
                <a:stretch>
                  <a:fillRect b="-56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685800" y="376360"/>
            <a:ext cx="7772400" cy="2612992"/>
            <a:chOff x="685800" y="376360"/>
            <a:chExt cx="7772400" cy="2612992"/>
          </a:xfrm>
        </p:grpSpPr>
        <p:pic>
          <p:nvPicPr>
            <p:cNvPr id="11266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800" y="376360"/>
              <a:ext cx="7772400" cy="24019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1062990" y="2727742"/>
              <a:ext cx="73152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Dependent variable: CRECBINARY (1 = No; 2 = Yes)</a:t>
              </a:r>
            </a:p>
          </p:txBody>
        </p:sp>
      </p:grpSp>
      <p:sp>
        <p:nvSpPr>
          <p:cNvPr id="7" name="Rectangle 6"/>
          <p:cNvSpPr/>
          <p:nvPr/>
        </p:nvSpPr>
        <p:spPr>
          <a:xfrm>
            <a:off x="6137910" y="1748346"/>
            <a:ext cx="731520" cy="229044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88670" y="3341132"/>
            <a:ext cx="740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Probability that a patent receives more than 2 citations by other patents: </a:t>
            </a:r>
          </a:p>
        </p:txBody>
      </p:sp>
    </p:spTree>
    <p:extLst>
      <p:ext uri="{BB962C8B-B14F-4D97-AF65-F5344CB8AC3E}">
        <p14:creationId xmlns:p14="http://schemas.microsoft.com/office/powerpoint/2010/main" val="39257423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92024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Limitations and Future Study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0" y="2743200"/>
            <a:ext cx="9144000" cy="2492990"/>
          </a:xfrm>
          <a:prstGeom prst="rect">
            <a:avLst/>
          </a:prstGeom>
          <a:noFill/>
        </p:spPr>
        <p:txBody>
          <a:bodyPr wrap="square" lIns="457200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Obtain more current data.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Buffer the sample on the front and back time period to minimize truncation.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Separate dependent claims and independents claims in the variables.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Include patent classifications and sub-classifications as an indicator of generality.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Control for the patent categories.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Consider the effects of technology readiness level (TRL).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Repeat previous analyses using natural logarithm of CRECEIVE as dependent variable.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7807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and Answers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Open Discussion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8174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3844" y="489402"/>
            <a:ext cx="86868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marR="0" indent="-457200"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Times New Roman"/>
                <a:ea typeface="Calibri"/>
                <a:cs typeface="Times New Roman"/>
              </a:rPr>
              <a:t>Aldieri</a:t>
            </a:r>
            <a:r>
              <a:rPr lang="en-US" dirty="0">
                <a:latin typeface="Times New Roman"/>
                <a:ea typeface="Calibri"/>
                <a:cs typeface="Times New Roman"/>
              </a:rPr>
              <a:t>, L. ( 1 ), &amp; Vinci, C. P. ( 2 ). (</a:t>
            </a:r>
            <a:r>
              <a:rPr lang="en-US" dirty="0" err="1">
                <a:latin typeface="Times New Roman"/>
                <a:ea typeface="Calibri"/>
                <a:cs typeface="Times New Roman"/>
              </a:rPr>
              <a:t>n.d.</a:t>
            </a:r>
            <a:r>
              <a:rPr lang="en-US" dirty="0">
                <a:latin typeface="Times New Roman"/>
                <a:ea typeface="Calibri"/>
                <a:cs typeface="Times New Roman"/>
              </a:rPr>
              <a:t>). Technological Spillovers through a Patent Citation Analysis. </a:t>
            </a:r>
            <a:r>
              <a:rPr lang="en-US" i="1" dirty="0">
                <a:latin typeface="Times New Roman"/>
                <a:ea typeface="Calibri"/>
                <a:cs typeface="Times New Roman"/>
              </a:rPr>
              <a:t>International Journal of Innovation Management</a:t>
            </a:r>
            <a:r>
              <a:rPr lang="en-US" dirty="0">
                <a:latin typeface="Times New Roman"/>
                <a:ea typeface="Calibri"/>
                <a:cs typeface="Times New Roman"/>
              </a:rPr>
              <a:t>, 20(2). https://doi.org/10.1142/S1363919616500286</a:t>
            </a:r>
            <a:endParaRPr lang="en-US" sz="1600" dirty="0">
              <a:ea typeface="Calibri"/>
              <a:cs typeface="Times New Roman"/>
            </a:endParaRPr>
          </a:p>
          <a:p>
            <a:pPr marL="457200" marR="0" indent="-45720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/>
                <a:ea typeface="Calibri"/>
                <a:cs typeface="Times New Roman"/>
              </a:rPr>
              <a:t>American Association for the Advancement of Science [AAAS]. (2018a). </a:t>
            </a:r>
            <a:r>
              <a:rPr lang="en-US" i="1" dirty="0">
                <a:latin typeface="Times New Roman"/>
                <a:ea typeface="Calibri"/>
                <a:cs typeface="Times New Roman"/>
              </a:rPr>
              <a:t>Defense, Nondefense, and Total R&amp;D, 1976-2018</a:t>
            </a:r>
            <a:r>
              <a:rPr lang="en-US" dirty="0">
                <a:latin typeface="Times New Roman"/>
                <a:ea typeface="Calibri"/>
                <a:cs typeface="Times New Roman"/>
              </a:rPr>
              <a:t> [Data file]. Retrieved from https://www.aaas.org/page/historical-trends-federal-rd</a:t>
            </a:r>
            <a:endParaRPr lang="en-US" sz="1600" dirty="0">
              <a:ea typeface="Calibri"/>
              <a:cs typeface="Times New Roman"/>
            </a:endParaRPr>
          </a:p>
          <a:p>
            <a:pPr marL="457200" marR="0" indent="-45720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/>
                <a:ea typeface="Calibri"/>
                <a:cs typeface="Times New Roman"/>
              </a:rPr>
              <a:t>American Association for the Advancement of Science [AAAS]. (2018b). </a:t>
            </a:r>
            <a:r>
              <a:rPr lang="en-US" i="1" dirty="0">
                <a:latin typeface="Times New Roman"/>
                <a:ea typeface="Calibri"/>
                <a:cs typeface="Times New Roman"/>
              </a:rPr>
              <a:t>Federal Support for Universities by Agency, 1990-2016 (Obligations)</a:t>
            </a:r>
            <a:r>
              <a:rPr lang="en-US" dirty="0">
                <a:latin typeface="Times New Roman"/>
                <a:ea typeface="Calibri"/>
                <a:cs typeface="Times New Roman"/>
              </a:rPr>
              <a:t> [Data file]. Retrieved from https://www.aaas.org/page/rd-colleges-and-universities</a:t>
            </a:r>
            <a:endParaRPr lang="en-US" sz="1600" dirty="0">
              <a:ea typeface="Calibri"/>
              <a:cs typeface="Times New Roman"/>
            </a:endParaRPr>
          </a:p>
          <a:p>
            <a:pPr marL="457200" marR="0" indent="-457200">
              <a:spcBef>
                <a:spcPts val="0"/>
              </a:spcBef>
              <a:spcAft>
                <a:spcPts val="0"/>
              </a:spcAft>
            </a:pPr>
            <a:r>
              <a:rPr lang="fr-FR" dirty="0">
                <a:latin typeface="Times New Roman"/>
                <a:ea typeface="Calibri"/>
                <a:cs typeface="Times New Roman"/>
              </a:rPr>
              <a:t>Anderson, T. R., Daim, T. U., &amp; Lavoie, F. F. (2007). </a:t>
            </a:r>
            <a:r>
              <a:rPr lang="en-US" dirty="0">
                <a:latin typeface="Times New Roman"/>
                <a:ea typeface="Calibri"/>
                <a:cs typeface="Times New Roman"/>
              </a:rPr>
              <a:t>Measuring the efficiency of university technology transfer. </a:t>
            </a:r>
            <a:r>
              <a:rPr lang="en-US" i="1" dirty="0" err="1">
                <a:latin typeface="Times New Roman"/>
                <a:ea typeface="Calibri"/>
                <a:cs typeface="Times New Roman"/>
              </a:rPr>
              <a:t>Technovation</a:t>
            </a:r>
            <a:r>
              <a:rPr lang="en-US" dirty="0">
                <a:latin typeface="Times New Roman"/>
                <a:ea typeface="Calibri"/>
                <a:cs typeface="Times New Roman"/>
              </a:rPr>
              <a:t>, 27(5), 306-318. doi:10.1016/j.technovation.2006.10.003</a:t>
            </a:r>
            <a:endParaRPr lang="en-US" sz="1600" dirty="0">
              <a:ea typeface="Calibri"/>
              <a:cs typeface="Times New Roman"/>
            </a:endParaRPr>
          </a:p>
          <a:p>
            <a:pPr marL="457200" marR="0" indent="-457200">
              <a:spcBef>
                <a:spcPts val="0"/>
              </a:spcBef>
              <a:spcAft>
                <a:spcPts val="0"/>
              </a:spcAft>
            </a:pPr>
            <a:r>
              <a:rPr lang="es-MX" dirty="0" err="1">
                <a:latin typeface="Times New Roman"/>
                <a:ea typeface="Calibri"/>
                <a:cs typeface="Times New Roman"/>
              </a:rPr>
              <a:t>Appio</a:t>
            </a:r>
            <a:r>
              <a:rPr lang="es-MX" dirty="0">
                <a:latin typeface="Times New Roman"/>
                <a:ea typeface="Calibri"/>
                <a:cs typeface="Times New Roman"/>
              </a:rPr>
              <a:t>, F. P., Martini, A., &amp; </a:t>
            </a:r>
            <a:r>
              <a:rPr lang="es-MX" dirty="0" err="1">
                <a:latin typeface="Times New Roman"/>
                <a:ea typeface="Calibri"/>
                <a:cs typeface="Times New Roman"/>
              </a:rPr>
              <a:t>Fantoni</a:t>
            </a:r>
            <a:r>
              <a:rPr lang="es-MX" dirty="0">
                <a:latin typeface="Times New Roman"/>
                <a:ea typeface="Calibri"/>
                <a:cs typeface="Times New Roman"/>
              </a:rPr>
              <a:t>, G. (2017). </a:t>
            </a:r>
            <a:r>
              <a:rPr lang="en-US" dirty="0">
                <a:latin typeface="Times New Roman"/>
                <a:ea typeface="Calibri"/>
                <a:cs typeface="Times New Roman"/>
              </a:rPr>
              <a:t>The light and shade of knowledge recombination: Insights from a general-purpose technology. </a:t>
            </a:r>
            <a:r>
              <a:rPr lang="en-US" i="1" dirty="0">
                <a:latin typeface="Times New Roman"/>
                <a:ea typeface="Calibri"/>
                <a:cs typeface="Times New Roman"/>
              </a:rPr>
              <a:t>Technological Forecasting &amp; Social Change</a:t>
            </a:r>
            <a:r>
              <a:rPr lang="en-US" dirty="0">
                <a:latin typeface="Times New Roman"/>
                <a:ea typeface="Calibri"/>
                <a:cs typeface="Times New Roman"/>
              </a:rPr>
              <a:t>, </a:t>
            </a:r>
            <a:r>
              <a:rPr lang="en-US" i="1" dirty="0">
                <a:latin typeface="Times New Roman"/>
                <a:ea typeface="Calibri"/>
                <a:cs typeface="Times New Roman"/>
              </a:rPr>
              <a:t>125</a:t>
            </a:r>
            <a:r>
              <a:rPr lang="en-US" dirty="0">
                <a:latin typeface="Times New Roman"/>
                <a:ea typeface="Calibri"/>
                <a:cs typeface="Times New Roman"/>
              </a:rPr>
              <a:t>, 154–165. https://doi.org/10.1016/j.techfore.2017.07.018</a:t>
            </a:r>
            <a:endParaRPr lang="en-US" sz="1600" dirty="0">
              <a:ea typeface="Calibri"/>
              <a:cs typeface="Times New Roman"/>
            </a:endParaRPr>
          </a:p>
          <a:p>
            <a:pPr marL="457200" marR="0" indent="-45720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latin typeface="Times New Roman"/>
                <a:ea typeface="Calibri"/>
                <a:cs typeface="Times New Roman"/>
              </a:rPr>
              <a:t>Bush</a:t>
            </a:r>
            <a:r>
              <a:rPr lang="en-US" dirty="0">
                <a:latin typeface="Times New Roman"/>
                <a:ea typeface="Calibri"/>
                <a:cs typeface="Times New Roman"/>
              </a:rPr>
              <a:t>, V. (1945). </a:t>
            </a:r>
            <a:r>
              <a:rPr lang="en-US" i="1" dirty="0">
                <a:latin typeface="Times New Roman"/>
                <a:ea typeface="Calibri"/>
                <a:cs typeface="Times New Roman"/>
              </a:rPr>
              <a:t>Science, the endless frontier</a:t>
            </a:r>
            <a:r>
              <a:rPr lang="en-US" dirty="0">
                <a:latin typeface="Times New Roman"/>
                <a:ea typeface="Calibri"/>
                <a:cs typeface="Times New Roman"/>
              </a:rPr>
              <a:t>. A report to the President: Washington, U.S. Government printing office, 1945</a:t>
            </a:r>
            <a:r>
              <a:rPr lang="en-US" dirty="0" smtClean="0">
                <a:latin typeface="Times New Roman"/>
                <a:ea typeface="Calibri"/>
                <a:cs typeface="Times New Roman"/>
              </a:rPr>
              <a:t>.</a:t>
            </a:r>
            <a:endParaRPr lang="en-US" sz="1600" dirty="0">
              <a:ea typeface="Calibri"/>
              <a:cs typeface="Times New Roman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7136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2890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3844" y="399249"/>
            <a:ext cx="86868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lvl="0" indent="-457200"/>
            <a:r>
              <a:rPr lang="en-US" dirty="0" smtClean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Chávez</a:t>
            </a:r>
            <a:r>
              <a:rPr lang="en-US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, G. A. G., &amp; </a:t>
            </a:r>
            <a:r>
              <a:rPr lang="en-US" dirty="0" err="1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Víquez</a:t>
            </a:r>
            <a:r>
              <a:rPr lang="en-US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, H. G. (2015). Patterns of knowledge flow from industrialized to Latin American and Asian countries in the pharmaceutical industry: a patent citation analysis. </a:t>
            </a:r>
            <a:r>
              <a:rPr lang="en-US" i="1" dirty="0" err="1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Contaduría</a:t>
            </a:r>
            <a:r>
              <a:rPr lang="en-US" i="1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 y </a:t>
            </a:r>
            <a:r>
              <a:rPr lang="en-US" i="1" dirty="0" err="1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Administración</a:t>
            </a:r>
            <a:r>
              <a:rPr lang="en-US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, 60 (Supplement 1), 31–56. https://doi.org/10.1016/j.cya.2015.08.008</a:t>
            </a:r>
            <a:endParaRPr lang="en-US" sz="16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marL="457200" lvl="0" indent="-457200"/>
            <a:r>
              <a:rPr lang="en-US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Choi, J., Jang, D., Jun, S., &amp; Park, S. (2015). A Predictive Model of Technology Transfer Using Patent Analysis. </a:t>
            </a:r>
            <a:r>
              <a:rPr lang="en-US" i="1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Sustainability</a:t>
            </a:r>
            <a:r>
              <a:rPr lang="en-US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 (2071-1050), 7(12), 16175</a:t>
            </a:r>
            <a:endParaRPr lang="en-US" sz="16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marL="457200" marR="0" indent="-45720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latin typeface="Times New Roman"/>
                <a:ea typeface="Calibri"/>
                <a:cs typeface="Times New Roman"/>
              </a:rPr>
              <a:t>Congressional </a:t>
            </a:r>
            <a:r>
              <a:rPr lang="en-US" dirty="0">
                <a:latin typeface="Times New Roman"/>
                <a:ea typeface="Calibri"/>
                <a:cs typeface="Times New Roman"/>
              </a:rPr>
              <a:t>Budget Office [CBO]. (2018). Historical Budget Data [Data file]. </a:t>
            </a:r>
            <a:r>
              <a:rPr lang="en-US" i="1" dirty="0">
                <a:latin typeface="Times New Roman"/>
                <a:ea typeface="Calibri"/>
                <a:cs typeface="Times New Roman"/>
              </a:rPr>
              <a:t>The Budget and Economic Outlook: 2018 to 2028</a:t>
            </a:r>
            <a:r>
              <a:rPr lang="en-US" dirty="0">
                <a:latin typeface="Times New Roman"/>
                <a:ea typeface="Calibri"/>
                <a:cs typeface="Times New Roman"/>
              </a:rPr>
              <a:t> Retrieved from https://www.cbo.gov/about/products/budget-economic-data#2</a:t>
            </a:r>
            <a:endParaRPr lang="en-US" sz="1600" dirty="0">
              <a:ea typeface="Calibri"/>
              <a:cs typeface="Times New Roman"/>
            </a:endParaRPr>
          </a:p>
          <a:p>
            <a:pPr marL="457200" marR="0" indent="-45720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/>
                <a:ea typeface="Calibri"/>
                <a:cs typeface="Times New Roman"/>
              </a:rPr>
              <a:t>Hall, B. H., Jaffe, A. B. and </a:t>
            </a:r>
            <a:r>
              <a:rPr lang="en-US" dirty="0" err="1">
                <a:latin typeface="Times New Roman"/>
                <a:ea typeface="Calibri"/>
                <a:cs typeface="Times New Roman"/>
              </a:rPr>
              <a:t>Trajtenberg</a:t>
            </a:r>
            <a:r>
              <a:rPr lang="en-US" dirty="0">
                <a:latin typeface="Times New Roman"/>
                <a:ea typeface="Calibri"/>
                <a:cs typeface="Times New Roman"/>
              </a:rPr>
              <a:t>, M. (2001). "The NBER Patent Citation Data File: Lessons, Insights and Methodological Tools." </a:t>
            </a:r>
            <a:r>
              <a:rPr lang="en-US" i="1" dirty="0">
                <a:latin typeface="Times New Roman"/>
                <a:ea typeface="Calibri"/>
                <a:cs typeface="Times New Roman"/>
              </a:rPr>
              <a:t>NBER Working Paper 8498</a:t>
            </a:r>
            <a:r>
              <a:rPr lang="en-US" dirty="0">
                <a:latin typeface="Times New Roman"/>
                <a:ea typeface="Calibri"/>
                <a:cs typeface="Times New Roman"/>
              </a:rPr>
              <a:t>. Retrieved from http://www.nber.org/patents/</a:t>
            </a:r>
            <a:endParaRPr lang="en-US" sz="1600" dirty="0">
              <a:ea typeface="Calibri"/>
              <a:cs typeface="Times New Roman"/>
            </a:endParaRPr>
          </a:p>
          <a:p>
            <a:pPr marL="457200" marR="0" indent="-45720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/>
                <a:ea typeface="Calibri"/>
                <a:cs typeface="Times New Roman"/>
              </a:rPr>
              <a:t>Ho, M. H. C., Liu, J. S., Huang, C. C., &amp; Lu, W. M. (2014). A new perspective to explore the technology transfer efficiencies in US universities. </a:t>
            </a:r>
            <a:r>
              <a:rPr lang="en-US" i="1" dirty="0">
                <a:latin typeface="Times New Roman"/>
                <a:ea typeface="Calibri"/>
                <a:cs typeface="Times New Roman"/>
              </a:rPr>
              <a:t>Journal of Technology Transfer</a:t>
            </a:r>
            <a:r>
              <a:rPr lang="en-US" dirty="0">
                <a:latin typeface="Times New Roman"/>
                <a:ea typeface="Calibri"/>
                <a:cs typeface="Times New Roman"/>
              </a:rPr>
              <a:t>, 39(2), 247-275. doi:10.1007/s10961-013-9298-7</a:t>
            </a:r>
            <a:endParaRPr lang="en-US" sz="1600" dirty="0">
              <a:ea typeface="Calibri"/>
              <a:cs typeface="Times New Roman"/>
            </a:endParaRPr>
          </a:p>
          <a:p>
            <a:pPr marL="457200" lvl="0" indent="-457200"/>
            <a:r>
              <a:rPr lang="en-US" dirty="0" smtClean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Ji</a:t>
            </a:r>
            <a:r>
              <a:rPr lang="en-US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, I., Lim, H., &amp; Park, T.-Y. (2016). Exploring Potential Users of Patents for Technology Transfer: Utilizing Patent Citation Data. </a:t>
            </a:r>
            <a:r>
              <a:rPr lang="en-US" i="1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Procedia Computer Science</a:t>
            </a:r>
            <a:r>
              <a:rPr lang="en-US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, 91, 211–220. https://</a:t>
            </a:r>
            <a:r>
              <a:rPr lang="en-US" dirty="0" smtClean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doi.org/10.1016/j.procs.2016.07.059</a:t>
            </a:r>
            <a:endParaRPr lang="en-US" sz="1600" dirty="0">
              <a:solidFill>
                <a:prstClr val="black"/>
              </a:solidFill>
              <a:ea typeface="Calibri"/>
              <a:cs typeface="Times New Roman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7136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8477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3844" y="399249"/>
            <a:ext cx="86868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marR="0" indent="-457200">
              <a:spcBef>
                <a:spcPts val="0"/>
              </a:spcBef>
              <a:spcAft>
                <a:spcPts val="0"/>
              </a:spcAft>
            </a:pPr>
            <a:r>
              <a:rPr lang="en-US" dirty="0" err="1" smtClean="0">
                <a:latin typeface="Times New Roman"/>
                <a:ea typeface="Calibri"/>
                <a:cs typeface="Times New Roman"/>
              </a:rPr>
              <a:t>Kirkman</a:t>
            </a:r>
            <a:r>
              <a:rPr lang="en-US" dirty="0">
                <a:latin typeface="Times New Roman"/>
                <a:ea typeface="Calibri"/>
                <a:cs typeface="Times New Roman"/>
              </a:rPr>
              <a:t>, D. M. (2013). Selecting University Technology Transfer Modes: An Examination of Biotechnology Firms’ Entrepreneurial Orientation. </a:t>
            </a:r>
            <a:r>
              <a:rPr lang="en-US" i="1" dirty="0">
                <a:latin typeface="Times New Roman"/>
                <a:ea typeface="Calibri"/>
                <a:cs typeface="Times New Roman"/>
              </a:rPr>
              <a:t>Journal of Technology Management &amp; Innovation, Vol 8, </a:t>
            </a:r>
            <a:r>
              <a:rPr lang="en-US" i="1" dirty="0" err="1">
                <a:latin typeface="Times New Roman"/>
                <a:ea typeface="Calibri"/>
                <a:cs typeface="Times New Roman"/>
              </a:rPr>
              <a:t>Iss</a:t>
            </a:r>
            <a:r>
              <a:rPr lang="en-US" i="1" dirty="0">
                <a:latin typeface="Times New Roman"/>
                <a:ea typeface="Calibri"/>
                <a:cs typeface="Times New Roman"/>
              </a:rPr>
              <a:t> 2, Pp 189-208 (2013)</a:t>
            </a:r>
            <a:r>
              <a:rPr lang="en-US" dirty="0">
                <a:latin typeface="Times New Roman"/>
                <a:ea typeface="Calibri"/>
                <a:cs typeface="Times New Roman"/>
              </a:rPr>
              <a:t>, (2), 189. https://doi.org/10.4067/S0718-27242013000200016</a:t>
            </a:r>
            <a:endParaRPr lang="en-US" sz="1600" dirty="0">
              <a:ea typeface="Calibri"/>
              <a:cs typeface="Times New Roman"/>
            </a:endParaRPr>
          </a:p>
          <a:p>
            <a:pPr marL="457200" indent="-457200"/>
            <a:r>
              <a:rPr lang="en-US" dirty="0" err="1">
                <a:latin typeface="Times New Roman"/>
                <a:ea typeface="Calibri"/>
                <a:cs typeface="Times New Roman"/>
              </a:rPr>
              <a:t>Markman</a:t>
            </a:r>
            <a:r>
              <a:rPr lang="en-US" dirty="0">
                <a:latin typeface="Times New Roman"/>
                <a:ea typeface="Calibri"/>
                <a:cs typeface="Times New Roman"/>
              </a:rPr>
              <a:t>, G. D., </a:t>
            </a:r>
            <a:r>
              <a:rPr lang="en-US" dirty="0" err="1">
                <a:latin typeface="Times New Roman"/>
                <a:ea typeface="Calibri"/>
                <a:cs typeface="Times New Roman"/>
              </a:rPr>
              <a:t>Gianiodis</a:t>
            </a:r>
            <a:r>
              <a:rPr lang="en-US" dirty="0">
                <a:latin typeface="Times New Roman"/>
                <a:ea typeface="Calibri"/>
                <a:cs typeface="Times New Roman"/>
              </a:rPr>
              <a:t>, P. T., &amp; Phan, P. H. (2009). Supply-Side Innovation and Technology Commercialization. </a:t>
            </a:r>
            <a:r>
              <a:rPr lang="en-US" i="1" dirty="0">
                <a:latin typeface="Times New Roman"/>
                <a:ea typeface="Calibri"/>
                <a:cs typeface="Times New Roman"/>
              </a:rPr>
              <a:t>Journal of Management Studies</a:t>
            </a:r>
            <a:r>
              <a:rPr lang="en-US" dirty="0">
                <a:latin typeface="Times New Roman"/>
                <a:ea typeface="Calibri"/>
                <a:cs typeface="Times New Roman"/>
              </a:rPr>
              <a:t>, 46(4), 625-649. doi:10.1111/j.1467-6486.2009.00835.x</a:t>
            </a:r>
            <a:endParaRPr lang="en-US" sz="1600" dirty="0">
              <a:ea typeface="Calibri"/>
              <a:cs typeface="Times New Roman"/>
            </a:endParaRPr>
          </a:p>
          <a:p>
            <a:pPr marL="457200" marR="0" indent="-45720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latin typeface="Times New Roman"/>
                <a:ea typeface="Calibri"/>
                <a:cs typeface="Times New Roman"/>
              </a:rPr>
              <a:t>National </a:t>
            </a:r>
            <a:r>
              <a:rPr lang="en-US" dirty="0">
                <a:latin typeface="Times New Roman"/>
                <a:ea typeface="Calibri"/>
                <a:cs typeface="Times New Roman"/>
              </a:rPr>
              <a:t>Bureau of Economic Research. (2018). Patent data, including constructed variables [data file]. Retrieved from http://www.nber.org/patents/</a:t>
            </a:r>
            <a:endParaRPr lang="en-US" sz="1600" dirty="0">
              <a:ea typeface="Calibri"/>
              <a:cs typeface="Times New Roman"/>
            </a:endParaRPr>
          </a:p>
          <a:p>
            <a:pPr marL="457200" marR="0" indent="-45720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/>
                <a:ea typeface="Calibri"/>
                <a:cs typeface="Times New Roman"/>
              </a:rPr>
              <a:t>Office of Management and Budget [OMB]. (2002). </a:t>
            </a:r>
            <a:r>
              <a:rPr lang="en-US" i="1" dirty="0">
                <a:latin typeface="Times New Roman"/>
                <a:ea typeface="Calibri"/>
                <a:cs typeface="Times New Roman"/>
              </a:rPr>
              <a:t>The President's Management Agenda</a:t>
            </a:r>
            <a:r>
              <a:rPr lang="en-US" dirty="0">
                <a:latin typeface="Times New Roman"/>
                <a:ea typeface="Calibri"/>
                <a:cs typeface="Times New Roman"/>
              </a:rPr>
              <a:t>. Retrieved from http://www.dtic.mil/dtic/tr/fulltext/u2/a394421.pdf</a:t>
            </a:r>
            <a:endParaRPr lang="en-US" sz="1600" dirty="0">
              <a:ea typeface="Calibri"/>
              <a:cs typeface="Times New Roman"/>
            </a:endParaRPr>
          </a:p>
          <a:p>
            <a:pPr marL="457200" marR="0" indent="-45720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/>
                <a:ea typeface="Calibri"/>
                <a:cs typeface="Times New Roman"/>
              </a:rPr>
              <a:t>Office of Management and Budget [OMB]. (2018). </a:t>
            </a:r>
            <a:r>
              <a:rPr lang="en-US" i="1" dirty="0">
                <a:latin typeface="Times New Roman"/>
                <a:ea typeface="Calibri"/>
                <a:cs typeface="Times New Roman"/>
              </a:rPr>
              <a:t>The President's Management Agenda</a:t>
            </a:r>
            <a:r>
              <a:rPr lang="en-US" dirty="0">
                <a:latin typeface="Times New Roman"/>
                <a:ea typeface="Calibri"/>
                <a:cs typeface="Times New Roman"/>
              </a:rPr>
              <a:t>. Retrieved from https://www.whitehouse.gov/wp-content/uploads/2018/03/Presidents-Management-Agenda.pdf</a:t>
            </a:r>
            <a:endParaRPr lang="en-US" sz="1600" dirty="0">
              <a:ea typeface="Calibri"/>
              <a:cs typeface="Times New Roman"/>
            </a:endParaRPr>
          </a:p>
          <a:p>
            <a:pPr marL="457200" marR="0" indent="-45720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latin typeface="Times New Roman"/>
                <a:ea typeface="Calibri"/>
                <a:cs typeface="Times New Roman"/>
              </a:rPr>
              <a:t>Park</a:t>
            </a:r>
            <a:r>
              <a:rPr lang="en-US" dirty="0">
                <a:latin typeface="Times New Roman"/>
                <a:ea typeface="Calibri"/>
                <a:cs typeface="Times New Roman"/>
              </a:rPr>
              <a:t>, T.-Y., Lim, H., &amp; Ji, I. (</a:t>
            </a:r>
            <a:r>
              <a:rPr lang="en-US" dirty="0" err="1">
                <a:latin typeface="Times New Roman"/>
                <a:ea typeface="Calibri"/>
                <a:cs typeface="Times New Roman"/>
              </a:rPr>
              <a:t>n.d.</a:t>
            </a:r>
            <a:r>
              <a:rPr lang="en-US" dirty="0">
                <a:latin typeface="Times New Roman"/>
                <a:ea typeface="Calibri"/>
                <a:cs typeface="Times New Roman"/>
              </a:rPr>
              <a:t>). Identifying potential users of technology for technology transfer using patent citation analysis: a case analysis of a Korean research institute. </a:t>
            </a:r>
            <a:r>
              <a:rPr lang="en-US" i="1" dirty="0">
                <a:latin typeface="Times New Roman"/>
                <a:ea typeface="Calibri"/>
                <a:cs typeface="Times New Roman"/>
              </a:rPr>
              <a:t>SCIENTOMETRICS</a:t>
            </a:r>
            <a:r>
              <a:rPr lang="en-US" dirty="0">
                <a:latin typeface="Times New Roman"/>
                <a:ea typeface="Calibri"/>
                <a:cs typeface="Times New Roman"/>
              </a:rPr>
              <a:t>, 116(3), 1541–1558. https://</a:t>
            </a:r>
            <a:r>
              <a:rPr lang="en-US" dirty="0" smtClean="0">
                <a:latin typeface="Times New Roman"/>
                <a:ea typeface="Calibri"/>
                <a:cs typeface="Times New Roman"/>
              </a:rPr>
              <a:t>doi.org/10.1007/s11192-018-2792-9</a:t>
            </a:r>
            <a:endParaRPr lang="en-US" sz="1600" dirty="0">
              <a:ea typeface="Calibri"/>
              <a:cs typeface="Times New Roman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7136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46106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3844" y="399249"/>
            <a:ext cx="86868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marR="0" indent="-457200">
              <a:spcBef>
                <a:spcPts val="0"/>
              </a:spcBef>
              <a:spcAft>
                <a:spcPts val="0"/>
              </a:spcAft>
            </a:pPr>
            <a:r>
              <a:rPr lang="en-US" dirty="0" err="1" smtClean="0">
                <a:latin typeface="Times New Roman"/>
                <a:ea typeface="Calibri"/>
                <a:cs typeface="Times New Roman"/>
              </a:rPr>
              <a:t>Raut</a:t>
            </a:r>
            <a:r>
              <a:rPr lang="en-US" dirty="0">
                <a:latin typeface="Times New Roman"/>
                <a:ea typeface="Calibri"/>
                <a:cs typeface="Times New Roman"/>
              </a:rPr>
              <a:t>, R. D., </a:t>
            </a:r>
            <a:r>
              <a:rPr lang="en-US" dirty="0" err="1">
                <a:latin typeface="Times New Roman"/>
                <a:ea typeface="Calibri"/>
                <a:cs typeface="Times New Roman"/>
              </a:rPr>
              <a:t>Priyadarshinee</a:t>
            </a:r>
            <a:r>
              <a:rPr lang="en-US" dirty="0">
                <a:latin typeface="Times New Roman"/>
                <a:ea typeface="Calibri"/>
                <a:cs typeface="Times New Roman"/>
              </a:rPr>
              <a:t>, P., </a:t>
            </a:r>
            <a:r>
              <a:rPr lang="en-US" dirty="0" err="1">
                <a:latin typeface="Times New Roman"/>
                <a:ea typeface="Calibri"/>
                <a:cs typeface="Times New Roman"/>
              </a:rPr>
              <a:t>Gardas</a:t>
            </a:r>
            <a:r>
              <a:rPr lang="en-US" dirty="0">
                <a:latin typeface="Times New Roman"/>
                <a:ea typeface="Calibri"/>
                <a:cs typeface="Times New Roman"/>
              </a:rPr>
              <a:t>, B. B., &amp; </a:t>
            </a:r>
            <a:r>
              <a:rPr lang="en-US" dirty="0" err="1">
                <a:latin typeface="Times New Roman"/>
                <a:ea typeface="Calibri"/>
                <a:cs typeface="Times New Roman"/>
              </a:rPr>
              <a:t>Jha</a:t>
            </a:r>
            <a:r>
              <a:rPr lang="en-US" dirty="0">
                <a:latin typeface="Times New Roman"/>
                <a:ea typeface="Calibri"/>
                <a:cs typeface="Times New Roman"/>
              </a:rPr>
              <a:t>, M. K. (2018). Analyzing the factors influencing cloud computing adoption using three stage hybrid SEM-ANN-ISM (SEANIS) approach. </a:t>
            </a:r>
            <a:r>
              <a:rPr lang="en-US" i="1" dirty="0">
                <a:latin typeface="Times New Roman"/>
                <a:ea typeface="Calibri"/>
                <a:cs typeface="Times New Roman"/>
              </a:rPr>
              <a:t>Technological Forecasting &amp; Social Change</a:t>
            </a:r>
            <a:r>
              <a:rPr lang="en-US" dirty="0">
                <a:latin typeface="Times New Roman"/>
                <a:ea typeface="Calibri"/>
                <a:cs typeface="Times New Roman"/>
              </a:rPr>
              <a:t>, 134, 98–123. https://doi.org/10.1016/j.techfore.2018.05.020</a:t>
            </a:r>
            <a:endParaRPr lang="en-US" sz="1600" dirty="0">
              <a:ea typeface="Calibri"/>
              <a:cs typeface="Times New Roman"/>
            </a:endParaRPr>
          </a:p>
          <a:p>
            <a:pPr marL="457200" marR="0" indent="-45720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/>
                <a:ea typeface="Calibri"/>
                <a:cs typeface="Times New Roman"/>
              </a:rPr>
              <a:t>Sharma, P., &amp; </a:t>
            </a:r>
            <a:r>
              <a:rPr lang="en-US" dirty="0" err="1">
                <a:latin typeface="Times New Roman"/>
                <a:ea typeface="Calibri"/>
                <a:cs typeface="Times New Roman"/>
              </a:rPr>
              <a:t>Tripathi</a:t>
            </a:r>
            <a:r>
              <a:rPr lang="en-US" dirty="0">
                <a:latin typeface="Times New Roman"/>
                <a:ea typeface="Calibri"/>
                <a:cs typeface="Times New Roman"/>
              </a:rPr>
              <a:t>, R. C. (2017). Patent citation: A technique for measuring the knowledge flow of information and innovation. </a:t>
            </a:r>
            <a:r>
              <a:rPr lang="en-US" i="1" dirty="0">
                <a:latin typeface="Times New Roman"/>
                <a:ea typeface="Calibri"/>
                <a:cs typeface="Times New Roman"/>
              </a:rPr>
              <a:t>World Patent Information</a:t>
            </a:r>
            <a:r>
              <a:rPr lang="en-US" dirty="0">
                <a:latin typeface="Times New Roman"/>
                <a:ea typeface="Calibri"/>
                <a:cs typeface="Times New Roman"/>
              </a:rPr>
              <a:t>, 51, 31–42. https://doi.org/10.1016/j.wpi.2017.11.002</a:t>
            </a:r>
            <a:endParaRPr lang="en-US" sz="1600" dirty="0">
              <a:ea typeface="Calibri"/>
              <a:cs typeface="Times New Roman"/>
            </a:endParaRPr>
          </a:p>
          <a:p>
            <a:pPr marL="457200" indent="-457200"/>
            <a:r>
              <a:rPr lang="en-US" dirty="0">
                <a:latin typeface="Times New Roman"/>
                <a:ea typeface="Calibri"/>
                <a:cs typeface="Times New Roman"/>
              </a:rPr>
              <a:t>United Nations. (2017). </a:t>
            </a:r>
            <a:r>
              <a:rPr lang="en-US" i="1" dirty="0">
                <a:latin typeface="Times New Roman"/>
                <a:ea typeface="Calibri"/>
                <a:cs typeface="Times New Roman"/>
              </a:rPr>
              <a:t>GDP and its breakdown at current prices in U.S. dollars</a:t>
            </a:r>
            <a:r>
              <a:rPr lang="en-US" dirty="0">
                <a:latin typeface="Times New Roman"/>
                <a:ea typeface="Calibri"/>
                <a:cs typeface="Times New Roman"/>
              </a:rPr>
              <a:t> [Data file]. Retrieved from http://unstats.un.org/unsd/snaama/dnltransfer.asp?fID=2</a:t>
            </a:r>
            <a:endParaRPr lang="en-US" sz="1600" dirty="0">
              <a:ea typeface="Calibri"/>
              <a:cs typeface="Times New Roman"/>
            </a:endParaRPr>
          </a:p>
          <a:p>
            <a:pPr marL="457200" marR="0" indent="-457200">
              <a:spcBef>
                <a:spcPts val="0"/>
              </a:spcBef>
              <a:spcAft>
                <a:spcPts val="0"/>
              </a:spcAft>
            </a:pPr>
            <a:r>
              <a:rPr lang="en-US" dirty="0" err="1" smtClean="0">
                <a:latin typeface="Times New Roman"/>
                <a:ea typeface="Calibri"/>
                <a:cs typeface="Times New Roman"/>
              </a:rPr>
              <a:t>Vagnani</a:t>
            </a:r>
            <a:r>
              <a:rPr lang="en-US" dirty="0">
                <a:latin typeface="Times New Roman"/>
                <a:ea typeface="Calibri"/>
                <a:cs typeface="Times New Roman"/>
              </a:rPr>
              <a:t>, G., &amp; Volpe, L. (2017). Innovation attributes and managers’ decisions about the adoption of innovations in organizations: A meta-analytical review. </a:t>
            </a:r>
            <a:r>
              <a:rPr lang="en-US" i="1" dirty="0">
                <a:latin typeface="Times New Roman"/>
                <a:ea typeface="Calibri"/>
                <a:cs typeface="Times New Roman"/>
              </a:rPr>
              <a:t>International Journal of Innovation Studies</a:t>
            </a:r>
            <a:r>
              <a:rPr lang="en-US" dirty="0">
                <a:latin typeface="Times New Roman"/>
                <a:ea typeface="Calibri"/>
                <a:cs typeface="Times New Roman"/>
              </a:rPr>
              <a:t>, 1, 107–133. https://</a:t>
            </a:r>
            <a:r>
              <a:rPr lang="en-US" dirty="0" smtClean="0">
                <a:latin typeface="Times New Roman"/>
                <a:ea typeface="Calibri"/>
                <a:cs typeface="Times New Roman"/>
              </a:rPr>
              <a:t>doi.org/10.1016/j.ijis.2017.10.001</a:t>
            </a:r>
            <a:endParaRPr lang="en-US" sz="1600" dirty="0" smtClean="0">
              <a:ea typeface="Calibri"/>
              <a:cs typeface="Times New Roman"/>
            </a:endParaRPr>
          </a:p>
          <a:p>
            <a:pPr marL="457200" marR="0" indent="-45720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latin typeface="Times New Roman"/>
                <a:ea typeface="Calibri"/>
                <a:cs typeface="Times New Roman"/>
              </a:rPr>
              <a:t>Yan</a:t>
            </a:r>
            <a:r>
              <a:rPr lang="en-US" dirty="0">
                <a:latin typeface="Times New Roman"/>
                <a:ea typeface="Calibri"/>
                <a:cs typeface="Times New Roman"/>
              </a:rPr>
              <a:t>, E., &amp; Yu, Q. (2016). Using path-based approaches to examine the dynamic structure of discipline-level citation networks: 1997-2011. </a:t>
            </a:r>
            <a:r>
              <a:rPr lang="en-US" i="1" dirty="0">
                <a:latin typeface="Times New Roman"/>
                <a:ea typeface="Calibri"/>
                <a:cs typeface="Times New Roman"/>
              </a:rPr>
              <a:t>Journal of the Association for Information Science &amp; Technology</a:t>
            </a:r>
            <a:r>
              <a:rPr lang="en-US" dirty="0">
                <a:latin typeface="Times New Roman"/>
                <a:ea typeface="Calibri"/>
                <a:cs typeface="Times New Roman"/>
              </a:rPr>
              <a:t>, 67(8), 1943–1955. https://</a:t>
            </a:r>
            <a:r>
              <a:rPr lang="en-US" dirty="0" smtClean="0">
                <a:latin typeface="Times New Roman"/>
                <a:ea typeface="Calibri"/>
                <a:cs typeface="Times New Roman"/>
              </a:rPr>
              <a:t>doi.org/10.1002/asi.23516</a:t>
            </a:r>
          </a:p>
          <a:p>
            <a:pPr marL="457200" marR="0" indent="-457200"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Yoshikane</a:t>
            </a:r>
            <a:r>
              <a:rPr lang="en-US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, F. (2013). Multiple regression analysis of a patent’s citation frequency and quantitative characteristics: the case of Japanese patents. </a:t>
            </a:r>
            <a:r>
              <a:rPr lang="en-US" i="1" dirty="0" err="1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Scientometrics</a:t>
            </a:r>
            <a:r>
              <a:rPr lang="en-US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, </a:t>
            </a:r>
            <a:r>
              <a:rPr lang="en-US" i="1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96</a:t>
            </a:r>
            <a:r>
              <a:rPr lang="en-US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(1), 365–379. https://</a:t>
            </a:r>
            <a:r>
              <a:rPr lang="en-US" dirty="0" smtClean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doi.org/10.1007/s11192-013-0953-4</a:t>
            </a:r>
            <a:endParaRPr lang="en-US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7136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5866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4693430"/>
            <a:ext cx="9144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spcAft>
                <a:spcPts val="600"/>
              </a:spcAft>
            </a:pPr>
            <a:r>
              <a:rPr lang="en-US" sz="1200" dirty="0">
                <a:solidFill>
                  <a:prstClr val="black"/>
                </a:solidFill>
              </a:rPr>
              <a:t>“CMS Medicare Budget Overview.” 2018. Centers for Medicare and Medicaid Services. U.S. Department of Health &amp; Human Services. Retrieved from https://www.hhs.gov/about/budget/fy2018/budget-in-brief/cms/medicare/index.html</a:t>
            </a:r>
            <a:r>
              <a:rPr lang="en-US" sz="1200" dirty="0" smtClean="0">
                <a:solidFill>
                  <a:prstClr val="black"/>
                </a:solidFill>
              </a:rPr>
              <a:t>.</a:t>
            </a:r>
          </a:p>
          <a:p>
            <a:pPr marL="457200" lvl="0" indent="-457200">
              <a:spcAft>
                <a:spcPts val="600"/>
              </a:spcAft>
            </a:pPr>
            <a:r>
              <a:rPr lang="en-US" sz="1200" dirty="0" smtClean="0">
                <a:solidFill>
                  <a:prstClr val="black"/>
                </a:solidFill>
              </a:rPr>
              <a:t>“US Spending”. </a:t>
            </a:r>
            <a:r>
              <a:rPr lang="en-US" sz="1200" dirty="0" err="1">
                <a:solidFill>
                  <a:prstClr val="black"/>
                </a:solidFill>
              </a:rPr>
              <a:t>nd</a:t>
            </a:r>
            <a:r>
              <a:rPr lang="en-US" sz="1200" dirty="0">
                <a:solidFill>
                  <a:prstClr val="black"/>
                </a:solidFill>
              </a:rPr>
              <a:t>. USGovernmentSpending.com. Retrieved </a:t>
            </a:r>
            <a:r>
              <a:rPr lang="en-US" sz="1200" dirty="0" smtClean="0">
                <a:solidFill>
                  <a:prstClr val="black"/>
                </a:solidFill>
              </a:rPr>
              <a:t>from https</a:t>
            </a:r>
            <a:r>
              <a:rPr lang="en-US" sz="1200" dirty="0">
                <a:solidFill>
                  <a:prstClr val="black"/>
                </a:solidFill>
              </a:rPr>
              <a:t>://www.usgovernmentspending.com/year_spending_2018USbn_20bs2n_4041_605#usgs302</a:t>
            </a:r>
          </a:p>
          <a:p>
            <a:pPr lvl="0"/>
            <a:endParaRPr lang="en-US" sz="1200" dirty="0">
              <a:solidFill>
                <a:prstClr val="black"/>
              </a:solidFill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3340877"/>
              </p:ext>
            </p:extLst>
          </p:nvPr>
        </p:nvGraphicFramePr>
        <p:xfrm>
          <a:off x="573110" y="-1"/>
          <a:ext cx="7997780" cy="46445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1" name="Chart" r:id="rId4" imgW="7038854" imgH="4086180" progId="Excel.Chart.8">
                  <p:embed followColorScheme="full"/>
                </p:oleObj>
              </mc:Choice>
              <mc:Fallback>
                <p:oleObj name="Chart" r:id="rId4" imgW="7038854" imgH="4086180" progId="Excel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3110" y="-1"/>
                        <a:ext cx="7997780" cy="46445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60979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4330683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Research Questions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4720911"/>
            <a:ext cx="9144000" cy="10002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457200">
              <a:spcAft>
                <a:spcPts val="600"/>
              </a:spcAft>
            </a:pPr>
            <a:r>
              <a:rPr lang="en-US" dirty="0" smtClean="0"/>
              <a:t>1. 	Can </a:t>
            </a:r>
            <a:r>
              <a:rPr lang="en-US" dirty="0"/>
              <a:t>patent citations data serve as a useful measure of technology transfer </a:t>
            </a:r>
            <a:r>
              <a:rPr lang="en-US" dirty="0" smtClean="0"/>
              <a:t>outcomes?</a:t>
            </a:r>
            <a:endParaRPr lang="en-US" dirty="0"/>
          </a:p>
          <a:p>
            <a:pPr marL="274320" indent="-457200">
              <a:spcAft>
                <a:spcPts val="600"/>
              </a:spcAft>
            </a:pPr>
            <a:r>
              <a:rPr lang="en-US" dirty="0" smtClean="0"/>
              <a:t>2. 	Is technology transfer as </a:t>
            </a:r>
            <a:r>
              <a:rPr lang="en-US" dirty="0"/>
              <a:t>measured by patent citations received significantly related to other variables captured in the patent citation data? </a:t>
            </a:r>
          </a:p>
        </p:txBody>
      </p:sp>
      <p:sp>
        <p:nvSpPr>
          <p:cNvPr id="5" name="Rectangle 4"/>
          <p:cNvSpPr/>
          <p:nvPr/>
        </p:nvSpPr>
        <p:spPr>
          <a:xfrm>
            <a:off x="1343974" y="570663"/>
            <a:ext cx="2103120" cy="1188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Asset-based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343974" y="1813546"/>
            <a:ext cx="2103120" cy="11887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Information-based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343973" y="3056429"/>
            <a:ext cx="2103120" cy="1188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Service-based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520440" y="570663"/>
            <a:ext cx="2103120" cy="1188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Patent rights</a:t>
            </a:r>
          </a:p>
          <a:p>
            <a:pPr algn="ctr"/>
            <a:r>
              <a:rPr lang="en-US" dirty="0" smtClean="0"/>
              <a:t>Trade secrets</a:t>
            </a:r>
          </a:p>
          <a:p>
            <a:pPr algn="ctr"/>
            <a:r>
              <a:rPr lang="en-US" dirty="0" smtClean="0"/>
              <a:t>Copyright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20440" y="1812223"/>
            <a:ext cx="2103120" cy="11887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Patent documents</a:t>
            </a:r>
          </a:p>
          <a:p>
            <a:pPr algn="ctr"/>
            <a:r>
              <a:rPr lang="en-US" dirty="0" smtClean="0"/>
              <a:t>Patent applications</a:t>
            </a:r>
          </a:p>
          <a:p>
            <a:pPr algn="ctr"/>
            <a:r>
              <a:rPr lang="en-US" dirty="0" smtClean="0"/>
              <a:t>Journal articles</a:t>
            </a:r>
          </a:p>
          <a:p>
            <a:pPr algn="ctr"/>
            <a:r>
              <a:rPr lang="en-US" dirty="0" smtClean="0"/>
              <a:t>Presentations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520440" y="3056429"/>
            <a:ext cx="2103120" cy="1188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Consulting services</a:t>
            </a:r>
          </a:p>
          <a:p>
            <a:pPr algn="ctr"/>
            <a:r>
              <a:rPr lang="en-US" dirty="0" smtClean="0"/>
              <a:t>Sponsored research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696907" y="570663"/>
            <a:ext cx="2103120" cy="1188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License</a:t>
            </a:r>
          </a:p>
          <a:p>
            <a:pPr algn="ctr"/>
            <a:r>
              <a:rPr lang="en-US" dirty="0" smtClean="0"/>
              <a:t>New venture</a:t>
            </a:r>
          </a:p>
          <a:p>
            <a:pPr algn="ctr"/>
            <a:r>
              <a:rPr lang="en-US" dirty="0" smtClean="0"/>
              <a:t>Acquisition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696907" y="1812223"/>
            <a:ext cx="2103120" cy="11887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Citations</a:t>
            </a:r>
          </a:p>
          <a:p>
            <a:pPr algn="ctr"/>
            <a:r>
              <a:rPr lang="en-US" dirty="0" smtClean="0"/>
              <a:t>Downloads</a:t>
            </a:r>
          </a:p>
          <a:p>
            <a:pPr algn="ctr"/>
            <a:r>
              <a:rPr lang="en-US" dirty="0" smtClean="0"/>
              <a:t>Readings</a:t>
            </a:r>
          </a:p>
          <a:p>
            <a:pPr algn="ctr"/>
            <a:r>
              <a:rPr lang="en-US" dirty="0" smtClean="0"/>
              <a:t>Event attendance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696907" y="3056429"/>
            <a:ext cx="2103120" cy="1188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COI Disclosure</a:t>
            </a:r>
          </a:p>
          <a:p>
            <a:pPr algn="ctr"/>
            <a:r>
              <a:rPr lang="en-US" dirty="0" smtClean="0"/>
              <a:t>Contracts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343973" y="25758"/>
            <a:ext cx="2103120" cy="4907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520440" y="25758"/>
            <a:ext cx="2103120" cy="4907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Knowledge Form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696907" y="25758"/>
            <a:ext cx="2103120" cy="4907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Indicators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18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6939870"/>
              </p:ext>
            </p:extLst>
          </p:nvPr>
        </p:nvGraphicFramePr>
        <p:xfrm>
          <a:off x="50006" y="457200"/>
          <a:ext cx="4389120" cy="376825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98516"/>
                <a:gridCol w="864523"/>
                <a:gridCol w="1130530"/>
                <a:gridCol w="1795551"/>
              </a:tblGrid>
              <a:tr h="24649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Variable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081" marR="9081" marT="4543" marB="4543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effectLst/>
                        </a:rPr>
                        <a:t>Variable </a:t>
                      </a:r>
                      <a:r>
                        <a:rPr lang="en-US" sz="800" dirty="0">
                          <a:effectLst/>
                        </a:rPr>
                        <a:t>Type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081" marR="9081" marT="4543" marB="4543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Extended Name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081" marR="9081" marT="4543" marB="4543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Description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081" marR="9081" marT="4543" marB="4543" anchor="ctr"/>
                </a:tc>
              </a:tr>
              <a:tr h="691640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PATENT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081" marR="9081" marT="4543" marB="454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Numeric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Nominal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081" marR="9081" marT="4543" marB="454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Patent Number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081" marR="9081" marT="4543" marB="454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The number assigned to the allowed patent by the USPTO.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Takes on values integer values between 3070801 and 6009554.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081" marR="9081" marT="4543" marB="4543"/>
                </a:tc>
              </a:tr>
              <a:tr h="555129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GYEAR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081" marR="9081" marT="4543" marB="454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Numeric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Interval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081" marR="9081" marT="4543" marB="454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Grant Year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081" marR="9081" marT="4543" marB="454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The year the USPTO allowed the patent.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Takes on integer values between 1963 – 1999.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081" marR="9081" marT="4543" marB="4543"/>
                </a:tc>
              </a:tr>
              <a:tr h="964662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GDATE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081" marR="9081" marT="4543" marB="454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Numeric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Interval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081" marR="9081" marT="4543" marB="454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Grant Date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081" marR="9081" marT="4543" marB="454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The date the USPTO allowed the patent expressed in terms of the number of weeks elapsed since </a:t>
                      </a:r>
                      <a:br>
                        <a:rPr lang="en-US" sz="800" dirty="0">
                          <a:effectLst/>
                        </a:rPr>
                      </a:br>
                      <a:r>
                        <a:rPr lang="en-US" sz="800" dirty="0">
                          <a:effectLst/>
                        </a:rPr>
                        <a:t>January 1, 1960.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Takes on integer values between 156 and 2,028.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081" marR="9081" marT="4543" marB="4543"/>
                </a:tc>
              </a:tr>
              <a:tr h="691640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APPYEAR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081" marR="9081" marT="4543" marB="454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Numeric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Interval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081" marR="9081" marT="4543" marB="454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Application Year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081" marR="9081" marT="4543" marB="454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The year the patent application was submitted to the USPTO.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Takes on integer values between 1963 – 1999.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081" marR="9081" marT="4543" marB="4543"/>
                </a:tc>
              </a:tr>
              <a:tr h="614483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COUNTRY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081" marR="9081" marT="4543" marB="454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Character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Nominal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081" marR="9081" marT="4543" marB="454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Country of First Inventor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081" marR="9081" marT="4543" marB="454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The country of citizenship for the first inventor listed on the patent application.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Takes on values of two character string data.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081" marR="9081" marT="4543" marB="4543"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45416423"/>
                  </p:ext>
                </p:extLst>
              </p:nvPr>
            </p:nvGraphicFramePr>
            <p:xfrm>
              <a:off x="4712496" y="457200"/>
              <a:ext cx="4389120" cy="3283136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98516"/>
                    <a:gridCol w="864523"/>
                    <a:gridCol w="1130531"/>
                    <a:gridCol w="1795550"/>
                  </a:tblGrid>
                  <a:tr h="237884">
                    <a:tc>
                      <a:txBody>
                        <a:bodyPr/>
                        <a:lstStyle/>
                        <a:p>
                          <a:pPr marL="0" marR="0" algn="l" defTabSz="914400" rtl="0" eaLnBrk="1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Variable</a:t>
                          </a: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 algn="l" defTabSz="914400" rtl="0" eaLnBrk="1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Variable Type</a:t>
                          </a: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 algn="l" defTabSz="914400" rtl="0" eaLnBrk="1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Extended Name</a:t>
                          </a: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 algn="l" defTabSz="914400" rtl="0" eaLnBrk="1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Description</a:t>
                          </a:r>
                        </a:p>
                      </a:txBody>
                      <a:tcPr marL="8927" marR="8927" marT="4466" marB="4466"/>
                    </a:tc>
                  </a:tr>
                  <a:tr h="844955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POSTATE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Character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Nominal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State of First Inventor (US)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The state of residency for the first inventor listed on the patent application if the country of citizenship is the United States of America.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 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Takes on values of two character string data.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</a:tr>
                  <a:tr h="54572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ASSIGNEE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Numeric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Nominal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Assignee Identifier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Unique identifier for the assignee of the patent.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 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Takes on values from 10950 to 99550.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</a:tr>
                  <a:tr h="54572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ASSCODE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Numeric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Nominal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Assignee Code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A one character code categorizing the type of assignee.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 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Takes on values from 1 to 7.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</a:tr>
                  <a:tr h="54572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CLAIMS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Numeric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Interval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Number of Claims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Number of independent and dependent claims on the patent.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 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Takes on integer values from 1 to </a:t>
                          </a:r>
                          <a14:m>
                            <m:oMath xmlns:m="http://schemas.openxmlformats.org/officeDocument/2006/math">
                              <m:r>
                                <a:rPr lang="en-US" sz="800">
                                  <a:effectLst/>
                                  <a:latin typeface="Cambria Math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800" dirty="0">
                              <a:effectLst/>
                            </a:rPr>
                            <a:t>.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</a:tr>
                  <a:tr h="54572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NCLASS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Numeric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Nominal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Main Patent Class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A code that categorizes the patent into one of several broad classifications.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 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Takes on integer values from 1 to 800.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45416423"/>
                  </p:ext>
                </p:extLst>
              </p:nvPr>
            </p:nvGraphicFramePr>
            <p:xfrm>
              <a:off x="4712496" y="457200"/>
              <a:ext cx="4389120" cy="3283136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98516"/>
                    <a:gridCol w="864523"/>
                    <a:gridCol w="1130531"/>
                    <a:gridCol w="1795550"/>
                  </a:tblGrid>
                  <a:tr h="237884">
                    <a:tc>
                      <a:txBody>
                        <a:bodyPr/>
                        <a:lstStyle/>
                        <a:p>
                          <a:pPr marL="0" marR="0" algn="l" defTabSz="914400" rtl="0" eaLnBrk="1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Variable</a:t>
                          </a: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 algn="l" defTabSz="914400" rtl="0" eaLnBrk="1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Variable Type</a:t>
                          </a: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 algn="l" defTabSz="914400" rtl="0" eaLnBrk="1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Extended Name</a:t>
                          </a: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 algn="l" defTabSz="914400" rtl="0" eaLnBrk="1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Description</a:t>
                          </a:r>
                        </a:p>
                      </a:txBody>
                      <a:tcPr marL="8927" marR="8927" marT="4466" marB="4466"/>
                    </a:tc>
                  </a:tr>
                  <a:tr h="862372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POSTATE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Character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Nominal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State of First Inventor (US)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The state of residency for the first inventor listed on the patent application if the country of citizenship is the United States of America.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 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Takes on values of two character string data.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</a:tr>
                  <a:tr h="54572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ASSIGNEE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Numeric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Nominal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Assignee Identifier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Unique identifier for the assignee of the patent.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 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Takes on values from 10950 to 99550.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</a:tr>
                  <a:tr h="54572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ASSCODE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Numeric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Nominal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Assignee Code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A one character code categorizing the type of assignee.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 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Takes on values from 1 to 7.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</a:tr>
                  <a:tr h="54572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CLAIMS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Numeric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Interval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Number of Claims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927" marR="8927" marT="4466" marB="4466">
                        <a:blipFill rotWithShape="1">
                          <a:blip r:embed="rId2"/>
                          <a:stretch>
                            <a:fillRect l="-144068" t="-404494" r="-339" b="-103371"/>
                          </a:stretch>
                        </a:blipFill>
                      </a:tcPr>
                    </a:tc>
                  </a:tr>
                  <a:tr h="54572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NCLASS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Numeric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Nominal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Main Patent Class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A code that categorizes the patent into one of several broad classifications.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 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Takes on integer values from 1 to 800.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TextBox 4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Original USPTO Variables from Source Data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0" y="4450277"/>
            <a:ext cx="9144000" cy="1154162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lvl="0" indent="-457200">
              <a:spcAft>
                <a:spcPts val="600"/>
              </a:spcAft>
            </a:pPr>
            <a:r>
              <a:rPr lang="en-US" sz="1600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National Bureau of Economic Research. </a:t>
            </a:r>
            <a:r>
              <a:rPr lang="en-US" sz="1600" dirty="0" smtClean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(2018). </a:t>
            </a:r>
            <a:r>
              <a:rPr lang="en-US" sz="1600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Patent data, including constructed variables [data file]. Retrieved from http://www.nber.org/patents</a:t>
            </a:r>
            <a:r>
              <a:rPr lang="en-US" sz="1600" dirty="0" smtClean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/</a:t>
            </a:r>
          </a:p>
          <a:p>
            <a:pPr marL="457200" lvl="0" indent="-457200">
              <a:spcAft>
                <a:spcPts val="600"/>
              </a:spcAft>
            </a:pPr>
            <a:r>
              <a:rPr lang="en-US" sz="1600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Hall, B. H., Jaffe, A. B. and </a:t>
            </a:r>
            <a:r>
              <a:rPr lang="en-US" sz="1600" dirty="0" err="1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Trajtenberg</a:t>
            </a:r>
            <a:r>
              <a:rPr lang="en-US" sz="1600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, M. (2001). "The NBER Patent Citation Data File: Lessons, Insights and Methodological Tools." </a:t>
            </a:r>
            <a:r>
              <a:rPr lang="en-US" sz="1600" i="1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NBER Working Paper 8498</a:t>
            </a:r>
            <a:r>
              <a:rPr lang="en-US" sz="1600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. Retrieved from http://www.nber.org/patents</a:t>
            </a:r>
            <a:r>
              <a:rPr lang="en-US" sz="1600" dirty="0" smtClean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/</a:t>
            </a:r>
            <a:endParaRPr lang="en-US" sz="1400" dirty="0">
              <a:solidFill>
                <a:prstClr val="black"/>
              </a:solidFill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7322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7136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Original Constructed Variables from Source Data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54949418"/>
                  </p:ext>
                </p:extLst>
              </p:nvPr>
            </p:nvGraphicFramePr>
            <p:xfrm>
              <a:off x="42862" y="457200"/>
              <a:ext cx="4389120" cy="3815112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810297"/>
                    <a:gridCol w="810297"/>
                    <a:gridCol w="1350498"/>
                    <a:gridCol w="1418028"/>
                  </a:tblGrid>
                  <a:tr h="9229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Variable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Variable Type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Extended Name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Description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</a:tr>
                  <a:tr h="299773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CAT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Numeric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Nominal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Technological Category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A higher-level classification of the Main Patent Class.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 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Takes on integer values from 1 to 6.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</a:tr>
                  <a:tr h="348468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SUBCAT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Numeric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Nominal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Technological Sub-category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The sub-category of the primary technological category to which the patent is assigned.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 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Takes on integer values from 1 to 69.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</a:tr>
                  <a:tr h="251078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CMADE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Numeric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Interval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Number of Citations Made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The number of citations made by the patent.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 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Takes on integer values from 1 to </a:t>
                          </a:r>
                          <a14:m>
                            <m:oMath xmlns:m="http://schemas.openxmlformats.org/officeDocument/2006/math">
                              <m:r>
                                <a:rPr lang="en-US" sz="800">
                                  <a:effectLst/>
                                  <a:latin typeface="Cambria Math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800">
                              <a:effectLst/>
                            </a:rPr>
                            <a:t>.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</a:tr>
                  <a:tr h="299773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CRECEIVE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Numeric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Interval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No. of Citations Received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The number of citations in other patents that reference the patent.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 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Takes on integer values from 1 to </a:t>
                          </a:r>
                          <a14:m>
                            <m:oMath xmlns:m="http://schemas.openxmlformats.org/officeDocument/2006/math">
                              <m:r>
                                <a:rPr lang="en-US" sz="800">
                                  <a:effectLst/>
                                  <a:latin typeface="Cambria Math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800">
                              <a:effectLst/>
                            </a:rPr>
                            <a:t>.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</a:tr>
                  <a:tr h="445859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RATIOCIT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Numeric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Ratio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Percent of Citations Made to Patents Granted Since 1963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The ratio of the number of citations made by all patents granted since 1963 to the total number of citations made by the particular patent. 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 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Takes on continuous values between 0 and 1.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54949418"/>
                  </p:ext>
                </p:extLst>
              </p:nvPr>
            </p:nvGraphicFramePr>
            <p:xfrm>
              <a:off x="42862" y="457200"/>
              <a:ext cx="4389120" cy="3815112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810297"/>
                    <a:gridCol w="810297"/>
                    <a:gridCol w="1350498"/>
                    <a:gridCol w="1418028"/>
                  </a:tblGrid>
                  <a:tr h="127852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Variable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Variable Type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Extended Name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Description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</a:tr>
                  <a:tr h="615532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CAT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Numeric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Nominal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Technological Category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A higher-level classification of the Main Patent Class.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 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Takes on integer values from 1 to 6.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</a:tr>
                  <a:tr h="737452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SUBCAT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Numeric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Nominal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Technological Sub-category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The sub-category of the primary technological category to which the patent is assigned.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 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Takes on integer values from 1 to 69.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</a:tr>
                  <a:tr h="615532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CMADE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Numeric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Interval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Number of Citations Made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929" marR="5929" marT="2966" marB="2966">
                        <a:blipFill rotWithShape="1">
                          <a:blip r:embed="rId2"/>
                          <a:stretch>
                            <a:fillRect l="-209013" t="-244554" r="-429" b="-290099"/>
                          </a:stretch>
                        </a:blipFill>
                      </a:tcPr>
                    </a:tc>
                  </a:tr>
                  <a:tr h="737452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CRECEIVE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Numeric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Interval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No. of Citations Received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929" marR="5929" marT="2966" marB="2966">
                        <a:blipFill rotWithShape="1">
                          <a:blip r:embed="rId2"/>
                          <a:stretch>
                            <a:fillRect l="-209013" t="-287603" r="-429" b="-142149"/>
                          </a:stretch>
                        </a:blipFill>
                      </a:tcPr>
                    </a:tc>
                  </a:tr>
                  <a:tr h="981292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RATIOCIT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Numeric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Ratio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Percent of Citations Made to Patents Granted Since 1963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The ratio of the number of citations made by all patents granted since 1963 to the total number of citations made by the particular patent. 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 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Takes on continuous values between 0 and 1.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23192790"/>
                  </p:ext>
                </p:extLst>
              </p:nvPr>
            </p:nvGraphicFramePr>
            <p:xfrm>
              <a:off x="4704874" y="457200"/>
              <a:ext cx="4389120" cy="398339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810299"/>
                    <a:gridCol w="810299"/>
                    <a:gridCol w="1350497"/>
                    <a:gridCol w="1418025"/>
                  </a:tblGrid>
                  <a:tr h="69202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Variable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700" marR="5700" marT="2850" marB="285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Variable Type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700" marR="5700" marT="2850" marB="285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Extended Name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700" marR="5700" marT="2850" marB="285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Description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700" marR="5700" marT="2850" marB="2850"/>
                    </a:tc>
                  </a:tr>
                  <a:tr h="266095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GENERAL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Numeric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Ratio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Measure of Generality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A measure of how broad the influence of a patent spans across fields as determined by the number of different fields of all patents that cite the patent of interest.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 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Calculated as the following: 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 err="1">
                              <a:effectLst/>
                            </a:rPr>
                            <a:t>Generality</a:t>
                          </a:r>
                          <a:r>
                            <a:rPr lang="en-US" sz="800" baseline="-25000" dirty="0" err="1">
                              <a:effectLst/>
                            </a:rPr>
                            <a:t>i</a:t>
                          </a:r>
                          <a:r>
                            <a:rPr lang="en-US" sz="800" dirty="0">
                              <a:effectLst/>
                            </a:rPr>
                            <a:t> = 1 - 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US" sz="800" i="1">
                                      <a:effectLst/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en-US" sz="800">
                                      <a:effectLst/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sz="800" i="1">
                                          <a:effectLst/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800">
                                          <a:effectLst/>
                                          <a:latin typeface="Cambria Math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800">
                                          <a:effectLst/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sz="800" i="1">
                                          <a:effectLst/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800">
                                          <a:effectLst/>
                                          <a:latin typeface="Cambria Math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800">
                                          <a:effectLst/>
                                          <a:latin typeface="Cambria Math"/>
                                        </a:rPr>
                                        <m:t>𝑖𝑗</m:t>
                                      </m:r>
                                    </m:sub>
                                    <m:sup>
                                      <m:r>
                                        <a:rPr lang="en-US" sz="800">
                                          <a:effectLst/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oMath>
                          </a14:m>
                          <a:r>
                            <a:rPr lang="en-US" sz="800" dirty="0">
                              <a:effectLst/>
                            </a:rPr>
                            <a:t> , where </a:t>
                          </a:r>
                          <a:r>
                            <a:rPr lang="en-US" sz="800" dirty="0" err="1">
                              <a:effectLst/>
                            </a:rPr>
                            <a:t>s</a:t>
                          </a:r>
                          <a:r>
                            <a:rPr lang="en-US" sz="800" baseline="-25000" dirty="0" err="1">
                              <a:effectLst/>
                            </a:rPr>
                            <a:t>ij</a:t>
                          </a:r>
                          <a:r>
                            <a:rPr lang="en-US" sz="800" dirty="0">
                              <a:effectLst/>
                            </a:rPr>
                            <a:t> denotes the percentage of citations received by patent </a:t>
                          </a:r>
                          <a:r>
                            <a:rPr lang="en-US" sz="800" dirty="0" err="1">
                              <a:effectLst/>
                            </a:rPr>
                            <a:t>i</a:t>
                          </a:r>
                          <a:r>
                            <a:rPr lang="en-US" sz="800" dirty="0">
                              <a:effectLst/>
                            </a:rPr>
                            <a:t> that belong to patent class j, out of </a:t>
                          </a:r>
                          <a:r>
                            <a:rPr lang="en-US" sz="800" dirty="0" err="1">
                              <a:effectLst/>
                            </a:rPr>
                            <a:t>n</a:t>
                          </a:r>
                          <a:r>
                            <a:rPr lang="en-US" sz="800" baseline="-25000" dirty="0" err="1">
                              <a:effectLst/>
                            </a:rPr>
                            <a:t>i</a:t>
                          </a:r>
                          <a:r>
                            <a:rPr lang="en-US" sz="800" dirty="0">
                              <a:effectLst/>
                            </a:rPr>
                            <a:t> patent classes.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 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Takes on continuous values between 0 and 1.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</a:tr>
                  <a:tr h="266095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ORIGINAL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Numeric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Ratio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Measure of Originality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A measure of the originality of a patent as determined by the number of different fields for all patents cited by the patent of interest.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 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Calculated as the following: 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 err="1">
                              <a:effectLst/>
                            </a:rPr>
                            <a:t>Originality</a:t>
                          </a:r>
                          <a:r>
                            <a:rPr lang="en-US" sz="800" baseline="-25000" dirty="0" err="1">
                              <a:effectLst/>
                            </a:rPr>
                            <a:t>i</a:t>
                          </a:r>
                          <a:r>
                            <a:rPr lang="en-US" sz="800" dirty="0">
                              <a:effectLst/>
                            </a:rPr>
                            <a:t> = 1 - 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US" sz="800" i="1">
                                      <a:effectLst/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en-US" sz="800">
                                      <a:effectLst/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sz="800" i="1">
                                          <a:effectLst/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800">
                                          <a:effectLst/>
                                          <a:latin typeface="Cambria Math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800">
                                          <a:effectLst/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sz="800" i="1">
                                          <a:effectLst/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800">
                                          <a:effectLst/>
                                          <a:latin typeface="Cambria Math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800">
                                          <a:effectLst/>
                                          <a:latin typeface="Cambria Math"/>
                                        </a:rPr>
                                        <m:t>𝑖𝑗</m:t>
                                      </m:r>
                                    </m:sub>
                                    <m:sup>
                                      <m:r>
                                        <a:rPr lang="en-US" sz="800">
                                          <a:effectLst/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oMath>
                          </a14:m>
                          <a:r>
                            <a:rPr lang="en-US" sz="800" dirty="0">
                              <a:effectLst/>
                            </a:rPr>
                            <a:t> , where </a:t>
                          </a:r>
                          <a:r>
                            <a:rPr lang="en-US" sz="800" dirty="0" err="1">
                              <a:effectLst/>
                            </a:rPr>
                            <a:t>s</a:t>
                          </a:r>
                          <a:r>
                            <a:rPr lang="en-US" sz="800" baseline="-25000" dirty="0" err="1">
                              <a:effectLst/>
                            </a:rPr>
                            <a:t>ij</a:t>
                          </a:r>
                          <a:r>
                            <a:rPr lang="en-US" sz="800" dirty="0">
                              <a:effectLst/>
                            </a:rPr>
                            <a:t> denotes the percentage of citations made by patent </a:t>
                          </a:r>
                          <a:r>
                            <a:rPr lang="en-US" sz="800" dirty="0" err="1">
                              <a:effectLst/>
                            </a:rPr>
                            <a:t>i</a:t>
                          </a:r>
                          <a:r>
                            <a:rPr lang="en-US" sz="800" dirty="0">
                              <a:effectLst/>
                            </a:rPr>
                            <a:t> that belong to patent class j, out of </a:t>
                          </a:r>
                          <a:r>
                            <a:rPr lang="en-US" sz="800" dirty="0" err="1">
                              <a:effectLst/>
                            </a:rPr>
                            <a:t>n</a:t>
                          </a:r>
                          <a:r>
                            <a:rPr lang="en-US" sz="800" baseline="-25000" dirty="0" err="1">
                              <a:effectLst/>
                            </a:rPr>
                            <a:t>i</a:t>
                          </a:r>
                          <a:r>
                            <a:rPr lang="en-US" sz="800" dirty="0">
                              <a:effectLst/>
                            </a:rPr>
                            <a:t> patent classes.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 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Takes on continuous values between 0 and 1.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23192790"/>
                  </p:ext>
                </p:extLst>
              </p:nvPr>
            </p:nvGraphicFramePr>
            <p:xfrm>
              <a:off x="4704874" y="457200"/>
              <a:ext cx="4389120" cy="398339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810299"/>
                    <a:gridCol w="810299"/>
                    <a:gridCol w="1350497"/>
                    <a:gridCol w="1418025"/>
                  </a:tblGrid>
                  <a:tr h="12762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Variable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700" marR="5700" marT="2850" marB="285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Variable Type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700" marR="5700" marT="2850" marB="285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Extended Name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700" marR="5700" marT="2850" marB="285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Description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700" marR="5700" marT="2850" marB="2850"/>
                    </a:tc>
                  </a:tr>
                  <a:tr h="1988847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GENERAL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Numeric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Ratio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Measure of Generality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929" marR="5929" marT="2966" marB="2966">
                        <a:blipFill rotWithShape="1">
                          <a:blip r:embed="rId3"/>
                          <a:stretch>
                            <a:fillRect l="-209442" t="-7669" b="-97239"/>
                          </a:stretch>
                        </a:blipFill>
                      </a:tcPr>
                    </a:tc>
                  </a:tr>
                  <a:tr h="1866927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ORIGINAL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Numeric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Ratio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Measure of Originality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929" marR="5929" marT="2966" marB="2966">
                        <a:blipFill rotWithShape="1">
                          <a:blip r:embed="rId3"/>
                          <a:stretch>
                            <a:fillRect l="-209442" t="-114706" b="-359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Rectangle 4"/>
          <p:cNvSpPr/>
          <p:nvPr/>
        </p:nvSpPr>
        <p:spPr>
          <a:xfrm>
            <a:off x="0" y="4450277"/>
            <a:ext cx="9144000" cy="1154162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lvl="0" indent="-457200">
              <a:spcAft>
                <a:spcPts val="600"/>
              </a:spcAft>
            </a:pPr>
            <a:r>
              <a:rPr lang="en-US" sz="1600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National Bureau of Economic Research. </a:t>
            </a:r>
            <a:r>
              <a:rPr lang="en-US" sz="1600" dirty="0" smtClean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(2018). </a:t>
            </a:r>
            <a:r>
              <a:rPr lang="en-US" sz="1600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Patent data, including constructed variables [data file]. Retrieved from http://www.nber.org/patents</a:t>
            </a:r>
            <a:r>
              <a:rPr lang="en-US" sz="1600" dirty="0" smtClean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/</a:t>
            </a:r>
          </a:p>
          <a:p>
            <a:pPr marL="457200" lvl="0" indent="-457200">
              <a:spcAft>
                <a:spcPts val="600"/>
              </a:spcAft>
            </a:pPr>
            <a:r>
              <a:rPr lang="en-US" sz="1600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Hall, B. H., Jaffe, A. B. and </a:t>
            </a:r>
            <a:r>
              <a:rPr lang="en-US" sz="1600" dirty="0" err="1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Trajtenberg</a:t>
            </a:r>
            <a:r>
              <a:rPr lang="en-US" sz="1600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, M. (2001). "The NBER Patent Citation Data File: Lessons, Insights and Methodological Tools." </a:t>
            </a:r>
            <a:r>
              <a:rPr lang="en-US" sz="1600" i="1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NBER Working Paper 8498</a:t>
            </a:r>
            <a:r>
              <a:rPr lang="en-US" sz="1600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. Retrieved from http://www.nber.org/patents</a:t>
            </a:r>
            <a:r>
              <a:rPr lang="en-US" sz="1600" dirty="0" smtClean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/</a:t>
            </a:r>
            <a:endParaRPr lang="en-US" sz="1400" dirty="0">
              <a:solidFill>
                <a:prstClr val="black"/>
              </a:solidFill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4601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252965"/>
              </p:ext>
            </p:extLst>
          </p:nvPr>
        </p:nvGraphicFramePr>
        <p:xfrm>
          <a:off x="57150" y="457200"/>
          <a:ext cx="4389120" cy="39299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10299"/>
                <a:gridCol w="810299"/>
                <a:gridCol w="1350497"/>
                <a:gridCol w="1418025"/>
              </a:tblGrid>
              <a:tr h="69202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Variable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Variable Type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Extended Name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Description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</a:tr>
              <a:tr h="266095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FWDAPLAG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Numeric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Ratio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Mean Forward Citation Lag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The mean time difference between the application or grant date of the patent and that of the other patents citing this patent.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Takes on continuous values between 0 and 1.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</a:tr>
              <a:tr h="233544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BCKGTLAG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Numeric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Ratio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Mean Backward Citation Lag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The mean time difference between the application or grant date of the patent and that of the patents it cites.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Takes on continuous values between 0 and 1.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</a:tr>
              <a:tr h="298644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SELFCTUB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Numeric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Ratio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Share of Self-Citations Made – Upper Bound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The number of citations made by the patent to other patents with the same assignee divided by the total number of citations made by all patents with assignee codes.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Takes on continuous values between 0 and 1.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</a:tr>
              <a:tr h="298644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SELFCTLB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Numeric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Ratio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Share of Self-Citations Made – Lower Bound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The number of citations made by the patent to other patents with the same assignee divided by the total number of citations made by all patents.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Takes on continuous values between 0 and 1.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0" y="7136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Original Constructed Variables from Source Data (cont’d)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8239078"/>
              </p:ext>
            </p:extLst>
          </p:nvPr>
        </p:nvGraphicFramePr>
        <p:xfrm>
          <a:off x="4702969" y="457200"/>
          <a:ext cx="4389120" cy="22116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10299"/>
                <a:gridCol w="810299"/>
                <a:gridCol w="1350497"/>
                <a:gridCol w="1418025"/>
              </a:tblGrid>
              <a:tr h="69202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Variable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Variable Type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Extended Name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Description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</a:tr>
              <a:tr h="331193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SECUPBD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Numeric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Ratio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Share of Self-Citations Received – Upper Bound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The number of citations received by the patent from other patents with the same assignee divided by the total number of citations received by all patents with assignee codes.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Takes on continuous values between 0 and 1.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</a:tr>
              <a:tr h="298644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SECDLWBD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Numeric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Ratio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Share of Self-Citations Received – Lower Bound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The number of citations received by the patent from other patents with the same assignee divided by the total number of citations received by all patents.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Takes on continuous values between 0 and 1.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0" y="4450277"/>
            <a:ext cx="9144000" cy="1154162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lvl="0" indent="-457200">
              <a:spcAft>
                <a:spcPts val="600"/>
              </a:spcAft>
            </a:pPr>
            <a:r>
              <a:rPr lang="en-US" sz="1600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National Bureau of Economic Research. </a:t>
            </a:r>
            <a:r>
              <a:rPr lang="en-US" sz="1600" dirty="0" smtClean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(2018). </a:t>
            </a:r>
            <a:r>
              <a:rPr lang="en-US" sz="1600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Patent data, including constructed variables [data file]. Retrieved from http://www.nber.org/patents</a:t>
            </a:r>
            <a:r>
              <a:rPr lang="en-US" sz="1600" dirty="0" smtClean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/</a:t>
            </a:r>
          </a:p>
          <a:p>
            <a:pPr marL="457200" lvl="0" indent="-457200">
              <a:spcAft>
                <a:spcPts val="600"/>
              </a:spcAft>
            </a:pPr>
            <a:r>
              <a:rPr lang="en-US" sz="1600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Hall, B. H., Jaffe, A. B. and </a:t>
            </a:r>
            <a:r>
              <a:rPr lang="en-US" sz="1600" dirty="0" err="1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Trajtenberg</a:t>
            </a:r>
            <a:r>
              <a:rPr lang="en-US" sz="1600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, M. (2001). "The NBER Patent Citation Data File: Lessons, Insights and Methodological Tools." </a:t>
            </a:r>
            <a:r>
              <a:rPr lang="en-US" sz="1600" i="1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NBER Working Paper 8498</a:t>
            </a:r>
            <a:r>
              <a:rPr lang="en-US" sz="1600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. Retrieved from http://www.nber.org/patents</a:t>
            </a:r>
            <a:r>
              <a:rPr lang="en-US" sz="1600" dirty="0" smtClean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/</a:t>
            </a:r>
            <a:endParaRPr lang="en-US" sz="1400" dirty="0">
              <a:solidFill>
                <a:prstClr val="black"/>
              </a:solidFill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1119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062"/>
          <a:stretch/>
        </p:blipFill>
        <p:spPr bwMode="auto">
          <a:xfrm>
            <a:off x="3518530" y="83820"/>
            <a:ext cx="408759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530" y="2899410"/>
            <a:ext cx="4648209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78" y="800100"/>
            <a:ext cx="2343739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705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92024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Multiple Regression Analysis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9720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3166</Words>
  <Application>Microsoft Office PowerPoint</Application>
  <PresentationFormat>On-screen Show (16:10)</PresentationFormat>
  <Paragraphs>492</Paragraphs>
  <Slides>27</Slides>
  <Notes>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9" baseType="lpstr">
      <vt:lpstr>Office Theme</vt:lpstr>
      <vt:lpstr>Chart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 and Answers</vt:lpstr>
      <vt:lpstr>PowerPoint Presentation</vt:lpstr>
      <vt:lpstr>PowerPoint Presentation</vt:lpstr>
      <vt:lpstr>PowerPoint Presentation</vt:lpstr>
      <vt:lpstr>PowerPoint Presentation</vt:lpstr>
    </vt:vector>
  </TitlesOfParts>
  <Company>Saint Louis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Malcolm S. Townes</dc:creator>
  <cp:lastModifiedBy>Malcolm S. Townes</cp:lastModifiedBy>
  <cp:revision>80</cp:revision>
  <dcterms:created xsi:type="dcterms:W3CDTF">2018-11-26T20:29:52Z</dcterms:created>
  <dcterms:modified xsi:type="dcterms:W3CDTF">2018-11-27T21:31:44Z</dcterms:modified>
</cp:coreProperties>
</file>