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Lato"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966"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323777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3906ed99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3906ed99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Laura: 1-3; 9-12; 14; 16; 17</a:t>
            </a:r>
            <a:endParaRPr/>
          </a:p>
          <a:p>
            <a:pPr marL="0" lvl="0" indent="0" algn="l" rtl="0">
              <a:spcBef>
                <a:spcPts val="0"/>
              </a:spcBef>
              <a:spcAft>
                <a:spcPts val="0"/>
              </a:spcAft>
              <a:buNone/>
            </a:pPr>
            <a:r>
              <a:rPr lang="en"/>
              <a:t>Diana: 4-8, 13; 15; 17</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2f117d8c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2f117d8c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characteristics, 18 years +, proficient in English, id as low socioeconomic status</a:t>
            </a:r>
            <a:endParaRPr/>
          </a:p>
          <a:p>
            <a:pPr marL="0" lvl="0" indent="0" algn="l" rtl="0">
              <a:spcBef>
                <a:spcPts val="0"/>
              </a:spcBef>
              <a:spcAft>
                <a:spcPts val="0"/>
              </a:spcAft>
              <a:buNone/>
            </a:pPr>
            <a:r>
              <a:rPr lang="en"/>
              <a:t>-age between 18-74 (mean= 30, SD= 10.5) </a:t>
            </a:r>
            <a:endParaRPr/>
          </a:p>
          <a:p>
            <a:pPr marL="0" lvl="0" indent="0" algn="l" rtl="0">
              <a:spcBef>
                <a:spcPts val="0"/>
              </a:spcBef>
              <a:spcAft>
                <a:spcPts val="0"/>
              </a:spcAft>
              <a:buNone/>
            </a:pPr>
            <a:r>
              <a:rPr lang="en"/>
              <a:t>-48% completed a high school education; only 1 completed a college </a:t>
            </a:r>
            <a:endParaRPr/>
          </a:p>
          <a:p>
            <a:pPr marL="0" lvl="0" indent="0" algn="l" rtl="0">
              <a:spcBef>
                <a:spcPts val="0"/>
              </a:spcBef>
              <a:spcAft>
                <a:spcPts val="0"/>
              </a:spcAft>
              <a:buNone/>
            </a:pPr>
            <a:r>
              <a:rPr lang="en"/>
              <a:t>-28 were born in Mexico, 166 (86%) born in the U.S. </a:t>
            </a:r>
            <a:endParaRPr/>
          </a:p>
          <a:p>
            <a:pPr marL="0" lvl="0" indent="0" algn="l" rtl="0">
              <a:spcBef>
                <a:spcPts val="0"/>
              </a:spcBef>
              <a:spcAft>
                <a:spcPts val="0"/>
              </a:spcAft>
              <a:buNone/>
            </a:pPr>
            <a:r>
              <a:rPr lang="en"/>
              <a:t>-SES determined by California state income limits for Section 8 Housing Voucher Program</a:t>
            </a:r>
            <a:endParaRPr/>
          </a:p>
          <a:p>
            <a:pPr marL="0" lvl="0" indent="0" algn="l" rtl="0">
              <a:spcBef>
                <a:spcPts val="0"/>
              </a:spcBef>
              <a:spcAft>
                <a:spcPts val="0"/>
              </a:spcAft>
              <a:buNone/>
            </a:pPr>
            <a:r>
              <a:rPr lang="en"/>
              <a:t>-drawing to win one of three $50 VISA gift cards (for participants in initial phase). Qualtrics participants compensated w/ credits to Qualtrics account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30e208c5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30e208c5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SASH:In what language do you read and speak? Think? </a:t>
            </a:r>
            <a:endParaRPr/>
          </a:p>
          <a:p>
            <a:pPr marL="914400" lvl="1" indent="-298450" algn="l" rtl="0">
              <a:spcBef>
                <a:spcPts val="0"/>
              </a:spcBef>
              <a:spcAft>
                <a:spcPts val="0"/>
              </a:spcAft>
              <a:buSzPts val="1100"/>
              <a:buChar char="○"/>
            </a:pPr>
            <a:r>
              <a:rPr lang="en"/>
              <a:t>mean scores, validated with Mexican Americans and Central Americans and showed similar results for both groups; alpha coefficient was .92 = adequate reliability; strong internal consistency- Cronbach’s alpha= .86</a:t>
            </a:r>
            <a:endParaRPr/>
          </a:p>
          <a:p>
            <a:pPr marL="914400" lvl="1" indent="-298450" algn="l" rtl="0">
              <a:spcBef>
                <a:spcPts val="0"/>
              </a:spcBef>
              <a:spcAft>
                <a:spcPts val="0"/>
              </a:spcAft>
              <a:buSzPts val="1100"/>
              <a:buChar char="○"/>
            </a:pPr>
            <a:r>
              <a:rPr lang="en"/>
              <a:t>Originally 12-questions, limited to 4 for this study</a:t>
            </a:r>
            <a:endParaRPr/>
          </a:p>
          <a:p>
            <a:pPr marL="457200" lvl="0" indent="-298450" algn="l" rtl="0">
              <a:spcBef>
                <a:spcPts val="0"/>
              </a:spcBef>
              <a:spcAft>
                <a:spcPts val="0"/>
              </a:spcAft>
              <a:buSzPts val="1100"/>
              <a:buChar char="●"/>
            </a:pPr>
            <a:r>
              <a:rPr lang="en"/>
              <a:t>MEIM</a:t>
            </a:r>
            <a:endParaRPr/>
          </a:p>
          <a:p>
            <a:pPr marL="914400" lvl="1" indent="-298450" algn="l" rtl="0">
              <a:spcBef>
                <a:spcPts val="0"/>
              </a:spcBef>
              <a:spcAft>
                <a:spcPts val="0"/>
              </a:spcAft>
              <a:buSzPts val="1100"/>
              <a:buChar char="○"/>
            </a:pPr>
            <a:r>
              <a:rPr lang="en"/>
              <a:t>I.e. “I have a strong sense of belonging to my own ethnic group”</a:t>
            </a:r>
            <a:endParaRPr/>
          </a:p>
          <a:p>
            <a:pPr marL="914400" lvl="1" indent="-298450" algn="l" rtl="0">
              <a:spcBef>
                <a:spcPts val="0"/>
              </a:spcBef>
              <a:spcAft>
                <a:spcPts val="0"/>
              </a:spcAft>
              <a:buSzPts val="1100"/>
              <a:buChar char="○"/>
            </a:pPr>
            <a:r>
              <a:rPr lang="en"/>
              <a:t>Cronbach’s alpha of .88 in current study</a:t>
            </a:r>
            <a:endParaRPr/>
          </a:p>
          <a:p>
            <a:pPr marL="457200" lvl="0" indent="-298450" algn="l" rtl="0">
              <a:spcBef>
                <a:spcPts val="0"/>
              </a:spcBef>
              <a:spcAft>
                <a:spcPts val="0"/>
              </a:spcAft>
              <a:buSzPts val="1100"/>
              <a:buChar char="●"/>
            </a:pPr>
            <a:r>
              <a:rPr lang="en"/>
              <a:t>BSRI-short</a:t>
            </a:r>
            <a:endParaRPr/>
          </a:p>
          <a:p>
            <a:pPr marL="914400" lvl="1" indent="-298450" algn="l" rtl="0">
              <a:spcBef>
                <a:spcPts val="0"/>
              </a:spcBef>
              <a:spcAft>
                <a:spcPts val="0"/>
              </a:spcAft>
              <a:buSzPts val="1100"/>
              <a:buChar char="○"/>
            </a:pPr>
            <a:r>
              <a:rPr lang="en"/>
              <a:t>Short form consists of 30 items with 10 on each of 3 scales (feminine, masculine, and neutral)</a:t>
            </a:r>
            <a:endParaRPr/>
          </a:p>
          <a:p>
            <a:pPr marL="914400" lvl="1" indent="-298450" algn="l" rtl="0">
              <a:spcBef>
                <a:spcPts val="0"/>
              </a:spcBef>
              <a:spcAft>
                <a:spcPts val="0"/>
              </a:spcAft>
              <a:buSzPts val="1100"/>
              <a:buChar char="○"/>
            </a:pPr>
            <a:r>
              <a:rPr lang="en"/>
              <a:t>R rates each adjective on how it describes them using a 7-point Likert scale </a:t>
            </a:r>
            <a:endParaRPr/>
          </a:p>
          <a:p>
            <a:pPr marL="914400" lvl="1" indent="-298450" algn="l" rtl="0">
              <a:spcBef>
                <a:spcPts val="0"/>
              </a:spcBef>
              <a:spcAft>
                <a:spcPts val="0"/>
              </a:spcAft>
              <a:buSzPts val="1100"/>
              <a:buChar char="○"/>
            </a:pPr>
            <a:r>
              <a:rPr lang="en"/>
              <a:t>Masculine and feminine categories result from scoring above median; undifferentiated below median in both; androgynous as above median in both</a:t>
            </a:r>
            <a:endParaRPr/>
          </a:p>
          <a:p>
            <a:pPr marL="914400" lvl="1" indent="-298450" algn="l" rtl="0">
              <a:spcBef>
                <a:spcPts val="0"/>
              </a:spcBef>
              <a:spcAft>
                <a:spcPts val="0"/>
              </a:spcAft>
              <a:buSzPts val="1100"/>
              <a:buChar char="○"/>
            </a:pPr>
            <a:r>
              <a:rPr lang="en"/>
              <a:t>Good internal consistency (.84 and .85)</a:t>
            </a:r>
            <a:endParaRPr/>
          </a:p>
          <a:p>
            <a:pPr marL="914400" lvl="1" indent="-298450" algn="l" rtl="0">
              <a:spcBef>
                <a:spcPts val="0"/>
              </a:spcBef>
              <a:spcAft>
                <a:spcPts val="0"/>
              </a:spcAft>
              <a:buSzPts val="1100"/>
              <a:buChar char="○"/>
            </a:pPr>
            <a:r>
              <a:rPr lang="en"/>
              <a:t>Majority undifferentiated (n=62); androgynous (n=56); masculine and feminine (n=38)</a:t>
            </a:r>
            <a:endParaRPr/>
          </a:p>
          <a:p>
            <a:pPr marL="457200" lvl="0" indent="-298450" algn="l" rtl="0">
              <a:spcBef>
                <a:spcPts val="0"/>
              </a:spcBef>
              <a:spcAft>
                <a:spcPts val="0"/>
              </a:spcAft>
              <a:buSzPts val="1100"/>
              <a:buChar char="●"/>
            </a:pPr>
            <a:r>
              <a:rPr lang="en"/>
              <a:t>Satisfaction with Life </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2f117d8c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2f117d8c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Independent samples t-tests to compare two random sample groups and found statistically significant differences between groups for </a:t>
            </a:r>
            <a:endParaRPr/>
          </a:p>
          <a:p>
            <a:pPr marL="914400" lvl="0" indent="-298450" algn="l" rtl="0">
              <a:spcBef>
                <a:spcPts val="0"/>
              </a:spcBef>
              <a:spcAft>
                <a:spcPts val="0"/>
              </a:spcAft>
              <a:buSzPts val="1100"/>
              <a:buChar char="●"/>
            </a:pPr>
            <a:r>
              <a:rPr lang="en"/>
              <a:t>Ethnic identity</a:t>
            </a:r>
            <a:endParaRPr/>
          </a:p>
          <a:p>
            <a:pPr marL="914400" lvl="0" indent="-298450" algn="l" rtl="0">
              <a:spcBef>
                <a:spcPts val="0"/>
              </a:spcBef>
              <a:spcAft>
                <a:spcPts val="0"/>
              </a:spcAft>
              <a:buSzPts val="1100"/>
              <a:buChar char="●"/>
            </a:pPr>
            <a:r>
              <a:rPr lang="en"/>
              <a:t>Perceived social support</a:t>
            </a:r>
            <a:endParaRPr/>
          </a:p>
          <a:p>
            <a:pPr marL="914400" lvl="0" indent="-298450" algn="l" rtl="0">
              <a:spcBef>
                <a:spcPts val="0"/>
              </a:spcBef>
              <a:spcAft>
                <a:spcPts val="0"/>
              </a:spcAft>
              <a:buSzPts val="1100"/>
              <a:buChar char="●"/>
            </a:pPr>
            <a:r>
              <a:rPr lang="en"/>
              <a:t>Life satisfaction</a:t>
            </a:r>
            <a:endParaRPr/>
          </a:p>
          <a:p>
            <a:pPr marL="914400" lvl="0" indent="-298450" algn="l" rtl="0">
              <a:spcBef>
                <a:spcPts val="0"/>
              </a:spcBef>
              <a:spcAft>
                <a:spcPts val="0"/>
              </a:spcAft>
              <a:buSzPts val="1100"/>
              <a:buChar char="●"/>
            </a:pPr>
            <a:r>
              <a:rPr lang="en"/>
              <a:t>Positive affect  </a:t>
            </a:r>
            <a:endParaRPr/>
          </a:p>
          <a:p>
            <a:pPr marL="914400" lvl="0" indent="-298450" algn="l" rtl="0">
              <a:spcBef>
                <a:spcPts val="0"/>
              </a:spcBef>
              <a:spcAft>
                <a:spcPts val="0"/>
              </a:spcAft>
              <a:buSzPts val="1100"/>
              <a:buChar char="●"/>
            </a:pPr>
            <a:r>
              <a:rPr lang="en"/>
              <a:t>Masculinity and femininity scores 	</a:t>
            </a:r>
            <a:endParaRPr/>
          </a:p>
          <a:p>
            <a:pPr marL="457200" lvl="0" indent="-298450" algn="l" rtl="0">
              <a:spcBef>
                <a:spcPts val="0"/>
              </a:spcBef>
              <a:spcAft>
                <a:spcPts val="0"/>
              </a:spcAft>
              <a:buSzPts val="1100"/>
              <a:buChar char="●"/>
            </a:pPr>
            <a:r>
              <a:rPr lang="en"/>
              <a:t>Variables normally distributed, multicollinearity within acceptable limits &amp; VIF values under 5.0 	 </a:t>
            </a:r>
            <a:endParaRPr/>
          </a:p>
          <a:p>
            <a:pPr marL="457200" lvl="0" indent="-298450" algn="l" rtl="0">
              <a:spcBef>
                <a:spcPts val="0"/>
              </a:spcBef>
              <a:spcAft>
                <a:spcPts val="0"/>
              </a:spcAft>
              <a:buSzPts val="1100"/>
              <a:buChar char="●"/>
            </a:pPr>
            <a:r>
              <a:rPr lang="en"/>
              <a:t>Scatter plots for life satisfaction and positive affect showed homoscedasticity</a:t>
            </a:r>
            <a:endParaRPr/>
          </a:p>
          <a:p>
            <a:pPr marL="457200" lvl="0" indent="-298450" algn="l" rtl="0">
              <a:spcBef>
                <a:spcPts val="0"/>
              </a:spcBef>
              <a:spcAft>
                <a:spcPts val="0"/>
              </a:spcAft>
              <a:buSzPts val="1100"/>
              <a:buChar char="●"/>
            </a:pPr>
            <a:r>
              <a:rPr lang="en"/>
              <a:t>Standard multiple regression analysis = </a:t>
            </a:r>
            <a:endParaRPr/>
          </a:p>
          <a:p>
            <a:pPr marL="0" lvl="0" indent="0" algn="l" rtl="0">
              <a:spcBef>
                <a:spcPts val="0"/>
              </a:spcBef>
              <a:spcAft>
                <a:spcPts val="0"/>
              </a:spcAft>
              <a:buNone/>
            </a:pPr>
            <a:endParaRPr sz="900"/>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2f117d8ca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2f117d8c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No demographic variables were significant predictors</a:t>
            </a:r>
            <a:endParaRPr/>
          </a:p>
          <a:p>
            <a:pPr marL="457200" lvl="0" indent="-298450" algn="l" rtl="0">
              <a:spcBef>
                <a:spcPts val="0"/>
              </a:spcBef>
              <a:spcAft>
                <a:spcPts val="0"/>
              </a:spcAft>
              <a:buSzPts val="1100"/>
              <a:buChar char="●"/>
            </a:pPr>
            <a:r>
              <a:rPr lang="en"/>
              <a:t>Stronger ethnic identity (beta= .26, p&lt;.001) and greater family ss (beta=.29, p&lt;.001) were significant predictors of life satisfaction 	</a:t>
            </a:r>
            <a:endParaRPr/>
          </a:p>
          <a:p>
            <a:pPr marL="457200" lvl="0" indent="-298450" algn="l" rtl="0">
              <a:spcBef>
                <a:spcPts val="0"/>
              </a:spcBef>
              <a:spcAft>
                <a:spcPts val="0"/>
              </a:spcAft>
              <a:buSzPts val="1100"/>
              <a:buChar char="●"/>
            </a:pPr>
            <a:r>
              <a:rPr lang="en"/>
              <a:t>Partial support for h1  </a:t>
            </a:r>
            <a:r>
              <a:rPr lang="en" i="1"/>
              <a:t>(R2 = .25, Adjusted R2 = .20, F (12, 181) = 5.01, p \ .001, Cohen’s f2 = .33) </a:t>
            </a:r>
            <a:r>
              <a:rPr lang="en"/>
              <a:t> with the model accounting for 25 % of the variance in life satisfaction.</a:t>
            </a:r>
            <a:endParaRPr/>
          </a:p>
          <a:p>
            <a:pPr marL="457200" lvl="0" indent="-298450" algn="l" rtl="0">
              <a:spcBef>
                <a:spcPts val="0"/>
              </a:spcBef>
              <a:spcAft>
                <a:spcPts val="0"/>
              </a:spcAft>
              <a:buSzPts val="1100"/>
              <a:buChar char="●"/>
            </a:pPr>
            <a:r>
              <a:rPr lang="en"/>
              <a:t>Support for h2 where perceived social support from family was the most significant predictor in the model of life satisfaction, t (181) = 5.45, p \ .001.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2f117d8c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2f117d8c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No demographic variables were significant predictors</a:t>
            </a:r>
            <a:endParaRPr/>
          </a:p>
          <a:p>
            <a:pPr marL="457200" lvl="0" indent="-298450" algn="l" rtl="0">
              <a:spcBef>
                <a:spcPts val="0"/>
              </a:spcBef>
              <a:spcAft>
                <a:spcPts val="0"/>
              </a:spcAft>
              <a:buSzPts val="1100"/>
              <a:buChar char="●"/>
            </a:pPr>
            <a:r>
              <a:rPr lang="en"/>
              <a:t>Stronger ethnic identity (beta= .16, p&lt;.001) and greater family ss (beta=.37, p&lt;.001), and androgynous gender roles (beta = .19, p = .01) were significant predictors of positive affect.	</a:t>
            </a:r>
            <a:endParaRPr/>
          </a:p>
          <a:p>
            <a:pPr marL="457200" lvl="0" indent="-298450" algn="l" rtl="0">
              <a:spcBef>
                <a:spcPts val="0"/>
              </a:spcBef>
              <a:spcAft>
                <a:spcPts val="0"/>
              </a:spcAft>
              <a:buSzPts val="1100"/>
              <a:buChar char="●"/>
            </a:pPr>
            <a:r>
              <a:rPr lang="en"/>
              <a:t>Partial support for h3  </a:t>
            </a:r>
            <a:r>
              <a:rPr lang="en" i="1"/>
              <a:t>(R2 = .33, Adjusted R2 = .29, F (12, 181) =7.53, p &lt; .001, Cohen’s f2 = .49) </a:t>
            </a:r>
            <a:r>
              <a:rPr lang="en"/>
              <a:t> with the model accounting for 33 % of the variance in positive affect.</a:t>
            </a:r>
            <a:endParaRPr/>
          </a:p>
          <a:p>
            <a:pPr marL="137160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2f117d8ca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2f117d8c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a:t>Univariate analysis purpose is to describe one variable and its data and patterns.</a:t>
            </a:r>
            <a:endParaRPr sz="1000"/>
          </a:p>
          <a:p>
            <a:pPr marL="457200" lvl="0" indent="-292100" algn="l" rtl="0">
              <a:spcBef>
                <a:spcPts val="0"/>
              </a:spcBef>
              <a:spcAft>
                <a:spcPts val="0"/>
              </a:spcAft>
              <a:buSzPts val="1000"/>
              <a:buChar char="●"/>
            </a:pPr>
            <a:r>
              <a:rPr lang="en" sz="1000"/>
              <a:t>No table</a:t>
            </a:r>
            <a:endParaRPr sz="1000"/>
          </a:p>
          <a:p>
            <a:pPr marL="457200" lvl="0" indent="-292100" algn="l" rtl="0">
              <a:spcBef>
                <a:spcPts val="0"/>
              </a:spcBef>
              <a:spcAft>
                <a:spcPts val="0"/>
              </a:spcAft>
              <a:buSzPts val="1000"/>
              <a:buChar char="●"/>
            </a:pPr>
            <a:r>
              <a:rPr lang="en" sz="1000"/>
              <a:t>univariate analysis used to explore gender role identity on positive affect </a:t>
            </a:r>
            <a:endParaRPr sz="1000"/>
          </a:p>
          <a:p>
            <a:pPr marL="457200" lvl="0" indent="-292100" algn="l" rtl="0">
              <a:spcBef>
                <a:spcPts val="0"/>
              </a:spcBef>
              <a:spcAft>
                <a:spcPts val="0"/>
              </a:spcAft>
              <a:buSzPts val="1000"/>
              <a:buChar char="●"/>
            </a:pPr>
            <a:r>
              <a:rPr lang="en" sz="1000"/>
              <a:t>Results from this analysis revealed significant differences among groups for positive affect (F (3, 190) = 8.30, p\.001, g2 = .12).</a:t>
            </a:r>
            <a:endParaRPr sz="1000"/>
          </a:p>
          <a:p>
            <a:pPr marL="457200" lvl="0" indent="-292100" algn="l" rtl="0">
              <a:spcBef>
                <a:spcPts val="0"/>
              </a:spcBef>
              <a:spcAft>
                <a:spcPts val="0"/>
              </a:spcAft>
              <a:buSzPts val="1000"/>
              <a:buChar char="●"/>
            </a:pPr>
            <a:r>
              <a:rPr lang="en" sz="1000"/>
              <a:t>Support for h4 where perceived social support from family was most significant predictor of positive affect.</a:t>
            </a:r>
            <a:endParaRPr sz="1000"/>
          </a:p>
          <a:p>
            <a:pPr marL="457200" lvl="0" indent="-292100" algn="l" rtl="0">
              <a:spcBef>
                <a:spcPts val="0"/>
              </a:spcBef>
              <a:spcAft>
                <a:spcPts val="0"/>
              </a:spcAft>
              <a:buSzPts val="1000"/>
              <a:buChar char="●"/>
            </a:pPr>
            <a:r>
              <a:rPr lang="en" sz="1000"/>
              <a:t>Feminine gender roles had significantly higher positive affect scores  (M = 23.21, SD = 5.04) than undifferentiated and masculine gender roles</a:t>
            </a:r>
            <a:endParaRPr sz="1000"/>
          </a:p>
          <a:p>
            <a:pPr marL="457200" lvl="0" indent="-292100" algn="l" rtl="0">
              <a:spcBef>
                <a:spcPts val="0"/>
              </a:spcBef>
              <a:spcAft>
                <a:spcPts val="0"/>
              </a:spcAft>
              <a:buSzPts val="1000"/>
              <a:buChar char="●"/>
            </a:pPr>
            <a:r>
              <a:rPr lang="en" sz="1000"/>
              <a:t>Androgynous gender role had significantly higher positive affect scores (M = 24.23, SD = 4.37) than undifferentiated and masculine gender roles.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**Additional Notes**</a:t>
            </a:r>
            <a:endParaRPr sz="1000"/>
          </a:p>
          <a:p>
            <a:pPr marL="457200" lvl="0" indent="-292100" algn="l" rtl="0">
              <a:spcBef>
                <a:spcPts val="0"/>
              </a:spcBef>
              <a:spcAft>
                <a:spcPts val="0"/>
              </a:spcAft>
              <a:buSzPts val="1000"/>
              <a:buChar char="●"/>
            </a:pPr>
            <a:r>
              <a:rPr lang="en" sz="1000"/>
              <a:t>Life Satisfaction</a:t>
            </a:r>
            <a:endParaRPr sz="1000"/>
          </a:p>
          <a:p>
            <a:pPr marL="914400" lvl="1" indent="-292100" algn="l" rtl="0">
              <a:spcBef>
                <a:spcPts val="0"/>
              </a:spcBef>
              <a:spcAft>
                <a:spcPts val="0"/>
              </a:spcAft>
              <a:buSzPts val="1000"/>
              <a:buChar char="○"/>
            </a:pPr>
            <a:r>
              <a:rPr lang="en" sz="1000"/>
              <a:t>Of the four predictors of life satisfaction, only ethnic identity and social support from family were significant</a:t>
            </a:r>
            <a:endParaRPr sz="1000"/>
          </a:p>
          <a:p>
            <a:pPr marL="914400" lvl="1" indent="-292100" algn="l" rtl="0">
              <a:spcBef>
                <a:spcPts val="0"/>
              </a:spcBef>
              <a:spcAft>
                <a:spcPts val="0"/>
              </a:spcAft>
              <a:buSzPts val="1000"/>
              <a:buChar char="○"/>
            </a:pPr>
            <a:r>
              <a:rPr lang="en" sz="1000"/>
              <a:t>Perceived social support from family was most significant</a:t>
            </a:r>
            <a:endParaRPr sz="1000"/>
          </a:p>
          <a:p>
            <a:pPr marL="914400" lvl="1" indent="-292100" algn="l" rtl="0">
              <a:spcBef>
                <a:spcPts val="0"/>
              </a:spcBef>
              <a:spcAft>
                <a:spcPts val="0"/>
              </a:spcAft>
              <a:buSzPts val="1000"/>
              <a:buChar char="○"/>
            </a:pPr>
            <a:r>
              <a:rPr lang="en" sz="1000"/>
              <a:t>Consistent with previous research</a:t>
            </a:r>
            <a:endParaRPr sz="1000"/>
          </a:p>
          <a:p>
            <a:pPr marL="1371600" lvl="2" indent="-292100" algn="l" rtl="0">
              <a:spcBef>
                <a:spcPts val="0"/>
              </a:spcBef>
              <a:spcAft>
                <a:spcPts val="0"/>
              </a:spcAft>
              <a:buSzPts val="1000"/>
              <a:buChar char="■"/>
            </a:pPr>
            <a:r>
              <a:rPr lang="en" sz="1000"/>
              <a:t>High importance on family and perceived high family support are positively associated with well-being</a:t>
            </a:r>
            <a:endParaRPr sz="1000"/>
          </a:p>
          <a:p>
            <a:pPr marL="457200" lvl="0" indent="-292100" algn="l" rtl="0">
              <a:spcBef>
                <a:spcPts val="0"/>
              </a:spcBef>
              <a:spcAft>
                <a:spcPts val="0"/>
              </a:spcAft>
              <a:buSzPts val="1000"/>
              <a:buChar char="●"/>
            </a:pPr>
            <a:r>
              <a:rPr lang="en" sz="1000"/>
              <a:t>Positive Affect</a:t>
            </a:r>
            <a:endParaRPr sz="1000"/>
          </a:p>
          <a:p>
            <a:pPr marL="914400" lvl="1" indent="-292100" algn="l" rtl="0">
              <a:spcBef>
                <a:spcPts val="0"/>
              </a:spcBef>
              <a:spcAft>
                <a:spcPts val="0"/>
              </a:spcAft>
              <a:buSzPts val="1000"/>
              <a:buChar char="○"/>
            </a:pPr>
            <a:r>
              <a:rPr lang="en" sz="1000"/>
              <a:t>Of four predictors, ethnic identity, gender roles, and perceived social support explained a significant amount of variance</a:t>
            </a:r>
            <a:endParaRPr sz="1000"/>
          </a:p>
          <a:p>
            <a:pPr marL="914400" lvl="1" indent="-292100" algn="l" rtl="0">
              <a:spcBef>
                <a:spcPts val="0"/>
              </a:spcBef>
              <a:spcAft>
                <a:spcPts val="0"/>
              </a:spcAft>
              <a:buSzPts val="1000"/>
              <a:buChar char="○"/>
            </a:pPr>
            <a:r>
              <a:rPr lang="en" sz="1000"/>
              <a:t>Somewhat supports previous findings </a:t>
            </a:r>
            <a:endParaRPr sz="1000"/>
          </a:p>
          <a:p>
            <a:pPr marL="1371600" lvl="2" indent="-292100" algn="l" rtl="0">
              <a:spcBef>
                <a:spcPts val="0"/>
              </a:spcBef>
              <a:spcAft>
                <a:spcPts val="0"/>
              </a:spcAft>
              <a:buSzPts val="1000"/>
              <a:buChar char="■"/>
            </a:pPr>
            <a:r>
              <a:rPr lang="en" sz="1000"/>
              <a:t>Androgynous and greater pos= supported by lit</a:t>
            </a:r>
            <a:endParaRPr sz="1000"/>
          </a:p>
          <a:p>
            <a:pPr marL="1371600" lvl="2" indent="-292100" algn="l" rtl="0">
              <a:spcBef>
                <a:spcPts val="0"/>
              </a:spcBef>
              <a:spcAft>
                <a:spcPts val="0"/>
              </a:spcAft>
              <a:buSzPts val="1000"/>
              <a:buChar char="■"/>
            </a:pPr>
            <a:r>
              <a:rPr lang="en" sz="1000"/>
              <a:t>But: also found feminine had greater pos affect which does not support previous findings;</a:t>
            </a:r>
            <a:endParaRPr sz="1000"/>
          </a:p>
          <a:p>
            <a:pPr marL="1371600" lvl="2" indent="-292100" algn="l" rtl="0">
              <a:spcBef>
                <a:spcPts val="0"/>
              </a:spcBef>
              <a:spcAft>
                <a:spcPts val="0"/>
              </a:spcAft>
              <a:buSzPts val="1000"/>
              <a:buChar char="■"/>
            </a:pPr>
            <a:r>
              <a:rPr lang="en" sz="1000"/>
              <a:t>Perceived social support from family most significant predictor of pos affect supported predictions and lit</a:t>
            </a:r>
            <a:endParaRPr sz="1000"/>
          </a:p>
          <a:p>
            <a:pPr marL="914400" lvl="1" indent="-292100" algn="l" rtl="0">
              <a:spcBef>
                <a:spcPts val="0"/>
              </a:spcBef>
              <a:spcAft>
                <a:spcPts val="0"/>
              </a:spcAft>
              <a:buSzPts val="1000"/>
              <a:buChar char="○"/>
            </a:pPr>
            <a:r>
              <a:rPr lang="en" sz="1000"/>
              <a:t>Gender	</a:t>
            </a:r>
            <a:endParaRPr sz="1000"/>
          </a:p>
          <a:p>
            <a:pPr marL="1371600" lvl="2" indent="-292100" algn="l" rtl="0">
              <a:spcBef>
                <a:spcPts val="0"/>
              </a:spcBef>
              <a:spcAft>
                <a:spcPts val="0"/>
              </a:spcAft>
              <a:buSzPts val="1000"/>
              <a:buChar char="■"/>
            </a:pPr>
            <a:r>
              <a:rPr lang="en" sz="1000"/>
              <a:t>ID w/ androgynous gender roles had greater positive affect scores than those id w/ undifferentiated and masculine gender</a:t>
            </a:r>
            <a:endParaRPr sz="1000"/>
          </a:p>
          <a:p>
            <a:pPr marL="914400" lvl="1" indent="-292100" algn="l" rtl="0">
              <a:spcBef>
                <a:spcPts val="0"/>
              </a:spcBef>
              <a:spcAft>
                <a:spcPts val="0"/>
              </a:spcAft>
              <a:buSzPts val="1000"/>
              <a:buChar char="○"/>
            </a:pPr>
            <a:r>
              <a:rPr lang="en" sz="1000"/>
              <a:t>Means: id w/ some type of gender role vs. undifferentiated is important to subjective well-being </a:t>
            </a:r>
            <a:endParaRPr sz="1000"/>
          </a:p>
          <a:p>
            <a:pPr marL="457200" lvl="0" indent="-292100" algn="l" rtl="0">
              <a:spcBef>
                <a:spcPts val="0"/>
              </a:spcBef>
              <a:spcAft>
                <a:spcPts val="0"/>
              </a:spcAft>
              <a:buSzPts val="1000"/>
              <a:buChar char="●"/>
            </a:pPr>
            <a:r>
              <a:rPr lang="en" sz="1000"/>
              <a:t>Life Satisfaction</a:t>
            </a:r>
            <a:endParaRPr sz="1000"/>
          </a:p>
          <a:p>
            <a:pPr marL="914400" lvl="1" indent="-292100" algn="l" rtl="0">
              <a:spcBef>
                <a:spcPts val="0"/>
              </a:spcBef>
              <a:spcAft>
                <a:spcPts val="0"/>
              </a:spcAft>
              <a:buSzPts val="1000"/>
              <a:buChar char="○"/>
            </a:pPr>
            <a:r>
              <a:rPr lang="en" sz="1000"/>
              <a:t>High importance on family and perceived high family support are positively associated with well-being (supports previous findings)</a:t>
            </a:r>
            <a:endParaRPr sz="1000"/>
          </a:p>
          <a:p>
            <a:pPr marL="457200" lvl="0" indent="-292100" algn="l" rtl="0">
              <a:spcBef>
                <a:spcPts val="0"/>
              </a:spcBef>
              <a:spcAft>
                <a:spcPts val="0"/>
              </a:spcAft>
              <a:buSzPts val="1000"/>
              <a:buChar char="●"/>
            </a:pPr>
            <a:r>
              <a:rPr lang="en" sz="1000"/>
              <a:t>Positive Affect </a:t>
            </a:r>
            <a:endParaRPr sz="1000"/>
          </a:p>
          <a:p>
            <a:pPr marL="914400" lvl="1" indent="-292100" algn="l" rtl="0">
              <a:spcBef>
                <a:spcPts val="0"/>
              </a:spcBef>
              <a:spcAft>
                <a:spcPts val="0"/>
              </a:spcAft>
              <a:buSzPts val="1000"/>
              <a:buChar char="○"/>
            </a:pPr>
            <a:r>
              <a:rPr lang="en" sz="1000"/>
              <a:t>Androgynous identification  result in greater positive affect (supports previous findings)</a:t>
            </a:r>
            <a:endParaRPr sz="1000"/>
          </a:p>
          <a:p>
            <a:pPr marL="914400" lvl="1" indent="-292100" algn="l" rtl="0">
              <a:spcBef>
                <a:spcPts val="0"/>
              </a:spcBef>
              <a:spcAft>
                <a:spcPts val="0"/>
              </a:spcAft>
              <a:buSzPts val="1000"/>
              <a:buChar char="○"/>
            </a:pPr>
            <a:r>
              <a:rPr lang="en" sz="1000"/>
              <a:t>Feminine identification  had greater positive affect (not supported by previous findings)</a:t>
            </a:r>
            <a:endParaRPr sz="1000"/>
          </a:p>
          <a:p>
            <a:pPr marL="914400" lvl="1" indent="-292100" algn="l" rtl="0">
              <a:spcBef>
                <a:spcPts val="0"/>
              </a:spcBef>
              <a:spcAft>
                <a:spcPts val="0"/>
              </a:spcAft>
              <a:buSzPts val="1000"/>
              <a:buChar char="○"/>
            </a:pPr>
            <a:r>
              <a:rPr lang="en" sz="1000"/>
              <a:t>Perceived social support from family most significant predictor of positive (supports previous findings)</a:t>
            </a:r>
            <a:endParaRPr sz="1000"/>
          </a:p>
          <a:p>
            <a:pPr marL="1371600" lvl="0" indent="0" algn="l" rtl="0">
              <a:spcBef>
                <a:spcPts val="0"/>
              </a:spcBef>
              <a:spcAft>
                <a:spcPts val="0"/>
              </a:spcAft>
              <a:buNone/>
            </a:pP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2f117d8c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2f117d8c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These are their identified limitations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30ad2a3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30ad2a3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a:t>SASH-</a:t>
            </a:r>
            <a:endParaRPr sz="1000"/>
          </a:p>
          <a:p>
            <a:pPr marL="914400" lvl="1" indent="-292100" algn="l" rtl="0">
              <a:spcBef>
                <a:spcPts val="0"/>
              </a:spcBef>
              <a:spcAft>
                <a:spcPts val="0"/>
              </a:spcAft>
              <a:buSzPts val="1000"/>
              <a:buChar char="○"/>
            </a:pPr>
            <a:r>
              <a:rPr lang="en" sz="1000"/>
              <a:t>Shortened only focused on language however when talking about acculturation we’re talking about cultural changes and culture includes more than just language</a:t>
            </a:r>
            <a:endParaRPr sz="1000"/>
          </a:p>
          <a:p>
            <a:pPr marL="914400" lvl="1" indent="-292100" algn="l" rtl="0">
              <a:spcBef>
                <a:spcPts val="0"/>
              </a:spcBef>
              <a:spcAft>
                <a:spcPts val="0"/>
              </a:spcAft>
              <a:buSzPts val="1000"/>
              <a:buChar char="○"/>
            </a:pPr>
            <a:r>
              <a:rPr lang="en" sz="1000"/>
              <a:t>Original scale created by providing 16-page questionnaire that measured behavioral acculturation (acculturative contact and participation, measured proficiency and preference for speaking a language in particular setting) **I think preferences in particular would change over time. It’d be different in the late 1980’s than in 2018**, demographic questions, and cultural values.</a:t>
            </a:r>
            <a:endParaRPr sz="1000"/>
          </a:p>
          <a:p>
            <a:pPr marL="457200" lvl="0" indent="-292100" algn="l" rtl="0">
              <a:spcBef>
                <a:spcPts val="0"/>
              </a:spcBef>
              <a:spcAft>
                <a:spcPts val="0"/>
              </a:spcAft>
              <a:buSzPts val="1000"/>
              <a:buChar char="●"/>
            </a:pPr>
            <a:r>
              <a:rPr lang="en" sz="1000"/>
              <a:t>BSRI</a:t>
            </a:r>
            <a:endParaRPr sz="1000"/>
          </a:p>
          <a:p>
            <a:pPr marL="914400" lvl="1" indent="-292100" algn="l" rtl="0">
              <a:spcBef>
                <a:spcPts val="0"/>
              </a:spcBef>
              <a:spcAft>
                <a:spcPts val="0"/>
              </a:spcAft>
              <a:buSzPts val="1000"/>
              <a:buChar char="○"/>
            </a:pPr>
            <a:r>
              <a:rPr lang="en" sz="1000"/>
              <a:t>Traditional masculine and feminine gender role perceptions are weakening</a:t>
            </a:r>
            <a:endParaRPr sz="1000"/>
          </a:p>
          <a:p>
            <a:pPr marL="914400" lvl="1" indent="-292100" algn="l" rtl="0">
              <a:spcBef>
                <a:spcPts val="0"/>
              </a:spcBef>
              <a:spcAft>
                <a:spcPts val="0"/>
              </a:spcAft>
              <a:buSzPts val="1000"/>
              <a:buChar char="○"/>
            </a:pPr>
            <a:r>
              <a:rPr lang="en" sz="1000"/>
              <a:t>Sample items on the BSRI include “independent,” “forceful,” and “leadership ability” (M); and “loves children”, “gentle”, and “eager to soothe hurt feelings” (F) </a:t>
            </a:r>
            <a:endParaRPr sz="1000"/>
          </a:p>
          <a:p>
            <a:pPr marL="914400" lvl="1" indent="-292100" algn="l" rtl="0">
              <a:spcBef>
                <a:spcPts val="0"/>
              </a:spcBef>
              <a:spcAft>
                <a:spcPts val="0"/>
              </a:spcAft>
              <a:buSzPts val="1000"/>
              <a:buChar char="○"/>
            </a:pPr>
            <a:r>
              <a:rPr lang="en" sz="1000"/>
              <a:t>Whether items were feminine or masculine were determined by opinion of only 43 participants (23 males and 19 females undergraduates at Stanford) </a:t>
            </a:r>
            <a:endParaRPr sz="1000"/>
          </a:p>
          <a:p>
            <a:pPr marL="914400" lvl="1" indent="-292100" algn="l" rtl="0">
              <a:spcBef>
                <a:spcPts val="0"/>
              </a:spcBef>
              <a:spcAft>
                <a:spcPts val="0"/>
              </a:spcAft>
              <a:buSzPts val="1000"/>
              <a:buChar char="○"/>
            </a:pPr>
            <a:r>
              <a:rPr lang="en" sz="1000"/>
              <a:t>Although cronbach’s alpha and reliability scores were numerically acceptable, the content of the scale were definitely outdated</a:t>
            </a:r>
            <a:endParaRPr sz="1000"/>
          </a:p>
          <a:p>
            <a:pPr marL="457200" lvl="0" indent="-292100" algn="l" rtl="0">
              <a:spcBef>
                <a:spcPts val="0"/>
              </a:spcBef>
              <a:spcAft>
                <a:spcPts val="0"/>
              </a:spcAft>
              <a:buSzPts val="1000"/>
              <a:buChar char="●"/>
            </a:pPr>
            <a:r>
              <a:rPr lang="en" sz="1000"/>
              <a:t>Table improvements</a:t>
            </a:r>
            <a:endParaRPr sz="1000"/>
          </a:p>
          <a:p>
            <a:pPr marL="914400" lvl="1" indent="-292100" algn="l" rtl="0">
              <a:spcBef>
                <a:spcPts val="0"/>
              </a:spcBef>
              <a:spcAft>
                <a:spcPts val="0"/>
              </a:spcAft>
              <a:buSzPts val="1000"/>
              <a:buChar char="○"/>
            </a:pPr>
            <a:r>
              <a:rPr lang="en" sz="1000"/>
              <a:t>Include table for univariate analysis of variance (would be nice to see in table format since tables were provided for standard mra but not this)</a:t>
            </a:r>
            <a:endParaRPr sz="1000"/>
          </a:p>
          <a:p>
            <a:pPr marL="457200" lvl="0" indent="-292100" algn="l" rtl="0">
              <a:spcBef>
                <a:spcPts val="0"/>
              </a:spcBef>
              <a:spcAft>
                <a:spcPts val="0"/>
              </a:spcAft>
              <a:buSzPts val="1000"/>
              <a:buChar char="●"/>
            </a:pPr>
            <a:r>
              <a:rPr lang="en" sz="1000"/>
              <a:t>Include more variables</a:t>
            </a:r>
            <a:endParaRPr sz="1000"/>
          </a:p>
          <a:p>
            <a:pPr marL="914400" lvl="1" indent="-292100" algn="l" rtl="0">
              <a:spcBef>
                <a:spcPts val="0"/>
              </a:spcBef>
              <a:spcAft>
                <a:spcPts val="0"/>
              </a:spcAft>
              <a:buSzPts val="1000"/>
              <a:buChar char="○"/>
            </a:pPr>
            <a:r>
              <a:rPr lang="en" sz="1000"/>
              <a:t>Diana: include marital status as predictor variable and tested “significant other” items in social support scale as well since they talk about how traditional gender roles are critical in understanding latino well-being so I think gender roles can really play out in relationships and so I think marital status could've been a predictor of life satisfaction and positive affect</a:t>
            </a:r>
            <a:endParaRPr sz="1000"/>
          </a:p>
          <a:p>
            <a:pPr marL="914400" lvl="1" indent="-292100" algn="l" rtl="0">
              <a:spcBef>
                <a:spcPts val="0"/>
              </a:spcBef>
              <a:spcAft>
                <a:spcPts val="0"/>
              </a:spcAft>
              <a:buSzPts val="1000"/>
              <a:buChar char="○"/>
            </a:pPr>
            <a:r>
              <a:rPr lang="en" sz="1000"/>
              <a:t>Laura: </a:t>
            </a:r>
            <a:endParaRPr sz="1000"/>
          </a:p>
          <a:p>
            <a:pPr marL="457200" lvl="0" indent="-292100" algn="l" rtl="0">
              <a:spcBef>
                <a:spcPts val="0"/>
              </a:spcBef>
              <a:spcAft>
                <a:spcPts val="0"/>
              </a:spcAft>
              <a:buSzPts val="1000"/>
              <a:buChar char="●"/>
            </a:pPr>
            <a:r>
              <a:rPr lang="en" sz="1000"/>
              <a:t>Nice conclusion </a:t>
            </a:r>
            <a:endParaRPr sz="1000"/>
          </a:p>
          <a:p>
            <a:pPr marL="914400" lvl="1" indent="-292100" algn="l" rtl="0">
              <a:spcBef>
                <a:spcPts val="0"/>
              </a:spcBef>
              <a:spcAft>
                <a:spcPts val="0"/>
              </a:spcAft>
              <a:buSzPts val="1000"/>
              <a:buChar char="○"/>
            </a:pPr>
            <a:r>
              <a:rPr lang="en" sz="1000"/>
              <a:t>Family support and gender roles had the most impact on life satisfaction and positive affect. This information can help mental health professionals in understanding the subjective well-being of Latinas they treat. Future studies could benefit more by broadening the SASH items beyond language and use a different survey to replace BSRI….etc.</a:t>
            </a:r>
            <a:endParaRPr sz="1000"/>
          </a:p>
          <a:p>
            <a:pPr marL="0" lvl="0" indent="0" algn="l" rtl="0">
              <a:spcBef>
                <a:spcPts val="0"/>
              </a:spcBef>
              <a:spcAft>
                <a:spcPts val="0"/>
              </a:spcAft>
              <a:buNone/>
            </a:pP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2f117d8c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2f117d8c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3906ed99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3906ed99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2f117d8c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2f117d8c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2f117d8c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2f117d8c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t>SWB</a:t>
            </a:r>
            <a:endParaRPr sz="1000"/>
          </a:p>
          <a:p>
            <a:pPr marL="457200" lvl="0" indent="-292100" algn="l" rtl="0">
              <a:lnSpc>
                <a:spcPct val="115000"/>
              </a:lnSpc>
              <a:spcBef>
                <a:spcPts val="0"/>
              </a:spcBef>
              <a:spcAft>
                <a:spcPts val="0"/>
              </a:spcAft>
              <a:buSzPts val="1000"/>
              <a:buChar char="●"/>
            </a:pPr>
            <a:r>
              <a:rPr lang="en" sz="1000"/>
              <a:t>SWB is the evaluation/measure of how one’s life is going</a:t>
            </a:r>
            <a:endParaRPr sz="1000"/>
          </a:p>
          <a:p>
            <a:pPr marL="457200" lvl="0" indent="-292100" algn="l" rtl="0">
              <a:lnSpc>
                <a:spcPct val="115000"/>
              </a:lnSpc>
              <a:spcBef>
                <a:spcPts val="0"/>
              </a:spcBef>
              <a:spcAft>
                <a:spcPts val="0"/>
              </a:spcAft>
              <a:buSzPts val="1000"/>
              <a:buChar char="●"/>
            </a:pPr>
            <a:r>
              <a:rPr lang="en" sz="1000"/>
              <a:t>Positive affect includes emotional states such as joy, interest, alertness. Negative affect includes emotional states such as sadness, fear, anger (Watson 2002).</a:t>
            </a:r>
            <a:endParaRPr sz="1000"/>
          </a:p>
          <a:p>
            <a:pPr marL="457200" lvl="0" indent="-292100" algn="l" rtl="0">
              <a:lnSpc>
                <a:spcPct val="115000"/>
              </a:lnSpc>
              <a:spcBef>
                <a:spcPts val="0"/>
              </a:spcBef>
              <a:spcAft>
                <a:spcPts val="0"/>
              </a:spcAft>
              <a:buSzPts val="1000"/>
              <a:buChar char="●"/>
            </a:pPr>
            <a:r>
              <a:rPr lang="en" sz="1000"/>
              <a:t>Happiness is the balance between these two. Positive affect more closely related to well-being.</a:t>
            </a:r>
            <a:endParaRPr sz="1000"/>
          </a:p>
          <a:p>
            <a:pPr marL="457200" lvl="0" indent="-292100" algn="l" rtl="0">
              <a:lnSpc>
                <a:spcPct val="115000"/>
              </a:lnSpc>
              <a:spcBef>
                <a:spcPts val="0"/>
              </a:spcBef>
              <a:spcAft>
                <a:spcPts val="0"/>
              </a:spcAft>
              <a:buSzPts val="1000"/>
              <a:buChar char="●"/>
            </a:pPr>
            <a:r>
              <a:rPr lang="en" sz="1000"/>
              <a:t>Life satisfaction is related to but distinguishable from positive and negative affect. Furthermore, positive is distinguishable from negative affect.  </a:t>
            </a:r>
            <a:endParaRPr sz="1000"/>
          </a:p>
          <a:p>
            <a:pPr marL="0" lvl="0" indent="0" algn="l" rtl="0">
              <a:lnSpc>
                <a:spcPct val="115000"/>
              </a:lnSpc>
              <a:spcBef>
                <a:spcPts val="0"/>
              </a:spcBef>
              <a:spcAft>
                <a:spcPts val="0"/>
              </a:spcAft>
              <a:buNone/>
            </a:pPr>
            <a:r>
              <a:rPr lang="en" sz="1000"/>
              <a:t>SWB and Latinos</a:t>
            </a:r>
            <a:endParaRPr sz="1000"/>
          </a:p>
          <a:p>
            <a:pPr marL="457200" lvl="0" indent="-292100" algn="l" rtl="0">
              <a:lnSpc>
                <a:spcPct val="115000"/>
              </a:lnSpc>
              <a:spcBef>
                <a:spcPts val="0"/>
              </a:spcBef>
              <a:spcAft>
                <a:spcPts val="0"/>
              </a:spcAft>
              <a:buSzPts val="1000"/>
              <a:buChar char="●"/>
            </a:pPr>
            <a:r>
              <a:rPr lang="en" sz="1000"/>
              <a:t>Life satisfaction changes depending on the culture you are from (Suh et al. 1998).</a:t>
            </a:r>
            <a:endParaRPr sz="1000"/>
          </a:p>
          <a:p>
            <a:pPr marL="457200" lvl="0" indent="-292100" algn="l" rtl="0">
              <a:lnSpc>
                <a:spcPct val="115000"/>
              </a:lnSpc>
              <a:spcBef>
                <a:spcPts val="0"/>
              </a:spcBef>
              <a:spcAft>
                <a:spcPts val="0"/>
              </a:spcAft>
              <a:buSzPts val="1000"/>
              <a:buChar char="●"/>
            </a:pPr>
            <a:r>
              <a:rPr lang="en" sz="1000"/>
              <a:t>Individualism: ‘‘the self is regarded as autonomous, personal goals have priority over in-group goals… and social exchanges characterize interpersonal relationships’’ (Triandis 2000, p. 13–14).</a:t>
            </a:r>
            <a:endParaRPr sz="1000"/>
          </a:p>
          <a:p>
            <a:pPr marL="457200" lvl="0" indent="-292100" algn="l" rtl="0">
              <a:lnSpc>
                <a:spcPct val="115000"/>
              </a:lnSpc>
              <a:spcBef>
                <a:spcPts val="0"/>
              </a:spcBef>
              <a:spcAft>
                <a:spcPts val="0"/>
              </a:spcAft>
              <a:buSzPts val="1000"/>
              <a:buChar char="●"/>
            </a:pPr>
            <a:r>
              <a:rPr lang="en" sz="1000"/>
              <a:t>Collectivism: ‘‘the self is regarded as an aspect of groups, interdependent with members of those groups, in-group norms have priority over personal needs… and relationships are communal’’ (Triandis 2000, p. 14). </a:t>
            </a:r>
            <a:endParaRPr sz="1000"/>
          </a:p>
          <a:p>
            <a:pPr marL="457200" lvl="0" indent="-292100" algn="l" rtl="0">
              <a:lnSpc>
                <a:spcPct val="115000"/>
              </a:lnSpc>
              <a:spcBef>
                <a:spcPts val="0"/>
              </a:spcBef>
              <a:spcAft>
                <a:spcPts val="0"/>
              </a:spcAft>
              <a:buSzPts val="1000"/>
              <a:buChar char="●"/>
            </a:pPr>
            <a:r>
              <a:rPr lang="en" sz="1000"/>
              <a:t>Literature that proves the importance of familismo and well-being among Latinos.</a:t>
            </a:r>
            <a:endParaRPr sz="1000"/>
          </a:p>
          <a:p>
            <a:pPr marL="0" lvl="0" indent="0" algn="l" rtl="0">
              <a:spcBef>
                <a:spcPts val="0"/>
              </a:spcBef>
              <a:spcAft>
                <a:spcPts val="0"/>
              </a:spcAft>
              <a:buNone/>
            </a:pPr>
            <a:r>
              <a:rPr lang="en" sz="1000"/>
              <a:t>Acculturation</a:t>
            </a:r>
            <a:endParaRPr sz="1000"/>
          </a:p>
          <a:p>
            <a:pPr marL="457200" lvl="0" indent="-298450" algn="l" rtl="0">
              <a:lnSpc>
                <a:spcPct val="115000"/>
              </a:lnSpc>
              <a:spcBef>
                <a:spcPts val="0"/>
              </a:spcBef>
              <a:spcAft>
                <a:spcPts val="0"/>
              </a:spcAft>
              <a:buSzPts val="1100"/>
              <a:buChar char="●"/>
            </a:pPr>
            <a:r>
              <a:rPr lang="en">
                <a:latin typeface="Calibri"/>
                <a:ea typeface="Calibri"/>
                <a:cs typeface="Calibri"/>
                <a:sym typeface="Calibri"/>
              </a:rPr>
              <a:t>Assimilation: when minority group members get behaviors and values of dominant culture and abandon their traditional culture (p. 610)</a:t>
            </a:r>
            <a:endParaRPr>
              <a:latin typeface="Calibri"/>
              <a:ea typeface="Calibri"/>
              <a:cs typeface="Calibri"/>
              <a:sym typeface="Calibri"/>
            </a:endParaRPr>
          </a:p>
          <a:p>
            <a:pPr marL="457200" lvl="0" indent="-298450" algn="l" rtl="0">
              <a:lnSpc>
                <a:spcPct val="115000"/>
              </a:lnSpc>
              <a:spcBef>
                <a:spcPts val="0"/>
              </a:spcBef>
              <a:spcAft>
                <a:spcPts val="0"/>
              </a:spcAft>
              <a:buSzPts val="1100"/>
              <a:buChar char="●"/>
            </a:pPr>
            <a:r>
              <a:rPr lang="en">
                <a:latin typeface="Calibri"/>
                <a:ea typeface="Calibri"/>
                <a:cs typeface="Calibri"/>
                <a:sym typeface="Calibri"/>
              </a:rPr>
              <a:t>Integration: minority members combine traits from traditional culture with dominant culture.</a:t>
            </a:r>
            <a:endParaRPr>
              <a:latin typeface="Calibri"/>
              <a:ea typeface="Calibri"/>
              <a:cs typeface="Calibri"/>
              <a:sym typeface="Calibri"/>
            </a:endParaRPr>
          </a:p>
          <a:p>
            <a:pPr marL="457200" lvl="0" indent="-298450" algn="l" rtl="0">
              <a:lnSpc>
                <a:spcPct val="115000"/>
              </a:lnSpc>
              <a:spcBef>
                <a:spcPts val="0"/>
              </a:spcBef>
              <a:spcAft>
                <a:spcPts val="0"/>
              </a:spcAft>
              <a:buSzPts val="1100"/>
              <a:buChar char="●"/>
            </a:pPr>
            <a:r>
              <a:rPr lang="en">
                <a:latin typeface="Calibri"/>
                <a:ea typeface="Calibri"/>
                <a:cs typeface="Calibri"/>
                <a:sym typeface="Calibri"/>
              </a:rPr>
              <a:t>Separation: individual keeps traditional culture and is reluctant to adapt to dominant culture.</a:t>
            </a:r>
            <a:endParaRPr>
              <a:latin typeface="Calibri"/>
              <a:ea typeface="Calibri"/>
              <a:cs typeface="Calibri"/>
              <a:sym typeface="Calibri"/>
            </a:endParaRPr>
          </a:p>
          <a:p>
            <a:pPr marL="457200" lvl="0" indent="-298450" algn="l" rtl="0">
              <a:lnSpc>
                <a:spcPct val="115000"/>
              </a:lnSpc>
              <a:spcBef>
                <a:spcPts val="0"/>
              </a:spcBef>
              <a:spcAft>
                <a:spcPts val="0"/>
              </a:spcAft>
              <a:buSzPts val="1100"/>
              <a:buChar char="●"/>
            </a:pPr>
            <a:r>
              <a:rPr lang="en">
                <a:latin typeface="Calibri"/>
                <a:ea typeface="Calibri"/>
                <a:cs typeface="Calibri"/>
                <a:sym typeface="Calibri"/>
              </a:rPr>
              <a:t>Marginalization: completely reject dominant and traditional culture.</a:t>
            </a:r>
            <a:endParaRPr>
              <a:latin typeface="Calibri"/>
              <a:ea typeface="Calibri"/>
              <a:cs typeface="Calibri"/>
              <a:sym typeface="Calibri"/>
            </a:endParaRPr>
          </a:p>
          <a:p>
            <a:pPr marL="457200" lvl="0" indent="-298450" algn="l" rtl="0">
              <a:lnSpc>
                <a:spcPct val="115000"/>
              </a:lnSpc>
              <a:spcBef>
                <a:spcPts val="0"/>
              </a:spcBef>
              <a:spcAft>
                <a:spcPts val="0"/>
              </a:spcAft>
              <a:buSzPts val="1100"/>
              <a:buChar char="●"/>
            </a:pPr>
            <a:r>
              <a:rPr lang="en">
                <a:latin typeface="Calibri"/>
                <a:ea typeface="Calibri"/>
                <a:cs typeface="Calibri"/>
                <a:sym typeface="Calibri"/>
              </a:rPr>
              <a:t>Acculturation and its effect on SWB had mixed results so it's inconclusive.</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37a6ceef2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37a6ceef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Ethnic Identity</a:t>
            </a:r>
            <a:endParaRPr sz="1000"/>
          </a:p>
          <a:p>
            <a:pPr marL="457200" lvl="0" indent="-292100" algn="l" rtl="0">
              <a:spcBef>
                <a:spcPts val="0"/>
              </a:spcBef>
              <a:spcAft>
                <a:spcPts val="0"/>
              </a:spcAft>
              <a:buSzPts val="1000"/>
              <a:buChar char="●"/>
            </a:pPr>
            <a:r>
              <a:rPr lang="en" sz="1000"/>
              <a:t>Being held in low regard leads to a lack of power, stigmatization, which in turn affects well-being.</a:t>
            </a:r>
            <a:endParaRPr sz="1000"/>
          </a:p>
          <a:p>
            <a:pPr marL="457200" lvl="0" indent="-292100" algn="l" rtl="0">
              <a:spcBef>
                <a:spcPts val="0"/>
              </a:spcBef>
              <a:spcAft>
                <a:spcPts val="0"/>
              </a:spcAft>
              <a:buSzPts val="1000"/>
              <a:buChar char="●"/>
            </a:pPr>
            <a:r>
              <a:rPr lang="en" sz="1000"/>
              <a:t>For example, one study showed that Ethnic identity moderated perceived discrimination and life satisfaction but Ethnic identity </a:t>
            </a:r>
            <a:r>
              <a:rPr lang="en" sz="1000" i="1"/>
              <a:t>did not </a:t>
            </a:r>
            <a:r>
              <a:rPr lang="en" sz="1000"/>
              <a:t>moderate perceived discrimination and positive affect (Vera et al. 2011)</a:t>
            </a:r>
            <a:endParaRPr sz="1000"/>
          </a:p>
          <a:p>
            <a:pPr marL="0" lvl="0" indent="0" algn="l" rtl="0">
              <a:spcBef>
                <a:spcPts val="0"/>
              </a:spcBef>
              <a:spcAft>
                <a:spcPts val="0"/>
              </a:spcAft>
              <a:buNone/>
            </a:pPr>
            <a:r>
              <a:rPr lang="en" sz="1000"/>
              <a:t>Gender Roles</a:t>
            </a:r>
            <a:endParaRPr sz="1000"/>
          </a:p>
          <a:p>
            <a:pPr marL="457200" lvl="0" indent="-292100" algn="l" rtl="0">
              <a:lnSpc>
                <a:spcPct val="115000"/>
              </a:lnSpc>
              <a:spcBef>
                <a:spcPts val="0"/>
              </a:spcBef>
              <a:spcAft>
                <a:spcPts val="0"/>
              </a:spcAft>
              <a:buSzPts val="1000"/>
              <a:buChar char="●"/>
            </a:pPr>
            <a:r>
              <a:rPr lang="en" sz="1000"/>
              <a:t>Traditional gender roles play a critical role in understanding Latino well-being.</a:t>
            </a:r>
            <a:endParaRPr sz="1000"/>
          </a:p>
          <a:p>
            <a:pPr marL="457200" lvl="0" indent="-292100" algn="l" rtl="0">
              <a:lnSpc>
                <a:spcPct val="115000"/>
              </a:lnSpc>
              <a:spcBef>
                <a:spcPts val="0"/>
              </a:spcBef>
              <a:spcAft>
                <a:spcPts val="0"/>
              </a:spcAft>
              <a:buSzPts val="1000"/>
              <a:buChar char="●"/>
            </a:pPr>
            <a:r>
              <a:rPr lang="en" sz="1000"/>
              <a:t>Machismo</a:t>
            </a:r>
            <a:endParaRPr sz="1000"/>
          </a:p>
          <a:p>
            <a:pPr marL="914400" lvl="1" indent="-292100" algn="l" rtl="0">
              <a:lnSpc>
                <a:spcPct val="115000"/>
              </a:lnSpc>
              <a:spcBef>
                <a:spcPts val="0"/>
              </a:spcBef>
              <a:spcAft>
                <a:spcPts val="0"/>
              </a:spcAft>
              <a:buSzPts val="1000"/>
              <a:buChar char="○"/>
            </a:pPr>
            <a:r>
              <a:rPr lang="en" sz="1000"/>
              <a:t>Men are also expected to be hyper-masculine, aggressive, and sexist  (Galanti 2003).</a:t>
            </a:r>
            <a:endParaRPr sz="1000"/>
          </a:p>
          <a:p>
            <a:pPr marL="457200" lvl="0" indent="-292100" algn="l" rtl="0">
              <a:lnSpc>
                <a:spcPct val="115000"/>
              </a:lnSpc>
              <a:spcBef>
                <a:spcPts val="0"/>
              </a:spcBef>
              <a:spcAft>
                <a:spcPts val="0"/>
              </a:spcAft>
              <a:buSzPts val="1000"/>
              <a:buChar char="●"/>
            </a:pPr>
            <a:r>
              <a:rPr lang="en" sz="1000"/>
              <a:t>Marianismo</a:t>
            </a:r>
            <a:endParaRPr sz="1000"/>
          </a:p>
          <a:p>
            <a:pPr marL="914400" lvl="1" indent="-292100" algn="l" rtl="0">
              <a:lnSpc>
                <a:spcPct val="115000"/>
              </a:lnSpc>
              <a:spcBef>
                <a:spcPts val="0"/>
              </a:spcBef>
              <a:spcAft>
                <a:spcPts val="0"/>
              </a:spcAft>
              <a:buSzPts val="1000"/>
              <a:buChar char="○"/>
            </a:pPr>
            <a:r>
              <a:rPr lang="en" sz="1000"/>
              <a:t>females are expected to be nurturing, self-sacriﬁcing, and emulate the Virgin Mary (Stevens 1973). </a:t>
            </a:r>
            <a:endParaRPr sz="1000"/>
          </a:p>
          <a:p>
            <a:pPr marL="457200" lvl="0" indent="-292100" algn="l" rtl="0">
              <a:lnSpc>
                <a:spcPct val="115000"/>
              </a:lnSpc>
              <a:spcBef>
                <a:spcPts val="0"/>
              </a:spcBef>
              <a:spcAft>
                <a:spcPts val="0"/>
              </a:spcAft>
              <a:buSzPts val="1000"/>
              <a:buChar char="●"/>
            </a:pPr>
            <a:r>
              <a:rPr lang="en" sz="1000"/>
              <a:t>Fixed socio-cultural norms produce conﬂict and frustration. Behaviors pertaining to such gender roles  appear to interfere with mental health (Diaz-Guerrero 1975).</a:t>
            </a:r>
            <a:endParaRPr sz="1000"/>
          </a:p>
          <a:p>
            <a:pPr marL="457200" lvl="0" indent="-292100" algn="l" rtl="0">
              <a:lnSpc>
                <a:spcPct val="115000"/>
              </a:lnSpc>
              <a:spcBef>
                <a:spcPts val="0"/>
              </a:spcBef>
              <a:spcAft>
                <a:spcPts val="0"/>
              </a:spcAft>
              <a:buSzPts val="1000"/>
              <a:buChar char="●"/>
            </a:pPr>
            <a:r>
              <a:rPr lang="en" sz="1000"/>
              <a:t>Being androgynous… or really this idea that we don’t have to identify with only one category and that a combination of that two could be a good thing. For example, Napholz (1994) study found that Latinas who scored higher on masculine scale had higher life satisfaction scores.</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37a6ceef2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37a6ceef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SzPts val="1000"/>
              <a:buFont typeface="Arial"/>
              <a:buChar char="●"/>
            </a:pPr>
            <a:r>
              <a:rPr lang="en" sz="1000"/>
              <a:t>Might strengthen adjustment by promoting positive affect , self-confidence or a sense of personal satisfaction (Meehan et al. 1993)</a:t>
            </a:r>
            <a:endParaRPr sz="1000"/>
          </a:p>
          <a:p>
            <a:pPr marL="457200" lvl="0" indent="-292100" algn="l" rtl="0">
              <a:lnSpc>
                <a:spcPct val="115000"/>
              </a:lnSpc>
              <a:spcBef>
                <a:spcPts val="0"/>
              </a:spcBef>
              <a:spcAft>
                <a:spcPts val="0"/>
              </a:spcAft>
              <a:buSzPts val="1000"/>
              <a:buFont typeface="Arial"/>
              <a:buChar char="●"/>
            </a:pPr>
            <a:r>
              <a:rPr lang="en" sz="1000"/>
              <a:t> Placing high importance on family and perceiving high family support were positively associated with well-being (Rodriguez et al. 2007). </a:t>
            </a:r>
            <a:endParaRPr sz="1000"/>
          </a:p>
          <a:p>
            <a:pPr marL="457200" lvl="0" indent="-292100" algn="l" rtl="0">
              <a:lnSpc>
                <a:spcPct val="115000"/>
              </a:lnSpc>
              <a:spcBef>
                <a:spcPts val="0"/>
              </a:spcBef>
              <a:spcAft>
                <a:spcPts val="0"/>
              </a:spcAft>
              <a:buSzPts val="1000"/>
              <a:buFont typeface="Arial"/>
              <a:buChar char="●"/>
            </a:pPr>
            <a:r>
              <a:rPr lang="en" sz="1000"/>
              <a:t>High perceived family support meant lower distress among Mexican American college women  (Castillo et al. 2004) </a:t>
            </a:r>
            <a:endParaRPr sz="1000"/>
          </a:p>
          <a:p>
            <a:pPr marL="457200" lvl="0" indent="-292100" algn="l" rtl="0">
              <a:lnSpc>
                <a:spcPct val="115000"/>
              </a:lnSpc>
              <a:spcBef>
                <a:spcPts val="0"/>
              </a:spcBef>
              <a:spcAft>
                <a:spcPts val="0"/>
              </a:spcAft>
              <a:buSzPts val="1000"/>
              <a:buFont typeface="Arial"/>
              <a:buChar char="●"/>
            </a:pPr>
            <a:r>
              <a:rPr lang="en" sz="1000"/>
              <a:t>Perceived social support helped minimize negative effects of stress (Solberg and Villareal 1997).</a:t>
            </a:r>
            <a:endParaRPr sz="1000"/>
          </a:p>
          <a:p>
            <a:pPr marL="0" lvl="0" indent="0" algn="l" rtl="0">
              <a:lnSpc>
                <a:spcPct val="115000"/>
              </a:lnSpc>
              <a:spcBef>
                <a:spcPts val="1600"/>
              </a:spcBef>
              <a:spcAft>
                <a:spcPts val="1600"/>
              </a:spcAft>
              <a:buNone/>
            </a:pPr>
            <a:endParaRPr sz="140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2f6947d9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2f6947d9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Multiracial feminism and SWB can both be understood as positive psychology, they focus on the strengths of individuals.</a:t>
            </a:r>
            <a:endParaRPr/>
          </a:p>
          <a:p>
            <a:pPr marL="457200" lvl="0" indent="-298450" algn="l" rtl="0">
              <a:spcBef>
                <a:spcPts val="0"/>
              </a:spcBef>
              <a:spcAft>
                <a:spcPts val="0"/>
              </a:spcAft>
              <a:buSzPts val="1100"/>
              <a:buChar char="●"/>
            </a:pPr>
            <a:r>
              <a:rPr lang="en"/>
              <a:t>Also value diverse meanings of what embodies health and a good life.</a:t>
            </a:r>
            <a:endParaRPr/>
          </a:p>
          <a:p>
            <a:pPr marL="457200" lvl="0" indent="-298450" algn="l" rtl="0">
              <a:spcBef>
                <a:spcPts val="0"/>
              </a:spcBef>
              <a:spcAft>
                <a:spcPts val="0"/>
              </a:spcAft>
              <a:buSzPts val="1100"/>
              <a:buChar char="●"/>
            </a:pPr>
            <a:r>
              <a:rPr lang="en"/>
              <a:t>“Examine diverse construction of life meaning”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2f6947d9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2f6947d9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Life satisfaction…in this study, life satisfaction and positive affect are tested separately.</a:t>
            </a:r>
            <a:endParaRPr/>
          </a:p>
          <a:p>
            <a:pPr marL="457200" lvl="0" indent="-298450" algn="l" rtl="0">
              <a:spcBef>
                <a:spcPts val="0"/>
              </a:spcBef>
              <a:spcAft>
                <a:spcPts val="0"/>
              </a:spcAft>
              <a:buSzPts val="1100"/>
              <a:buChar char="●"/>
            </a:pPr>
            <a:r>
              <a:rPr lang="en"/>
              <a:t>Cultural… so this study examines SWB among Latinas extensively.</a:t>
            </a:r>
            <a:endParaRPr/>
          </a:p>
          <a:p>
            <a:pPr marL="457200" lvl="0" indent="-298450" algn="l" rtl="0">
              <a:spcBef>
                <a:spcPts val="0"/>
              </a:spcBef>
              <a:spcAft>
                <a:spcPts val="0"/>
              </a:spcAft>
              <a:buSzPts val="1100"/>
              <a:buChar char="●"/>
            </a:pPr>
            <a:r>
              <a:rPr lang="en"/>
              <a:t>Multiracial… so this study uses this as their theoretical framework to study SWB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2f6947d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2f6947d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Research Questions</a:t>
            </a:r>
            <a:endParaRPr sz="1000"/>
          </a:p>
          <a:p>
            <a:pPr marL="457200" lvl="0" indent="-292100" algn="l" rtl="0">
              <a:lnSpc>
                <a:spcPct val="115000"/>
              </a:lnSpc>
              <a:spcBef>
                <a:spcPts val="0"/>
              </a:spcBef>
              <a:spcAft>
                <a:spcPts val="0"/>
              </a:spcAft>
              <a:buClr>
                <a:srgbClr val="000000"/>
              </a:buClr>
              <a:buSzPts val="1000"/>
              <a:buFont typeface="Arial"/>
              <a:buAutoNum type="arabicParenR"/>
            </a:pPr>
            <a:r>
              <a:rPr lang="en" sz="1000"/>
              <a:t> What are the predictors of life satisfaction among low socioeconomic status Mexican and Mexican American women? </a:t>
            </a:r>
            <a:endParaRPr sz="1000"/>
          </a:p>
          <a:p>
            <a:pPr marL="457200" lvl="0" indent="-292100" algn="l" rtl="0">
              <a:lnSpc>
                <a:spcPct val="115000"/>
              </a:lnSpc>
              <a:spcBef>
                <a:spcPts val="0"/>
              </a:spcBef>
              <a:spcAft>
                <a:spcPts val="0"/>
              </a:spcAft>
              <a:buClr>
                <a:srgbClr val="000000"/>
              </a:buClr>
              <a:buSzPts val="1000"/>
              <a:buFont typeface="Arial"/>
              <a:buAutoNum type="arabicParenR"/>
            </a:pPr>
            <a:r>
              <a:rPr lang="en" sz="1000"/>
              <a:t>What are the predictors of positive affect among low socioeconomic status Mexican and Mexican American women?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5"/>
        <p:cNvGrpSpPr/>
        <p:nvPr/>
      </p:nvGrpSpPr>
      <p:grpSpPr>
        <a:xfrm>
          <a:off x="0" y="0"/>
          <a:ext cx="0" cy="0"/>
          <a:chOff x="0" y="0"/>
          <a:chExt cx="0" cy="0"/>
        </a:xfrm>
      </p:grpSpPr>
      <p:sp>
        <p:nvSpPr>
          <p:cNvPr id="86" name="Google Shape;86;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4"/>
          <p:cNvGrpSpPr/>
          <p:nvPr/>
        </p:nvGrpSpPr>
        <p:grpSpPr>
          <a:xfrm>
            <a:off x="830392" y="1191256"/>
            <a:ext cx="745763" cy="45826"/>
            <a:chOff x="4580561" y="2589004"/>
            <a:chExt cx="1064464" cy="25200"/>
          </a:xfrm>
        </p:grpSpPr>
        <p:sp>
          <p:nvSpPr>
            <p:cNvPr id="88" name="Google Shape;88;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91" name="Google Shape;91;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2" name="Google Shape;92;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3"/>
        <p:cNvGrpSpPr/>
        <p:nvPr/>
      </p:nvGrpSpPr>
      <p:grpSpPr>
        <a:xfrm>
          <a:off x="0" y="0"/>
          <a:ext cx="0" cy="0"/>
          <a:chOff x="0" y="0"/>
          <a:chExt cx="0" cy="0"/>
        </a:xfrm>
      </p:grpSpPr>
      <p:grpSp>
        <p:nvGrpSpPr>
          <p:cNvPr id="94" name="Google Shape;94;p15"/>
          <p:cNvGrpSpPr/>
          <p:nvPr/>
        </p:nvGrpSpPr>
        <p:grpSpPr>
          <a:xfrm>
            <a:off x="830392" y="1191256"/>
            <a:ext cx="745763" cy="45826"/>
            <a:chOff x="4580561" y="2589004"/>
            <a:chExt cx="1064464" cy="25200"/>
          </a:xfrm>
        </p:grpSpPr>
        <p:sp>
          <p:nvSpPr>
            <p:cNvPr id="95" name="Google Shape;95;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8" name="Google Shape;9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Google Shape;100;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6"/>
          <p:cNvGrpSpPr/>
          <p:nvPr/>
        </p:nvGrpSpPr>
        <p:grpSpPr>
          <a:xfrm>
            <a:off x="830392" y="1191256"/>
            <a:ext cx="745763" cy="45826"/>
            <a:chOff x="4580561" y="2589004"/>
            <a:chExt cx="1064464" cy="25200"/>
          </a:xfrm>
        </p:grpSpPr>
        <p:sp>
          <p:nvSpPr>
            <p:cNvPr id="102" name="Google Shape;102;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6" name="Google Shape;106;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7"/>
        <p:cNvGrpSpPr/>
        <p:nvPr/>
      </p:nvGrpSpPr>
      <p:grpSpPr>
        <a:xfrm>
          <a:off x="0" y="0"/>
          <a:ext cx="0" cy="0"/>
          <a:chOff x="0" y="0"/>
          <a:chExt cx="0" cy="0"/>
        </a:xfrm>
      </p:grpSpPr>
      <p:sp>
        <p:nvSpPr>
          <p:cNvPr id="108" name="Google Shape;108;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7"/>
          <p:cNvGrpSpPr/>
          <p:nvPr/>
        </p:nvGrpSpPr>
        <p:grpSpPr>
          <a:xfrm>
            <a:off x="830392" y="1191256"/>
            <a:ext cx="745763" cy="45826"/>
            <a:chOff x="4580561" y="2589004"/>
            <a:chExt cx="1064464" cy="25200"/>
          </a:xfrm>
        </p:grpSpPr>
        <p:sp>
          <p:nvSpPr>
            <p:cNvPr id="110" name="Google Shape;110;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3" name="Google Shape;113;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4" name="Google Shape;114;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5" name="Google Shape;115;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8"/>
          <p:cNvGrpSpPr/>
          <p:nvPr/>
        </p:nvGrpSpPr>
        <p:grpSpPr>
          <a:xfrm>
            <a:off x="830392" y="1191256"/>
            <a:ext cx="745763" cy="45826"/>
            <a:chOff x="4580561" y="2589004"/>
            <a:chExt cx="1064464" cy="25200"/>
          </a:xfrm>
        </p:grpSpPr>
        <p:sp>
          <p:nvSpPr>
            <p:cNvPr id="119" name="Google Shape;119;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2" name="Google Shape;122;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9"/>
          <p:cNvGrpSpPr/>
          <p:nvPr/>
        </p:nvGrpSpPr>
        <p:grpSpPr>
          <a:xfrm>
            <a:off x="830392" y="1191256"/>
            <a:ext cx="745763" cy="45826"/>
            <a:chOff x="4580561" y="2589004"/>
            <a:chExt cx="1064464" cy="25200"/>
          </a:xfrm>
        </p:grpSpPr>
        <p:sp>
          <p:nvSpPr>
            <p:cNvPr id="126" name="Google Shape;126;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9" name="Google Shape;129;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0" name="Google Shape;130;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1"/>
        <p:cNvGrpSpPr/>
        <p:nvPr/>
      </p:nvGrpSpPr>
      <p:grpSpPr>
        <a:xfrm>
          <a:off x="0" y="0"/>
          <a:ext cx="0" cy="0"/>
          <a:chOff x="0" y="0"/>
          <a:chExt cx="0" cy="0"/>
        </a:xfrm>
      </p:grpSpPr>
      <p:grpSp>
        <p:nvGrpSpPr>
          <p:cNvPr id="132" name="Google Shape;132;p20"/>
          <p:cNvGrpSpPr/>
          <p:nvPr/>
        </p:nvGrpSpPr>
        <p:grpSpPr>
          <a:xfrm>
            <a:off x="830392" y="4169130"/>
            <a:ext cx="745763" cy="45826"/>
            <a:chOff x="4580561" y="2589004"/>
            <a:chExt cx="1064464" cy="25200"/>
          </a:xfrm>
        </p:grpSpPr>
        <p:sp>
          <p:nvSpPr>
            <p:cNvPr id="133" name="Google Shape;133;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6" name="Google Shape;136;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21"/>
          <p:cNvGrpSpPr/>
          <p:nvPr/>
        </p:nvGrpSpPr>
        <p:grpSpPr>
          <a:xfrm>
            <a:off x="830392" y="1191256"/>
            <a:ext cx="745763" cy="45826"/>
            <a:chOff x="4580561" y="2589004"/>
            <a:chExt cx="1064464" cy="25200"/>
          </a:xfrm>
        </p:grpSpPr>
        <p:sp>
          <p:nvSpPr>
            <p:cNvPr id="140" name="Google Shape;140;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43" name="Google Shape;143;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4" name="Google Shape;144;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5" name="Google Shape;145;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148" name="Google Shape;148;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49"/>
        <p:cNvGrpSpPr/>
        <p:nvPr/>
      </p:nvGrpSpPr>
      <p:grpSpPr>
        <a:xfrm>
          <a:off x="0" y="0"/>
          <a:ext cx="0" cy="0"/>
          <a:chOff x="0" y="0"/>
          <a:chExt cx="0" cy="0"/>
        </a:xfrm>
      </p:grpSpPr>
      <p:grpSp>
        <p:nvGrpSpPr>
          <p:cNvPr id="150" name="Google Shape;150;p23"/>
          <p:cNvGrpSpPr/>
          <p:nvPr/>
        </p:nvGrpSpPr>
        <p:grpSpPr>
          <a:xfrm>
            <a:off x="830392" y="4169130"/>
            <a:ext cx="745763" cy="45826"/>
            <a:chOff x="4580561" y="2589004"/>
            <a:chExt cx="1064464" cy="25200"/>
          </a:xfrm>
        </p:grpSpPr>
        <p:sp>
          <p:nvSpPr>
            <p:cNvPr id="151" name="Google Shape;151;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4" name="Google Shape;154;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55" name="Google Shape;155;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6"/>
        <p:cNvGrpSpPr/>
        <p:nvPr/>
      </p:nvGrpSpPr>
      <p:grpSpPr>
        <a:xfrm>
          <a:off x="0" y="0"/>
          <a:ext cx="0" cy="0"/>
          <a:chOff x="0" y="0"/>
          <a:chExt cx="0" cy="0"/>
        </a:xfrm>
      </p:grpSpPr>
      <p:sp>
        <p:nvSpPr>
          <p:cNvPr id="157" name="Google Shape;157;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3" name="Google Shape;8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4" name="Google Shape;84;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 6100</a:t>
            </a:r>
            <a:endParaRPr/>
          </a:p>
          <a:p>
            <a:pPr marL="0" lvl="0" indent="0" algn="l" rtl="0">
              <a:spcBef>
                <a:spcPts val="0"/>
              </a:spcBef>
              <a:spcAft>
                <a:spcPts val="0"/>
              </a:spcAft>
              <a:buNone/>
            </a:pPr>
            <a:r>
              <a:rPr lang="en"/>
              <a:t>Article Critique</a:t>
            </a:r>
            <a:endParaRPr/>
          </a:p>
        </p:txBody>
      </p:sp>
      <p:sp>
        <p:nvSpPr>
          <p:cNvPr id="163" name="Google Shape;163;p2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Diana Nevarez Ramirez &amp; Laura Brugger-Gardner</a:t>
            </a:r>
            <a:endParaRPr>
              <a:solidFill>
                <a:srgbClr val="000000"/>
              </a:solidFill>
            </a:endParaRPr>
          </a:p>
          <a:p>
            <a:pPr marL="0" lvl="0" indent="0" algn="l" rtl="0">
              <a:spcBef>
                <a:spcPts val="0"/>
              </a:spcBef>
              <a:spcAft>
                <a:spcPts val="0"/>
              </a:spcAft>
              <a:buNone/>
            </a:pPr>
            <a:r>
              <a:rPr lang="en">
                <a:solidFill>
                  <a:srgbClr val="000000"/>
                </a:solidFill>
              </a:rPr>
              <a:t>SOC 6100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217" name="Google Shape;217;p34"/>
          <p:cNvSpPr txBox="1">
            <a:spLocks noGrp="1"/>
          </p:cNvSpPr>
          <p:nvPr>
            <p:ph type="body" idx="1"/>
          </p:nvPr>
        </p:nvSpPr>
        <p:spPr>
          <a:xfrm>
            <a:off x="729450" y="1853850"/>
            <a:ext cx="7688700" cy="27981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194 females living in CA </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Inclusion criteria</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Self-identify as Mexican or Mexican American</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Considered low SES according to California definition</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Convenience &amp; snowball sampling</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Email and social media = 80 participants</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Flyers at 3 community college campuses</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Research panel from Qualtrics = 114 participants</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Instruments</a:t>
            </a:r>
            <a:endParaRPr/>
          </a:p>
        </p:txBody>
      </p:sp>
      <p:sp>
        <p:nvSpPr>
          <p:cNvPr id="223" name="Google Shape;223;p35"/>
          <p:cNvSpPr txBox="1">
            <a:spLocks noGrp="1"/>
          </p:cNvSpPr>
          <p:nvPr>
            <p:ph type="body" idx="1"/>
          </p:nvPr>
        </p:nvSpPr>
        <p:spPr>
          <a:xfrm>
            <a:off x="729450" y="1853850"/>
            <a:ext cx="7688700" cy="2991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Series of questionnaires</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Short Acculturation Scale for Hispanics (SASH; Marin et al. 1987)</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Multi-Group Ethnic Identity Measure: Revised (MEIM; Phinney and Ong, 2007)</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Bem Sex Role Inventory (Bem, 1975) </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Multidimensional Scale of Perceived Social Support (MSPSS; Zimet et al. 1988) </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Satisfaction with Life Scale (SWLS; Diener et al. 1999) </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Scale of Positive and Negative Experience (SPANE-P; Diener et al. 2009)</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Analysis</a:t>
            </a:r>
            <a:endParaRPr/>
          </a:p>
        </p:txBody>
      </p:sp>
      <p:sp>
        <p:nvSpPr>
          <p:cNvPr id="229" name="Google Shape;229;p36"/>
          <p:cNvSpPr txBox="1">
            <a:spLocks noGrp="1"/>
          </p:cNvSpPr>
          <p:nvPr>
            <p:ph type="body" idx="1"/>
          </p:nvPr>
        </p:nvSpPr>
        <p:spPr>
          <a:xfrm>
            <a:off x="729450" y="1853850"/>
            <a:ext cx="7688700" cy="29913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Preliminary analysis to compare groups (independent t-tests and Chi-square) </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Reveal differences </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Assumption and normality testing </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Standard multiple regression analysis to test all 4 hypotheses</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Univariate analysis of variance to explore influence of gender role identity on positive affect</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Variables</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Dependent: Life Satisfaction and Positive Affect</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Independent: acculturation, ethnic identity, gender roles, perceived social support</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1</a:t>
            </a:r>
            <a:endParaRPr/>
          </a:p>
        </p:txBody>
      </p:sp>
      <p:pic>
        <p:nvPicPr>
          <p:cNvPr id="235" name="Google Shape;235;p37"/>
          <p:cNvPicPr preferRelativeResize="0"/>
          <p:nvPr/>
        </p:nvPicPr>
        <p:blipFill>
          <a:blip r:embed="rId3">
            <a:alphaModFix/>
          </a:blip>
          <a:stretch>
            <a:fillRect/>
          </a:stretch>
        </p:blipFill>
        <p:spPr>
          <a:xfrm>
            <a:off x="2386150" y="522275"/>
            <a:ext cx="6730924" cy="4621225"/>
          </a:xfrm>
          <a:prstGeom prst="rect">
            <a:avLst/>
          </a:prstGeom>
          <a:noFill/>
          <a:ln>
            <a:noFill/>
          </a:ln>
        </p:spPr>
      </p:pic>
      <p:sp>
        <p:nvSpPr>
          <p:cNvPr id="236" name="Google Shape;236;p37"/>
          <p:cNvSpPr txBox="1"/>
          <p:nvPr/>
        </p:nvSpPr>
        <p:spPr>
          <a:xfrm>
            <a:off x="2312350" y="4624700"/>
            <a:ext cx="73401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37"/>
          <p:cNvSpPr/>
          <p:nvPr/>
        </p:nvSpPr>
        <p:spPr>
          <a:xfrm>
            <a:off x="729450" y="2254775"/>
            <a:ext cx="1656600" cy="130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Lato"/>
                <a:ea typeface="Lato"/>
                <a:cs typeface="Lato"/>
                <a:sym typeface="Lato"/>
              </a:rPr>
              <a:t>R2-</a:t>
            </a:r>
            <a:r>
              <a:rPr lang="en">
                <a:latin typeface="Lato"/>
                <a:ea typeface="Lato"/>
                <a:cs typeface="Lato"/>
                <a:sym typeface="Lato"/>
              </a:rPr>
              <a:t> 0.25</a:t>
            </a:r>
            <a:endParaRPr>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Adjusted R2</a:t>
            </a:r>
            <a:r>
              <a:rPr lang="en">
                <a:latin typeface="Lato"/>
                <a:ea typeface="Lato"/>
                <a:cs typeface="Lato"/>
                <a:sym typeface="Lato"/>
              </a:rPr>
              <a:t>- .20</a:t>
            </a:r>
            <a:endParaRPr>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F-</a:t>
            </a:r>
            <a:r>
              <a:rPr lang="en">
                <a:latin typeface="Lato"/>
                <a:ea typeface="Lato"/>
                <a:cs typeface="Lato"/>
                <a:sym typeface="Lato"/>
              </a:rPr>
              <a:t> 5.01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p&lt;.001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2</a:t>
            </a:r>
            <a:endParaRPr/>
          </a:p>
        </p:txBody>
      </p:sp>
      <p:pic>
        <p:nvPicPr>
          <p:cNvPr id="243" name="Google Shape;243;p38"/>
          <p:cNvPicPr preferRelativeResize="0"/>
          <p:nvPr/>
        </p:nvPicPr>
        <p:blipFill>
          <a:blip r:embed="rId3">
            <a:alphaModFix/>
          </a:blip>
          <a:stretch>
            <a:fillRect/>
          </a:stretch>
        </p:blipFill>
        <p:spPr>
          <a:xfrm>
            <a:off x="1978275" y="679625"/>
            <a:ext cx="7165725" cy="4403928"/>
          </a:xfrm>
          <a:prstGeom prst="rect">
            <a:avLst/>
          </a:prstGeom>
          <a:noFill/>
          <a:ln>
            <a:noFill/>
          </a:ln>
        </p:spPr>
      </p:pic>
      <p:sp>
        <p:nvSpPr>
          <p:cNvPr id="244" name="Google Shape;244;p38"/>
          <p:cNvSpPr/>
          <p:nvPr/>
        </p:nvSpPr>
        <p:spPr>
          <a:xfrm>
            <a:off x="729450" y="2254775"/>
            <a:ext cx="1656600" cy="130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Lato"/>
                <a:ea typeface="Lato"/>
                <a:cs typeface="Lato"/>
                <a:sym typeface="Lato"/>
              </a:rPr>
              <a:t>R2-</a:t>
            </a:r>
            <a:r>
              <a:rPr lang="en">
                <a:latin typeface="Lato"/>
                <a:ea typeface="Lato"/>
                <a:cs typeface="Lato"/>
                <a:sym typeface="Lato"/>
              </a:rPr>
              <a:t> 0.33</a:t>
            </a:r>
            <a:endParaRPr>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Adjusted R2</a:t>
            </a:r>
            <a:r>
              <a:rPr lang="en">
                <a:latin typeface="Lato"/>
                <a:ea typeface="Lato"/>
                <a:cs typeface="Lato"/>
                <a:sym typeface="Lato"/>
              </a:rPr>
              <a:t>- .29</a:t>
            </a:r>
            <a:endParaRPr>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F-</a:t>
            </a:r>
            <a:r>
              <a:rPr lang="en">
                <a:latin typeface="Lato"/>
                <a:ea typeface="Lato"/>
                <a:cs typeface="Lato"/>
                <a:sym typeface="Lato"/>
              </a:rPr>
              <a:t> 7.53</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p&lt;.001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(cont’d)</a:t>
            </a:r>
            <a:endParaRPr/>
          </a:p>
        </p:txBody>
      </p:sp>
      <p:sp>
        <p:nvSpPr>
          <p:cNvPr id="250" name="Google Shape;250;p39"/>
          <p:cNvSpPr txBox="1">
            <a:spLocks noGrp="1"/>
          </p:cNvSpPr>
          <p:nvPr>
            <p:ph type="body" idx="1"/>
          </p:nvPr>
        </p:nvSpPr>
        <p:spPr>
          <a:xfrm>
            <a:off x="729450" y="1701450"/>
            <a:ext cx="7688700" cy="29913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Univariate Analysis of Variance</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Undifferentiated (n=62); Masculine (n=38) ; Feminine (n=38); Androgynous (n=56) </a:t>
            </a:r>
            <a:endParaRPr sz="1600">
              <a:solidFill>
                <a:srgbClr val="000000"/>
              </a:solidFill>
            </a:endParaRPr>
          </a:p>
          <a:p>
            <a:pPr marL="457200" marR="0" lvl="0" indent="-330200" algn="l" rtl="0">
              <a:lnSpc>
                <a:spcPct val="115000"/>
              </a:lnSpc>
              <a:spcBef>
                <a:spcPts val="0"/>
              </a:spcBef>
              <a:spcAft>
                <a:spcPts val="0"/>
              </a:spcAft>
              <a:buClr>
                <a:srgbClr val="000000"/>
              </a:buClr>
              <a:buSzPts val="1600"/>
              <a:buFont typeface="Lato"/>
              <a:buChar char="●"/>
            </a:pPr>
            <a:r>
              <a:rPr lang="en" sz="1600">
                <a:solidFill>
                  <a:srgbClr val="000000"/>
                </a:solidFill>
              </a:rPr>
              <a:t>Androgynous and feminine  gender roles </a:t>
            </a:r>
            <a:endParaRPr sz="1600">
              <a:solidFill>
                <a:srgbClr val="000000"/>
              </a:solidFill>
            </a:endParaRPr>
          </a:p>
          <a:p>
            <a:pPr marL="914400" marR="0" lvl="1" indent="-330200" algn="l" rtl="0">
              <a:lnSpc>
                <a:spcPct val="115000"/>
              </a:lnSpc>
              <a:spcBef>
                <a:spcPts val="0"/>
              </a:spcBef>
              <a:spcAft>
                <a:spcPts val="0"/>
              </a:spcAft>
              <a:buClr>
                <a:srgbClr val="000000"/>
              </a:buClr>
              <a:buSzPts val="1600"/>
              <a:buFont typeface="Lato"/>
              <a:buChar char="○"/>
            </a:pPr>
            <a:r>
              <a:rPr lang="en" sz="1600">
                <a:solidFill>
                  <a:srgbClr val="000000"/>
                </a:solidFill>
              </a:rPr>
              <a:t>Feminine (M=23.32, SD= 5.04) &amp; Undifferentiated (M=20.82, SD= 3.69)</a:t>
            </a:r>
            <a:endParaRPr sz="1600">
              <a:solidFill>
                <a:srgbClr val="000000"/>
              </a:solidFill>
            </a:endParaRPr>
          </a:p>
          <a:p>
            <a:pPr marL="1371600" marR="0" lvl="2" indent="-330200" algn="l" rtl="0">
              <a:lnSpc>
                <a:spcPct val="115000"/>
              </a:lnSpc>
              <a:spcBef>
                <a:spcPts val="0"/>
              </a:spcBef>
              <a:spcAft>
                <a:spcPts val="0"/>
              </a:spcAft>
              <a:buClr>
                <a:srgbClr val="000000"/>
              </a:buClr>
              <a:buSzPts val="1600"/>
              <a:buFont typeface="Lato"/>
              <a:buChar char="■"/>
            </a:pPr>
            <a:r>
              <a:rPr lang="en" sz="1600">
                <a:solidFill>
                  <a:srgbClr val="000000"/>
                </a:solidFill>
              </a:rPr>
              <a:t>Mean difference (2.39, p=.01) </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Feminine &amp; Masculine (M=20.76, SD=4.44)</a:t>
            </a:r>
            <a:endParaRPr sz="1600">
              <a:solidFill>
                <a:srgbClr val="000000"/>
              </a:solidFill>
            </a:endParaRPr>
          </a:p>
          <a:p>
            <a:pPr marL="1371600" marR="0" lvl="2" indent="-330200" algn="l" rtl="0">
              <a:lnSpc>
                <a:spcPct val="115000"/>
              </a:lnSpc>
              <a:spcBef>
                <a:spcPts val="0"/>
              </a:spcBef>
              <a:spcAft>
                <a:spcPts val="0"/>
              </a:spcAft>
              <a:buClr>
                <a:srgbClr val="000000"/>
              </a:buClr>
              <a:buSzPts val="1600"/>
              <a:buChar char="■"/>
            </a:pPr>
            <a:r>
              <a:rPr lang="en" sz="1600">
                <a:solidFill>
                  <a:srgbClr val="000000"/>
                </a:solidFill>
              </a:rPr>
              <a:t>Mean difference (2.45, p = .01) </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Androgynous (24.23, SD=4.37) &amp; Undifferentiated </a:t>
            </a:r>
            <a:endParaRPr sz="1600">
              <a:solidFill>
                <a:srgbClr val="000000"/>
              </a:solidFill>
            </a:endParaRPr>
          </a:p>
          <a:p>
            <a:pPr marL="1371600" marR="0" lvl="2" indent="-330200" algn="l" rtl="0">
              <a:lnSpc>
                <a:spcPct val="115000"/>
              </a:lnSpc>
              <a:spcBef>
                <a:spcPts val="0"/>
              </a:spcBef>
              <a:spcAft>
                <a:spcPts val="0"/>
              </a:spcAft>
              <a:buClr>
                <a:srgbClr val="000000"/>
              </a:buClr>
              <a:buSzPts val="1600"/>
              <a:buChar char="■"/>
            </a:pPr>
            <a:r>
              <a:rPr lang="en" sz="1600">
                <a:solidFill>
                  <a:srgbClr val="000000"/>
                </a:solidFill>
              </a:rPr>
              <a:t>Mean difference (3.41, p&lt;.001)</a:t>
            </a:r>
            <a:endParaRPr sz="1600">
              <a:solidFill>
                <a:srgbClr val="000000"/>
              </a:solidFill>
            </a:endParaRPr>
          </a:p>
          <a:p>
            <a:pPr marL="914400" marR="0" lvl="1" indent="-330200" algn="l" rtl="0">
              <a:lnSpc>
                <a:spcPct val="115000"/>
              </a:lnSpc>
              <a:spcBef>
                <a:spcPts val="0"/>
              </a:spcBef>
              <a:spcAft>
                <a:spcPts val="0"/>
              </a:spcAft>
              <a:buClr>
                <a:srgbClr val="000000"/>
              </a:buClr>
              <a:buSzPts val="1600"/>
              <a:buChar char="○"/>
            </a:pPr>
            <a:r>
              <a:rPr lang="en" sz="1600">
                <a:solidFill>
                  <a:srgbClr val="000000"/>
                </a:solidFill>
              </a:rPr>
              <a:t>Androgynous &amp; Masculine</a:t>
            </a:r>
            <a:endParaRPr sz="1600">
              <a:solidFill>
                <a:srgbClr val="000000"/>
              </a:solidFill>
            </a:endParaRPr>
          </a:p>
          <a:p>
            <a:pPr marL="1371600" marR="0" lvl="2" indent="-330200" algn="l" rtl="0">
              <a:lnSpc>
                <a:spcPct val="115000"/>
              </a:lnSpc>
              <a:spcBef>
                <a:spcPts val="0"/>
              </a:spcBef>
              <a:spcAft>
                <a:spcPts val="0"/>
              </a:spcAft>
              <a:buClr>
                <a:srgbClr val="000000"/>
              </a:buClr>
              <a:buSzPts val="1600"/>
              <a:buChar char="■"/>
            </a:pPr>
            <a:r>
              <a:rPr lang="en" sz="1600">
                <a:solidFill>
                  <a:srgbClr val="000000"/>
                </a:solidFill>
              </a:rPr>
              <a:t>Mean difference (3.47, p&lt;.001) </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256" name="Google Shape;256;p40"/>
          <p:cNvSpPr txBox="1">
            <a:spLocks noGrp="1"/>
          </p:cNvSpPr>
          <p:nvPr>
            <p:ph type="body" idx="1"/>
          </p:nvPr>
        </p:nvSpPr>
        <p:spPr>
          <a:xfrm>
            <a:off x="727650" y="2065300"/>
            <a:ext cx="7688700" cy="27525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000000"/>
              </a:buClr>
              <a:buSzPts val="1600"/>
              <a:buChar char="●"/>
            </a:pPr>
            <a:r>
              <a:rPr lang="en" sz="1600">
                <a:solidFill>
                  <a:srgbClr val="000000"/>
                </a:solidFill>
              </a:rPr>
              <a:t>Criteria limit generalizability to larger Mexican and Mexican American population</a:t>
            </a:r>
            <a:endParaRPr sz="1600">
              <a:solidFill>
                <a:srgbClr val="000000"/>
              </a:solidFill>
            </a:endParaRPr>
          </a:p>
          <a:p>
            <a:pPr marL="457200" lvl="0" indent="-330200" algn="l" rtl="0">
              <a:lnSpc>
                <a:spcPct val="100000"/>
              </a:lnSpc>
              <a:spcBef>
                <a:spcPts val="0"/>
              </a:spcBef>
              <a:spcAft>
                <a:spcPts val="0"/>
              </a:spcAft>
              <a:buClr>
                <a:srgbClr val="000000"/>
              </a:buClr>
              <a:buSzPts val="1600"/>
              <a:buChar char="●"/>
            </a:pPr>
            <a:r>
              <a:rPr lang="en" sz="1600">
                <a:solidFill>
                  <a:srgbClr val="000000"/>
                </a:solidFill>
              </a:rPr>
              <a:t>86% of sample self-id as Mexican American, 14% self-id as Mexican</a:t>
            </a:r>
            <a:endParaRPr sz="1600">
              <a:solidFill>
                <a:srgbClr val="000000"/>
              </a:solidFill>
            </a:endParaRPr>
          </a:p>
          <a:p>
            <a:pPr marL="914400" lvl="1" indent="-330200" algn="l" rtl="0">
              <a:lnSpc>
                <a:spcPct val="100000"/>
              </a:lnSpc>
              <a:spcBef>
                <a:spcPts val="0"/>
              </a:spcBef>
              <a:spcAft>
                <a:spcPts val="0"/>
              </a:spcAft>
              <a:buClr>
                <a:srgbClr val="000000"/>
              </a:buClr>
              <a:buSzPts val="1600"/>
              <a:buChar char="○"/>
            </a:pPr>
            <a:r>
              <a:rPr lang="en" sz="1600">
                <a:solidFill>
                  <a:srgbClr val="000000"/>
                </a:solidFill>
              </a:rPr>
              <a:t>Different experiences of acculturation and ethnic identity</a:t>
            </a:r>
            <a:endParaRPr sz="1600">
              <a:solidFill>
                <a:srgbClr val="000000"/>
              </a:solidFill>
            </a:endParaRPr>
          </a:p>
          <a:p>
            <a:pPr marL="457200" lvl="0" indent="-330200" algn="l" rtl="0">
              <a:lnSpc>
                <a:spcPct val="100000"/>
              </a:lnSpc>
              <a:spcBef>
                <a:spcPts val="0"/>
              </a:spcBef>
              <a:spcAft>
                <a:spcPts val="0"/>
              </a:spcAft>
              <a:buClr>
                <a:srgbClr val="000000"/>
              </a:buClr>
              <a:buSzPts val="1600"/>
              <a:buChar char="●"/>
            </a:pPr>
            <a:r>
              <a:rPr lang="en" sz="1600">
                <a:solidFill>
                  <a:srgbClr val="000000"/>
                </a:solidFill>
              </a:rPr>
              <a:t>Significant differences in sample (self or researcher recruited) </a:t>
            </a:r>
            <a:endParaRPr sz="1600">
              <a:solidFill>
                <a:srgbClr val="000000"/>
              </a:solidFill>
            </a:endParaRPr>
          </a:p>
          <a:p>
            <a:pPr marL="914400" lvl="1" indent="-330200" algn="l" rtl="0">
              <a:lnSpc>
                <a:spcPct val="100000"/>
              </a:lnSpc>
              <a:spcBef>
                <a:spcPts val="0"/>
              </a:spcBef>
              <a:spcAft>
                <a:spcPts val="0"/>
              </a:spcAft>
              <a:buClr>
                <a:srgbClr val="000000"/>
              </a:buClr>
              <a:buSzPts val="1600"/>
              <a:buChar char="○"/>
            </a:pPr>
            <a:r>
              <a:rPr lang="en" sz="1600">
                <a:solidFill>
                  <a:srgbClr val="000000"/>
                </a:solidFill>
              </a:rPr>
              <a:t>Difference in means across 5 out of 6 variables</a:t>
            </a:r>
            <a:endParaRPr sz="1600">
              <a:solidFill>
                <a:srgbClr val="000000"/>
              </a:solidFill>
            </a:endParaRPr>
          </a:p>
          <a:p>
            <a:pPr marL="914400" lvl="1" indent="-330200" algn="l" rtl="0">
              <a:lnSpc>
                <a:spcPct val="100000"/>
              </a:lnSpc>
              <a:spcBef>
                <a:spcPts val="0"/>
              </a:spcBef>
              <a:spcAft>
                <a:spcPts val="0"/>
              </a:spcAft>
              <a:buClr>
                <a:srgbClr val="000000"/>
              </a:buClr>
              <a:buSzPts val="1600"/>
              <a:buChar char="○"/>
            </a:pPr>
            <a:r>
              <a:rPr lang="en" sz="1600">
                <a:solidFill>
                  <a:srgbClr val="000000"/>
                </a:solidFill>
              </a:rPr>
              <a:t>Possible demographic variation (religious affiliation, self-esteem, personality variables)</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Critique</a:t>
            </a:r>
            <a:endParaRPr/>
          </a:p>
        </p:txBody>
      </p:sp>
      <p:sp>
        <p:nvSpPr>
          <p:cNvPr id="262" name="Google Shape;26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000000"/>
              </a:buClr>
              <a:buSzPts val="1600"/>
              <a:buFont typeface="Arial"/>
              <a:buChar char="●"/>
            </a:pPr>
            <a:r>
              <a:rPr lang="en" sz="1600">
                <a:solidFill>
                  <a:srgbClr val="000000"/>
                </a:solidFill>
              </a:rPr>
              <a:t>SASH was limited to 4 language items (original 12)</a:t>
            </a:r>
            <a:endParaRPr sz="1600">
              <a:solidFill>
                <a:srgbClr val="000000"/>
              </a:solidFill>
            </a:endParaRPr>
          </a:p>
          <a:p>
            <a:pPr marL="914400" lvl="1" indent="-330200" algn="l" rtl="0">
              <a:lnSpc>
                <a:spcPct val="100000"/>
              </a:lnSpc>
              <a:spcBef>
                <a:spcPts val="0"/>
              </a:spcBef>
              <a:spcAft>
                <a:spcPts val="0"/>
              </a:spcAft>
              <a:buClr>
                <a:srgbClr val="000000"/>
              </a:buClr>
              <a:buSzPts val="1600"/>
              <a:buFont typeface="Arial"/>
              <a:buChar char="○"/>
            </a:pPr>
            <a:r>
              <a:rPr lang="en" sz="1600">
                <a:solidFill>
                  <a:srgbClr val="000000"/>
                </a:solidFill>
              </a:rPr>
              <a:t>Original 12 item also used “Media” and “Ethnic Social Relations” items</a:t>
            </a:r>
            <a:endParaRPr sz="1600">
              <a:solidFill>
                <a:srgbClr val="000000"/>
              </a:solidFill>
            </a:endParaRPr>
          </a:p>
          <a:p>
            <a:pPr marL="457200" lvl="0" indent="-330200" algn="l" rtl="0">
              <a:lnSpc>
                <a:spcPct val="100000"/>
              </a:lnSpc>
              <a:spcBef>
                <a:spcPts val="0"/>
              </a:spcBef>
              <a:spcAft>
                <a:spcPts val="0"/>
              </a:spcAft>
              <a:buClr>
                <a:srgbClr val="000000"/>
              </a:buClr>
              <a:buSzPts val="1600"/>
              <a:buFont typeface="Arial"/>
              <a:buChar char="●"/>
            </a:pPr>
            <a:r>
              <a:rPr lang="en" sz="1600">
                <a:solidFill>
                  <a:srgbClr val="000000"/>
                </a:solidFill>
              </a:rPr>
              <a:t>BSRI </a:t>
            </a:r>
            <a:endParaRPr sz="1600">
              <a:solidFill>
                <a:srgbClr val="000000"/>
              </a:solidFill>
            </a:endParaRPr>
          </a:p>
          <a:p>
            <a:pPr marL="914400" lvl="1" indent="-330200" algn="l" rtl="0">
              <a:lnSpc>
                <a:spcPct val="100000"/>
              </a:lnSpc>
              <a:spcBef>
                <a:spcPts val="0"/>
              </a:spcBef>
              <a:spcAft>
                <a:spcPts val="0"/>
              </a:spcAft>
              <a:buClr>
                <a:srgbClr val="000000"/>
              </a:buClr>
              <a:buSzPts val="1600"/>
              <a:buFont typeface="Arial"/>
              <a:buChar char="○"/>
            </a:pPr>
            <a:r>
              <a:rPr lang="en" sz="1600">
                <a:solidFill>
                  <a:srgbClr val="000000"/>
                </a:solidFill>
              </a:rPr>
              <a:t>Change in gender role perceptions (sample items)</a:t>
            </a:r>
            <a:endParaRPr sz="1600">
              <a:solidFill>
                <a:srgbClr val="000000"/>
              </a:solidFill>
            </a:endParaRPr>
          </a:p>
          <a:p>
            <a:pPr marL="914400" lvl="1" indent="-330200" algn="l" rtl="0">
              <a:lnSpc>
                <a:spcPct val="100000"/>
              </a:lnSpc>
              <a:spcBef>
                <a:spcPts val="0"/>
              </a:spcBef>
              <a:spcAft>
                <a:spcPts val="0"/>
              </a:spcAft>
              <a:buClr>
                <a:srgbClr val="000000"/>
              </a:buClr>
              <a:buSzPts val="1600"/>
              <a:buFont typeface="Arial"/>
              <a:buChar char="○"/>
            </a:pPr>
            <a:r>
              <a:rPr lang="en" sz="1600">
                <a:solidFill>
                  <a:srgbClr val="000000"/>
                </a:solidFill>
              </a:rPr>
              <a:t>Recent reexamination of validity </a:t>
            </a:r>
            <a:endParaRPr sz="1600">
              <a:solidFill>
                <a:srgbClr val="000000"/>
              </a:solidFill>
            </a:endParaRPr>
          </a:p>
          <a:p>
            <a:pPr marL="457200" lvl="0" indent="-330200" algn="l" rtl="0">
              <a:lnSpc>
                <a:spcPct val="100000"/>
              </a:lnSpc>
              <a:spcBef>
                <a:spcPts val="0"/>
              </a:spcBef>
              <a:spcAft>
                <a:spcPts val="0"/>
              </a:spcAft>
              <a:buClr>
                <a:srgbClr val="000000"/>
              </a:buClr>
              <a:buSzPts val="1600"/>
              <a:buFont typeface="Arial"/>
              <a:buChar char="●"/>
            </a:pPr>
            <a:r>
              <a:rPr lang="en" sz="1600">
                <a:solidFill>
                  <a:srgbClr val="000000"/>
                </a:solidFill>
              </a:rPr>
              <a:t>Table presentation improvements</a:t>
            </a:r>
            <a:endParaRPr sz="1600">
              <a:solidFill>
                <a:srgbClr val="000000"/>
              </a:solidFill>
            </a:endParaRPr>
          </a:p>
          <a:p>
            <a:pPr marL="457200" lvl="0" indent="-330200" algn="l" rtl="0">
              <a:lnSpc>
                <a:spcPct val="100000"/>
              </a:lnSpc>
              <a:spcBef>
                <a:spcPts val="0"/>
              </a:spcBef>
              <a:spcAft>
                <a:spcPts val="0"/>
              </a:spcAft>
              <a:buClr>
                <a:srgbClr val="000000"/>
              </a:buClr>
              <a:buSzPts val="1600"/>
              <a:buFont typeface="Arial"/>
              <a:buChar char="●"/>
            </a:pPr>
            <a:r>
              <a:rPr lang="en" sz="1600">
                <a:solidFill>
                  <a:srgbClr val="000000"/>
                </a:solidFill>
              </a:rPr>
              <a:t>Additional variables to increase explanatory power</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Well-Being in Mexican and Mexican American Women: The Role of Acculturation, Ethnic Identity, Gender Roles, and Perceived Social Support</a:t>
            </a:r>
            <a:endParaRPr/>
          </a:p>
        </p:txBody>
      </p:sp>
      <p:sp>
        <p:nvSpPr>
          <p:cNvPr id="169" name="Google Shape;169;p2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Tanya Diaz &amp; Ngoc H. Bui</a:t>
            </a:r>
            <a:endParaRPr>
              <a:solidFill>
                <a:srgbClr val="000000"/>
              </a:solidFill>
            </a:endParaRPr>
          </a:p>
          <a:p>
            <a:pPr marL="0" lvl="0" indent="0" algn="l" rtl="0">
              <a:spcBef>
                <a:spcPts val="0"/>
              </a:spcBef>
              <a:spcAft>
                <a:spcPts val="0"/>
              </a:spcAft>
              <a:buNone/>
            </a:pPr>
            <a:r>
              <a:rPr lang="en">
                <a:solidFill>
                  <a:srgbClr val="000000"/>
                </a:solidFill>
              </a:rPr>
              <a:t>Journal of Happiness Studies (2017) 18: 607-624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175" name="Google Shape;175;p27"/>
          <p:cNvSpPr txBox="1">
            <a:spLocks noGrp="1"/>
          </p:cNvSpPr>
          <p:nvPr>
            <p:ph type="body" idx="1"/>
          </p:nvPr>
        </p:nvSpPr>
        <p:spPr>
          <a:xfrm>
            <a:off x="729450" y="2078875"/>
            <a:ext cx="7688700" cy="2749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Relevant Literature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Theory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Gaps in Literature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Hypotheses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Data</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Methods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Results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Limitations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Critique</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Literature</a:t>
            </a:r>
            <a:endParaRPr/>
          </a:p>
        </p:txBody>
      </p:sp>
      <p:sp>
        <p:nvSpPr>
          <p:cNvPr id="181" name="Google Shape;181;p28"/>
          <p:cNvSpPr txBox="1">
            <a:spLocks noGrp="1"/>
          </p:cNvSpPr>
          <p:nvPr>
            <p:ph type="body" idx="1"/>
          </p:nvPr>
        </p:nvSpPr>
        <p:spPr>
          <a:xfrm>
            <a:off x="729450" y="1850275"/>
            <a:ext cx="8289000" cy="3293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600">
                <a:solidFill>
                  <a:srgbClr val="000000"/>
                </a:solidFill>
              </a:rPr>
              <a:t>Subjective Well-Being (SWB) </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Components of SWB are life satisfaction and affect (Diener 1994)</a:t>
            </a:r>
            <a:endParaRPr sz="1600">
              <a:solidFill>
                <a:srgbClr val="000000"/>
              </a:solidFill>
            </a:endParaRPr>
          </a:p>
          <a:p>
            <a:pPr marL="0" marR="0" lvl="0" indent="0" algn="l" rtl="0">
              <a:lnSpc>
                <a:spcPct val="115000"/>
              </a:lnSpc>
              <a:spcBef>
                <a:spcPts val="0"/>
              </a:spcBef>
              <a:spcAft>
                <a:spcPts val="0"/>
              </a:spcAft>
              <a:buNone/>
            </a:pPr>
            <a:r>
              <a:rPr lang="en" sz="1600">
                <a:solidFill>
                  <a:srgbClr val="000000"/>
                </a:solidFill>
              </a:rPr>
              <a:t>SWB and Latinos</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Another component of SWB are cultural differences</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Individualism vs. collectivism (Triandis 2000)</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i="1">
                <a:solidFill>
                  <a:srgbClr val="000000"/>
                </a:solidFill>
              </a:rPr>
              <a:t>Familismo</a:t>
            </a:r>
            <a:r>
              <a:rPr lang="en" sz="1600">
                <a:solidFill>
                  <a:srgbClr val="000000"/>
                </a:solidFill>
              </a:rPr>
              <a:t> - “Latino’s  strong loyalty, reciprocity, solidarity, and attachment to the nuclear and extended family” (Marin and Marin 1991).</a:t>
            </a:r>
            <a:endParaRPr sz="1600">
              <a:solidFill>
                <a:srgbClr val="000000"/>
              </a:solidFill>
            </a:endParaRPr>
          </a:p>
          <a:p>
            <a:pPr marL="0" marR="0" lvl="0" indent="0" algn="l" rtl="0">
              <a:lnSpc>
                <a:spcPct val="115000"/>
              </a:lnSpc>
              <a:spcBef>
                <a:spcPts val="0"/>
              </a:spcBef>
              <a:spcAft>
                <a:spcPts val="0"/>
              </a:spcAft>
              <a:buNone/>
            </a:pPr>
            <a:r>
              <a:rPr lang="en" sz="1600">
                <a:solidFill>
                  <a:srgbClr val="000000"/>
                </a:solidFill>
              </a:rPr>
              <a:t>Acculturation</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Cultural changes that happen when two distinct cultures come in contact with one another (Redfield et al. 1936)</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Four modes: assimilation, integration, separation, and marginalization (Berry 1980)</a:t>
            </a:r>
            <a:endParaRPr sz="16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457200" lvl="0" indent="0" algn="l" rtl="0">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Literature (cont’d)</a:t>
            </a:r>
            <a:endParaRPr/>
          </a:p>
        </p:txBody>
      </p:sp>
      <p:sp>
        <p:nvSpPr>
          <p:cNvPr id="187" name="Google Shape;187;p29"/>
          <p:cNvSpPr txBox="1">
            <a:spLocks noGrp="1"/>
          </p:cNvSpPr>
          <p:nvPr>
            <p:ph type="body" idx="1"/>
          </p:nvPr>
        </p:nvSpPr>
        <p:spPr>
          <a:xfrm>
            <a:off x="729450" y="1926475"/>
            <a:ext cx="8231400" cy="32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Ethnic identity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Ethnic minority groups held in low regard (Molix and Bettencourt 2010).</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Group identification seen as coping mechanism for negative effects of belonging to ethnic minority group (Branscombe et al. 1999)</a:t>
            </a:r>
            <a:endParaRPr sz="1600">
              <a:solidFill>
                <a:srgbClr val="000000"/>
              </a:solidFill>
            </a:endParaRPr>
          </a:p>
          <a:p>
            <a:pPr marL="0" lvl="0" indent="0" algn="l" rtl="0">
              <a:spcBef>
                <a:spcPts val="0"/>
              </a:spcBef>
              <a:spcAft>
                <a:spcPts val="0"/>
              </a:spcAft>
              <a:buNone/>
            </a:pPr>
            <a:r>
              <a:rPr lang="en" sz="1600">
                <a:solidFill>
                  <a:srgbClr val="000000"/>
                </a:solidFill>
              </a:rPr>
              <a:t>Gender roles</a:t>
            </a:r>
            <a:endParaRPr sz="1600">
              <a:solidFill>
                <a:srgbClr val="000000"/>
              </a:solidFill>
            </a:endParaRPr>
          </a:p>
          <a:p>
            <a:pPr marL="457200" lvl="0" indent="-330200" algn="l" rtl="0">
              <a:spcBef>
                <a:spcPts val="0"/>
              </a:spcBef>
              <a:spcAft>
                <a:spcPts val="0"/>
              </a:spcAft>
              <a:buClr>
                <a:srgbClr val="000000"/>
              </a:buClr>
              <a:buSzPts val="1600"/>
              <a:buChar char="●"/>
            </a:pPr>
            <a:r>
              <a:rPr lang="en" sz="1600" i="1">
                <a:solidFill>
                  <a:srgbClr val="000000"/>
                </a:solidFill>
              </a:rPr>
              <a:t>Machismo </a:t>
            </a:r>
            <a:r>
              <a:rPr lang="en" sz="1600">
                <a:solidFill>
                  <a:srgbClr val="000000"/>
                </a:solidFill>
              </a:rPr>
              <a:t>- characterizes male beliefs, attitudes, and behaviors (Galanti 2003). </a:t>
            </a:r>
            <a:endParaRPr sz="1600">
              <a:solidFill>
                <a:srgbClr val="000000"/>
              </a:solidFill>
            </a:endParaRPr>
          </a:p>
          <a:p>
            <a:pPr marL="457200" lvl="0" indent="-330200" algn="l" rtl="0">
              <a:spcBef>
                <a:spcPts val="0"/>
              </a:spcBef>
              <a:spcAft>
                <a:spcPts val="0"/>
              </a:spcAft>
              <a:buClr>
                <a:srgbClr val="000000"/>
              </a:buClr>
              <a:buSzPts val="1600"/>
              <a:buChar char="●"/>
            </a:pPr>
            <a:r>
              <a:rPr lang="en" sz="1600" i="1">
                <a:solidFill>
                  <a:srgbClr val="000000"/>
                </a:solidFill>
              </a:rPr>
              <a:t>Marianismo</a:t>
            </a:r>
            <a:r>
              <a:rPr lang="en" sz="1600">
                <a:solidFill>
                  <a:srgbClr val="000000"/>
                </a:solidFill>
              </a:rPr>
              <a:t> - describes Latina female beliefs, attitudes, and behaviors (Stevens 1973).</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Being androgynous (both feminine and masculine) has been left out as a choice (Bem 1975).</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Mixed findings on the relationship between being androgynous and life satisfaction. </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Relevant Literature (cont’d)</a:t>
            </a:r>
            <a:endParaRPr/>
          </a:p>
        </p:txBody>
      </p:sp>
      <p:sp>
        <p:nvSpPr>
          <p:cNvPr id="193" name="Google Shape;193;p30"/>
          <p:cNvSpPr txBox="1">
            <a:spLocks noGrp="1"/>
          </p:cNvSpPr>
          <p:nvPr>
            <p:ph type="body" idx="1"/>
          </p:nvPr>
        </p:nvSpPr>
        <p:spPr>
          <a:xfrm>
            <a:off x="729450" y="2078875"/>
            <a:ext cx="8219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Perceived Social Support</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Most significant component of familism for Latinos (Sabogal 1987).</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Strong support helps survive poverty, discrimination, and negative impact of stressful events (House et al. 1988; Cohen and Willis 1985).</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Positively impacts positive affect and well-being (Meehan et al. 1993; Rodrigues et al. 2007)</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a:t>
            </a:r>
            <a:endParaRPr/>
          </a:p>
        </p:txBody>
      </p:sp>
      <p:sp>
        <p:nvSpPr>
          <p:cNvPr id="199" name="Google Shape;199;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Multiracial Feminism</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Originates from feminist theory (Brown 2010) but includes social factors such as race, class, ethnicity, and gender identity (Arellano and Ayala-Alcantar 2004; Baca Zinn and Dill 1996).</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Also recognizes that above factors connect with different settings in people’s lives which result in different experiences of power (Arellano and Ayala-Alcantar 2004; Baca Zinn and Dill 1996).</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Used to explain the relationship between variables of acculturation, ethnic identity, gender roles, and perceived social support from family on Mexican American women’s well-being.</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Gaps in the Literature</a:t>
            </a:r>
            <a:endParaRPr/>
          </a:p>
        </p:txBody>
      </p:sp>
      <p:sp>
        <p:nvSpPr>
          <p:cNvPr id="205" name="Google Shape;205;p32"/>
          <p:cNvSpPr txBox="1">
            <a:spLocks noGrp="1"/>
          </p:cNvSpPr>
          <p:nvPr>
            <p:ph type="body" idx="1"/>
          </p:nvPr>
        </p:nvSpPr>
        <p:spPr>
          <a:xfrm>
            <a:off x="729450" y="2078875"/>
            <a:ext cx="7688700" cy="2433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Life satisfaction, positive affect, and negative affect have not been studied separately.</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Cultural differences in SWB.</a:t>
            </a:r>
            <a:endParaRPr sz="1600">
              <a:solidFill>
                <a:srgbClr val="000000"/>
              </a:solidFill>
            </a:endParaRPr>
          </a:p>
          <a:p>
            <a:pPr marL="457200" marR="0" lvl="0" indent="-330200" algn="l" rtl="0">
              <a:lnSpc>
                <a:spcPct val="115000"/>
              </a:lnSpc>
              <a:spcBef>
                <a:spcPts val="0"/>
              </a:spcBef>
              <a:spcAft>
                <a:spcPts val="0"/>
              </a:spcAft>
              <a:buClr>
                <a:srgbClr val="000000"/>
              </a:buClr>
              <a:buSzPts val="1600"/>
              <a:buFont typeface="Lato"/>
              <a:buChar char="●"/>
            </a:pPr>
            <a:r>
              <a:rPr lang="en" sz="1600">
                <a:solidFill>
                  <a:srgbClr val="000000"/>
                </a:solidFill>
              </a:rPr>
              <a:t>Multiracial feminism and SWB not found together in literature.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Few studies have focused on gender roles and SWB among the U.S. population, and even fewer studies have explored these variables among Latina women.</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Hypotheses</a:t>
            </a:r>
            <a:endParaRPr/>
          </a:p>
        </p:txBody>
      </p:sp>
      <p:sp>
        <p:nvSpPr>
          <p:cNvPr id="211" name="Google Shape;211;p33"/>
          <p:cNvSpPr txBox="1">
            <a:spLocks noGrp="1"/>
          </p:cNvSpPr>
          <p:nvPr>
            <p:ph type="body" idx="1"/>
          </p:nvPr>
        </p:nvSpPr>
        <p:spPr>
          <a:xfrm>
            <a:off x="727650" y="1700375"/>
            <a:ext cx="8290800" cy="3290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H₁: Identifying with both Mexican culture and the dominant culture (bicultural), greater ethnic identity, stronger androgynous gender role identity, and greater perceived social support from family will predict greater </a:t>
            </a:r>
            <a:r>
              <a:rPr lang="en" sz="1600" i="1">
                <a:solidFill>
                  <a:srgbClr val="000000"/>
                </a:solidFill>
              </a:rPr>
              <a:t>life satisfaction </a:t>
            </a:r>
            <a:r>
              <a:rPr lang="en" sz="1600">
                <a:solidFill>
                  <a:srgbClr val="000000"/>
                </a:solidFill>
              </a:rPr>
              <a:t>among Mexican and Mexican American women with low socioeconomic status.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H₂:Among the predictors, social support from family will be the most signiﬁcant predictor of life satisfaction.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H₃: Identifying with both Mexican culture and the dominant culture (bicultural), greater ethnic identity, stronger androgynous gender roles, and greater perceived social support from family will predict more</a:t>
            </a:r>
            <a:r>
              <a:rPr lang="en" sz="1600" i="1">
                <a:solidFill>
                  <a:srgbClr val="000000"/>
                </a:solidFill>
              </a:rPr>
              <a:t> positive affect</a:t>
            </a:r>
            <a:r>
              <a:rPr lang="en" sz="1600">
                <a:solidFill>
                  <a:srgbClr val="000000"/>
                </a:solidFill>
              </a:rPr>
              <a:t> among Mexican and Mexican American women with low socioeconomic status.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H₄: Among the predictors, social support from family will be the most signiﬁcant predictor of positive affect.</a:t>
            </a:r>
            <a:endParaRPr sz="1600">
              <a:solidFill>
                <a:srgbClr val="00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2685</Words>
  <Application>Microsoft Office PowerPoint</Application>
  <PresentationFormat>On-screen Show (16:9)</PresentationFormat>
  <Paragraphs>252</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Lato</vt:lpstr>
      <vt:lpstr>Roboto</vt:lpstr>
      <vt:lpstr>Raleway</vt:lpstr>
      <vt:lpstr>Geometric</vt:lpstr>
      <vt:lpstr>Streamline</vt:lpstr>
      <vt:lpstr>SOC 6100 Article Critique</vt:lpstr>
      <vt:lpstr>Well-Being in Mexican and Mexican American Women: The Role of Acculturation, Ethnic Identity, Gender Roles, and Perceived Social Support</vt:lpstr>
      <vt:lpstr>Agenda</vt:lpstr>
      <vt:lpstr>Relevant Literature</vt:lpstr>
      <vt:lpstr>Relevant Literature (cont’d)</vt:lpstr>
      <vt:lpstr>Relevant Literature (cont’d)</vt:lpstr>
      <vt:lpstr>Theory</vt:lpstr>
      <vt:lpstr>Gaps in the Literature</vt:lpstr>
      <vt:lpstr>Hypotheses</vt:lpstr>
      <vt:lpstr>Data</vt:lpstr>
      <vt:lpstr>Methods: Instruments</vt:lpstr>
      <vt:lpstr>Methods: Analysis</vt:lpstr>
      <vt:lpstr>Table 1</vt:lpstr>
      <vt:lpstr>Table 2</vt:lpstr>
      <vt:lpstr>Results (cont’d)</vt:lpstr>
      <vt:lpstr>Limitations</vt:lpstr>
      <vt:lpstr>Critique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6100 Article Critique</dc:title>
  <dc:creator>Hisako Matsuo</dc:creator>
  <cp:lastModifiedBy>Malcolm S. Townes</cp:lastModifiedBy>
  <cp:revision>1</cp:revision>
  <dcterms:modified xsi:type="dcterms:W3CDTF">2018-10-09T01:32:39Z</dcterms:modified>
</cp:coreProperties>
</file>