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-984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2D459-5C80-4371-BDC6-89835A09395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7EBE9-FBA5-4606-B4BF-D5A89255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9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“CMS Medicare Budget Overview.” 2018. Centers for Medicare and Medicaid</a:t>
            </a:r>
            <a:r>
              <a:rPr lang="en-US" baseline="0" dirty="0" smtClean="0"/>
              <a:t> Services. U.S. Department of Health &amp; Human Services. Retrieved from https://www.hhs.gov/about/budget/fy2018/budget-in-brief/cms/medicare/index.html.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 Spending. </a:t>
            </a:r>
            <a:r>
              <a:rPr lang="en-US" baseline="0" dirty="0" err="1" smtClean="0"/>
              <a:t>nd</a:t>
            </a:r>
            <a:r>
              <a:rPr lang="en-US" baseline="0" dirty="0" smtClean="0"/>
              <a:t>. USGovernmentSpending.com. Retrieved from https://www.usgovernmentspending.com/year_spending_2018USbn_20bs2n_4041_605#usgs302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1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8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6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1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2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5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9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8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CE38-2186-4D26-B7FB-3342183A2F5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Excel_Chart1.xls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621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Measuring Technology Transfer:  Investigating the Feasibility of Using Patent Citations to Assess Technology Transfer Outcomes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813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Malcolm S. Townes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Saint Louis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7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1184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Technology Transfer</a:t>
            </a:r>
            <a:r>
              <a:rPr lang="en-US" dirty="0" smtClean="0"/>
              <a:t>: The conveyance of a capability or ability to perform a task or replicate an accomplishment from one person or entity to another person or entity.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69343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Improving the transfer of technology derived from federally funded research and development (R&amp;D) to the private sector is a priority for the public policy of the United States of America (OMB, 2018).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403929"/>
              </p:ext>
            </p:extLst>
          </p:nvPr>
        </p:nvGraphicFramePr>
        <p:xfrm>
          <a:off x="1601788" y="1109663"/>
          <a:ext cx="5948362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Chart" r:id="rId4" imgW="7038854" imgH="4086180" progId="Excel.Chart.8">
                  <p:embed followColorScheme="full"/>
                </p:oleObj>
              </mc:Choice>
              <mc:Fallback>
                <p:oleObj name="Chart" r:id="rId4" imgW="7038854" imgH="4086180" progId="Excel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1788" y="1109663"/>
                        <a:ext cx="5948362" cy="345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97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7318" y="864394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Asset-based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27318" y="2108601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Information-based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7317" y="3352807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Service-based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01403" y="864394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Patent rights</a:t>
            </a:r>
          </a:p>
          <a:p>
            <a:pPr algn="ctr"/>
            <a:r>
              <a:rPr lang="en-US" dirty="0" smtClean="0"/>
              <a:t>Trade secrets</a:t>
            </a:r>
          </a:p>
          <a:p>
            <a:pPr algn="ctr"/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01403" y="2108601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Patent documents</a:t>
            </a:r>
          </a:p>
          <a:p>
            <a:pPr algn="ctr"/>
            <a:r>
              <a:rPr lang="en-US" dirty="0" smtClean="0"/>
              <a:t>Patent applications</a:t>
            </a:r>
          </a:p>
          <a:p>
            <a:pPr algn="ctr"/>
            <a:r>
              <a:rPr lang="en-US" dirty="0" smtClean="0"/>
              <a:t>Journal articles</a:t>
            </a:r>
          </a:p>
          <a:p>
            <a:pPr algn="ctr"/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01403" y="3352807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Consulting services</a:t>
            </a:r>
          </a:p>
          <a:p>
            <a:pPr algn="ctr"/>
            <a:r>
              <a:rPr lang="en-US" dirty="0" smtClean="0"/>
              <a:t>Sponsored research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80251" y="864394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</a:t>
            </a:r>
          </a:p>
          <a:p>
            <a:pPr algn="ctr"/>
            <a:r>
              <a:rPr lang="en-US" dirty="0" smtClean="0"/>
              <a:t>Acquisition</a:t>
            </a:r>
          </a:p>
          <a:p>
            <a:pPr algn="ctr"/>
            <a:r>
              <a:rPr lang="en-US" dirty="0" smtClean="0"/>
              <a:t>New venture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80251" y="2108601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Citations</a:t>
            </a:r>
          </a:p>
          <a:p>
            <a:pPr algn="ctr"/>
            <a:r>
              <a:rPr lang="en-US" dirty="0" smtClean="0"/>
              <a:t>Downloads</a:t>
            </a:r>
          </a:p>
          <a:p>
            <a:pPr algn="ctr"/>
            <a:r>
              <a:rPr lang="en-US" dirty="0" smtClean="0"/>
              <a:t>Readings</a:t>
            </a:r>
          </a:p>
          <a:p>
            <a:pPr algn="ctr"/>
            <a:r>
              <a:rPr lang="en-US" dirty="0" smtClean="0"/>
              <a:t>Event attendance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80251" y="3352807"/>
            <a:ext cx="21031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COI Disclosure</a:t>
            </a:r>
          </a:p>
          <a:p>
            <a:pPr algn="ctr"/>
            <a:r>
              <a:rPr lang="en-US" dirty="0" smtClean="0"/>
              <a:t>Contracts</a:t>
            </a:r>
          </a:p>
        </p:txBody>
      </p:sp>
    </p:spTree>
    <p:extLst>
      <p:ext uri="{BB962C8B-B14F-4D97-AF65-F5344CB8AC3E}">
        <p14:creationId xmlns:p14="http://schemas.microsoft.com/office/powerpoint/2010/main" val="241984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8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39870"/>
              </p:ext>
            </p:extLst>
          </p:nvPr>
        </p:nvGraphicFramePr>
        <p:xfrm>
          <a:off x="50006" y="457200"/>
          <a:ext cx="4389120" cy="3768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516"/>
                <a:gridCol w="864523"/>
                <a:gridCol w="1130530"/>
                <a:gridCol w="1795551"/>
              </a:tblGrid>
              <a:tr h="246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Variable </a:t>
                      </a:r>
                      <a:r>
                        <a:rPr lang="en-US" sz="800" dirty="0">
                          <a:effectLst/>
                        </a:rPr>
                        <a:t>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Extended Name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Description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</a:tr>
              <a:tr h="6916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PATENT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Nominal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Patent Number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assigned to the allowed patent by the USPTO.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values integer values between 3070801 and 6009554.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55512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Interval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Grant 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year the USPTO allowed the patent.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1963 – 1999.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96466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GDATE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Interval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Grant Date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date the USPTO allowed the patent expressed in terms of the number of weeks elapsed since 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January 1, 1960.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156 and 2,028.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6916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APPYEAR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Interval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Application 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year the patent application was submitted to the USPTO.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1963 – 1999.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61448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COUNTRY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Character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Nominal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Country of First Inventor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country of citizenship for the first inventor listed on the patent application.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values of two character string data.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5416423"/>
                  </p:ext>
                </p:extLst>
              </p:nvPr>
            </p:nvGraphicFramePr>
            <p:xfrm>
              <a:off x="4712496" y="457200"/>
              <a:ext cx="4389120" cy="32831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8516"/>
                    <a:gridCol w="864523"/>
                    <a:gridCol w="1130531"/>
                    <a:gridCol w="1795550"/>
                  </a:tblGrid>
                  <a:tr h="237884"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 Type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Extended Name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marL="8927" marR="8927" marT="4466" marB="4466"/>
                    </a:tc>
                  </a:tr>
                  <a:tr h="84495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POSTATE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Character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State of First Inventor (US)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state of residency for the first inventor listed on the patent application if the country of citizenship is the United States of America.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of two character string data.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Identifier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Unique identifier for the assignee of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10950 to 99550.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one character code categorizing the type of assignee.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 to 7.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Number of independent and dependent claims on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NCLASS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Main Patent Class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code that categorizes the patent into one of several broad classifications.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800.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5416423"/>
                  </p:ext>
                </p:extLst>
              </p:nvPr>
            </p:nvGraphicFramePr>
            <p:xfrm>
              <a:off x="4712496" y="457200"/>
              <a:ext cx="4389120" cy="32831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8516"/>
                    <a:gridCol w="864523"/>
                    <a:gridCol w="1130531"/>
                    <a:gridCol w="1795550"/>
                  </a:tblGrid>
                  <a:tr h="237884"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 Type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Extended Name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marL="8927" marR="8927" marT="4466" marB="4466"/>
                    </a:tc>
                  </a:tr>
                  <a:tr h="86237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POSTATE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Character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State of First Inventor (US)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state of residency for the first inventor listed on the patent application if the country of citizenship is the United States of America.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of two character string data.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Identifier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Unique identifier for the assignee of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10950 to 99550.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one character code categorizing the type of assignee.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 to 7.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27" marR="8927" marT="4466" marB="4466">
                        <a:blipFill rotWithShape="1">
                          <a:blip r:embed="rId2"/>
                          <a:stretch>
                            <a:fillRect l="-144068" t="-404494" r="-339" b="-103371"/>
                          </a:stretch>
                        </a:blipFill>
                      </a:tcPr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NCLASS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Main Patent Class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code that categorizes the patent into one of several broad classifications.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800.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USPTO Variables from Source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2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Constructed Variables from Source 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949418"/>
                  </p:ext>
                </p:extLst>
              </p:nvPr>
            </p:nvGraphicFramePr>
            <p:xfrm>
              <a:off x="42862" y="457200"/>
              <a:ext cx="4389120" cy="38151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7"/>
                    <a:gridCol w="810297"/>
                    <a:gridCol w="1350498"/>
                    <a:gridCol w="1418028"/>
                  </a:tblGrid>
                  <a:tr h="9229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997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 higher-level classification of the Main Patent Class.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3484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SUBCAT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Sub-category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sub-category of the primary technological category to which the patent is assigned.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69.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5107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Citations 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number of citations made by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>
                              <a:effectLst/>
                            </a:rPr>
                            <a:t>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997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CRECEIVE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No. of Citations Received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number of citations in other patents that reference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>
                              <a:effectLst/>
                            </a:rPr>
                            <a:t>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4458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RATIOCIT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Percent of Citations Made to Patents Granted Since 1963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ratio of the number of citations made by all patents granted since 1963 to the total number of citations made by the particular patent.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949418"/>
                  </p:ext>
                </p:extLst>
              </p:nvPr>
            </p:nvGraphicFramePr>
            <p:xfrm>
              <a:off x="42862" y="457200"/>
              <a:ext cx="4389120" cy="38151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7"/>
                    <a:gridCol w="810297"/>
                    <a:gridCol w="1350498"/>
                    <a:gridCol w="1418028"/>
                  </a:tblGrid>
                  <a:tr h="1278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615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 higher-level classification of the Main Patent Class.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7374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SUBCAT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Sub-category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sub-category of the primary technological category to which the patent is assigned.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69.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615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Citations 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2"/>
                          <a:stretch>
                            <a:fillRect l="-209013" t="-244554" r="-429" b="-290099"/>
                          </a:stretch>
                        </a:blipFill>
                      </a:tcPr>
                    </a:tc>
                  </a:tr>
                  <a:tr h="7374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CRECEIVE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No. of Citations Received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2"/>
                          <a:stretch>
                            <a:fillRect l="-209013" t="-287603" r="-429" b="-142149"/>
                          </a:stretch>
                        </a:blipFill>
                      </a:tcPr>
                    </a:tc>
                  </a:tr>
                  <a:tr h="98129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RATIOCIT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Percent of Citations Made to Patents Granted Since 1963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ratio of the number of citations made by all patents granted since 1963 to the total number of citations made by the particular patent.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192790"/>
                  </p:ext>
                </p:extLst>
              </p:nvPr>
            </p:nvGraphicFramePr>
            <p:xfrm>
              <a:off x="4704874" y="457200"/>
              <a:ext cx="4389120" cy="39833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9"/>
                    <a:gridCol w="810299"/>
                    <a:gridCol w="1350497"/>
                    <a:gridCol w="1418025"/>
                  </a:tblGrid>
                  <a:tr h="6920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</a:tr>
                  <a:tr h="2660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GENERAL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Generality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measure of how broad the influence of a patent spans across fields as determined by the number of different fields of all patents that cite the patent of interest.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Calculated as the following: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 err="1">
                              <a:effectLst/>
                            </a:rPr>
                            <a:t>Generality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= 1 -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8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800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 , where </a:t>
                          </a:r>
                          <a:r>
                            <a:rPr lang="en-US" sz="800" dirty="0" err="1">
                              <a:effectLst/>
                            </a:rPr>
                            <a:t>s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ij</a:t>
                          </a:r>
                          <a:r>
                            <a:rPr lang="en-US" sz="800" dirty="0">
                              <a:effectLst/>
                            </a:rPr>
                            <a:t> denotes the percentage of citations received by patent </a:t>
                          </a:r>
                          <a:r>
                            <a:rPr lang="en-US" sz="8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that belong to patent class j, out of </a:t>
                          </a:r>
                          <a:r>
                            <a:rPr lang="en-US" sz="800" dirty="0" err="1">
                              <a:effectLst/>
                            </a:rPr>
                            <a:t>n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patent classes.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660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ORIGINAL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Originality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measure of the originality of a patent as determined by the number of different fields for all patents cited by the patent of interest.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Calculated as the following: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 err="1">
                              <a:effectLst/>
                            </a:rPr>
                            <a:t>Originality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= 1 -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8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800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 , where </a:t>
                          </a:r>
                          <a:r>
                            <a:rPr lang="en-US" sz="800" dirty="0" err="1">
                              <a:effectLst/>
                            </a:rPr>
                            <a:t>s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ij</a:t>
                          </a:r>
                          <a:r>
                            <a:rPr lang="en-US" sz="800" dirty="0">
                              <a:effectLst/>
                            </a:rPr>
                            <a:t> denotes the percentage of citations made by patent </a:t>
                          </a:r>
                          <a:r>
                            <a:rPr lang="en-US" sz="8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that belong to patent class j, out of </a:t>
                          </a:r>
                          <a:r>
                            <a:rPr lang="en-US" sz="800" dirty="0" err="1">
                              <a:effectLst/>
                            </a:rPr>
                            <a:t>n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patent classes.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192790"/>
                  </p:ext>
                </p:extLst>
              </p:nvPr>
            </p:nvGraphicFramePr>
            <p:xfrm>
              <a:off x="4704874" y="457200"/>
              <a:ext cx="4389120" cy="39833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9"/>
                    <a:gridCol w="810299"/>
                    <a:gridCol w="1350497"/>
                    <a:gridCol w="1418025"/>
                  </a:tblGrid>
                  <a:tr h="1276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</a:tr>
                  <a:tr h="19888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GENERAL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Generality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3"/>
                          <a:stretch>
                            <a:fillRect l="-209442" t="-7669" b="-97239"/>
                          </a:stretch>
                        </a:blipFill>
                      </a:tcPr>
                    </a:tc>
                  </a:tr>
                  <a:tr h="186692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ORIGINAL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Originality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3"/>
                          <a:stretch>
                            <a:fillRect l="-209442" t="-114706" b="-35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601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52965"/>
              </p:ext>
            </p:extLst>
          </p:nvPr>
        </p:nvGraphicFramePr>
        <p:xfrm>
          <a:off x="57150" y="457200"/>
          <a:ext cx="4389120" cy="3929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299"/>
                <a:gridCol w="810299"/>
                <a:gridCol w="1350497"/>
                <a:gridCol w="1418025"/>
              </a:tblGrid>
              <a:tr h="6920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 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Extended Name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6609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FWDAPLAG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Ratio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Mean Forward Citation 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mean time difference between the application or grant date of the patent and that of the other patents citing this patent.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335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BCKGTLAG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Mean Backward Citation Lag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mean time difference between the application or grant date of the patent and that of the patents it cites.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SELFCTUB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Ratio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Made – Upper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The number of citations made by the patent to other patents with the same assignee divided by the total number of citations made by all patents with assignee codes.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Takes on continuous values between 0 and 1.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SELFCTLB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Made – Lower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of citations made by the patent to other patents with the same assignee divided by the total number of citations made by all patents.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Constructed Variables from Source Data (cont’d)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39078"/>
              </p:ext>
            </p:extLst>
          </p:nvPr>
        </p:nvGraphicFramePr>
        <p:xfrm>
          <a:off x="4702969" y="457200"/>
          <a:ext cx="4389120" cy="2211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299"/>
                <a:gridCol w="810299"/>
                <a:gridCol w="1350497"/>
                <a:gridCol w="1418025"/>
              </a:tblGrid>
              <a:tr h="6920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 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Extended Name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33119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SECUPBD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Received – Upper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The number of citations received by the patent from other patents with the same assignee divided by the total number of citations received by all patents with assignee codes.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Takes on continuous values between 0 and 1.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SECDLWBD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Received – Lower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of citations received by the patent from other patents with the same assignee divided by the total number of citations received by all patents.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19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798</Words>
  <Application>Microsoft Office PowerPoint</Application>
  <PresentationFormat>On-screen Show (16:10)</PresentationFormat>
  <Paragraphs>226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Microsoft Excel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20</cp:revision>
  <dcterms:created xsi:type="dcterms:W3CDTF">2018-11-26T20:29:52Z</dcterms:created>
  <dcterms:modified xsi:type="dcterms:W3CDTF">2018-11-26T22:19:48Z</dcterms:modified>
</cp:coreProperties>
</file>