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1" autoAdjust="0"/>
    <p:restoredTop sz="94660"/>
  </p:normalViewPr>
  <p:slideViewPr>
    <p:cSldViewPr snapToGrid="0">
      <p:cViewPr>
        <p:scale>
          <a:sx n="77" d="100"/>
          <a:sy n="77" d="100"/>
        </p:scale>
        <p:origin x="-558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06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8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6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3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723664"/>
          </a:xfrm>
        </p:spPr>
        <p:txBody>
          <a:bodyPr>
            <a:normAutofit/>
          </a:bodyPr>
          <a:lstStyle/>
          <a:p>
            <a:r>
              <a:rPr lang="en-US" sz="4800" dirty="0"/>
              <a:t>Variable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256846"/>
          </a:xfrm>
        </p:spPr>
        <p:txBody>
          <a:bodyPr>
            <a:noAutofit/>
          </a:bodyPr>
          <a:lstStyle/>
          <a:p>
            <a:r>
              <a:rPr lang="en-US" sz="2400" dirty="0"/>
              <a:t>Regression Analysis and Non-Linear Models: Sociology </a:t>
            </a:r>
            <a:r>
              <a:rPr lang="en-US" sz="2400" dirty="0" smtClean="0"/>
              <a:t>6100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Types of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45030"/>
            <a:ext cx="8595360" cy="51351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a) Logarithmic transformation (diminishing effect of X on 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Y=  α + β </a:t>
            </a:r>
            <a:r>
              <a:rPr lang="en-US" i="1" dirty="0" err="1"/>
              <a:t>log</a:t>
            </a:r>
            <a:r>
              <a:rPr lang="en-US" dirty="0" err="1"/>
              <a:t>X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β &gt;0, as X value increases Y value increases, but the effect of X diminishes. (</a:t>
            </a:r>
            <a:r>
              <a:rPr lang="en-US" dirty="0" err="1"/>
              <a:t>eg</a:t>
            </a:r>
            <a:r>
              <a:rPr lang="en-US" dirty="0"/>
              <a:t>. Hours studied and test scores)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When β &lt;0, as X value increases Y value decreases, but the effect of X diminishes. (</a:t>
            </a:r>
            <a:r>
              <a:rPr lang="en-US" dirty="0" err="1"/>
              <a:t>eg</a:t>
            </a:r>
            <a:r>
              <a:rPr lang="en-US" dirty="0"/>
              <a:t>. Length of sleep and # of errors)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215" y="1295001"/>
            <a:ext cx="5231017" cy="304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0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2811"/>
          </a:xfrm>
        </p:spPr>
        <p:txBody>
          <a:bodyPr>
            <a:normAutofit/>
          </a:bodyPr>
          <a:lstStyle/>
          <a:p>
            <a:r>
              <a:rPr lang="en-US" sz="4000" dirty="0"/>
              <a:t>Types of Transformation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88572"/>
            <a:ext cx="8595360" cy="50915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b) Quadratic/polynomial term </a:t>
            </a:r>
          </a:p>
          <a:p>
            <a:pPr marL="0" indent="0">
              <a:buNone/>
            </a:pPr>
            <a:r>
              <a:rPr lang="en-US" dirty="0"/>
              <a:t> 	</a:t>
            </a:r>
          </a:p>
          <a:p>
            <a:pPr marL="0" indent="0">
              <a:buNone/>
            </a:pPr>
            <a:r>
              <a:rPr lang="en-US" dirty="0"/>
              <a:t>	 Y=  α + βX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β&gt;0, the line is upward curve linear.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When β&lt;0, the line is downward curve linear.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215" y="1534486"/>
            <a:ext cx="5231017" cy="304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7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1040"/>
          </a:xfrm>
        </p:spPr>
        <p:txBody>
          <a:bodyPr>
            <a:normAutofit/>
          </a:bodyPr>
          <a:lstStyle/>
          <a:p>
            <a:r>
              <a:rPr lang="en-US" sz="4000" dirty="0"/>
              <a:t>Types of Transformation (</a:t>
            </a:r>
            <a:r>
              <a:rPr lang="en-US" sz="4000" dirty="0" err="1"/>
              <a:t>cont</a:t>
            </a:r>
            <a:r>
              <a:rPr lang="en-US" sz="4000" dirty="0"/>
              <a:t>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66800"/>
            <a:ext cx="8595360" cy="51133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09183"/>
            <a:ext cx="3514286" cy="2742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267" y="2394897"/>
            <a:ext cx="3066667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6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457325"/>
            <a:ext cx="5186362" cy="552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833438"/>
            <a:ext cx="651510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78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4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Review of Outliers and Heteroscedasticity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Errors are not correlated with each other</a:t>
            </a:r>
          </a:p>
          <a:p>
            <a:pPr marL="0" indent="0" algn="ctr">
              <a:buNone/>
            </a:pPr>
            <a:r>
              <a:rPr lang="en-US" dirty="0"/>
              <a:t>Errors (residuals) are normally distributed</a:t>
            </a:r>
          </a:p>
          <a:p>
            <a:r>
              <a:rPr lang="en-US" dirty="0"/>
              <a:t>Check scatter diagram of DV and major IV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867933"/>
            <a:ext cx="4809524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Review of Outliers and Heteroscedasticity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wise residuals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51034"/>
              </p:ext>
            </p:extLst>
          </p:nvPr>
        </p:nvGraphicFramePr>
        <p:xfrm>
          <a:off x="1261872" y="2520474"/>
          <a:ext cx="4141470" cy="205359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1015013006"/>
                    </a:ext>
                  </a:extLst>
                </a:gridCol>
                <a:gridCol w="877570">
                  <a:extLst>
                    <a:ext uri="{9D8B030D-6E8A-4147-A177-3AD203B41FA5}">
                      <a16:colId xmlns="" xmlns:a16="http://schemas.microsoft.com/office/drawing/2014/main" val="307351413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3798882700"/>
                    </a:ext>
                  </a:extLst>
                </a:gridCol>
                <a:gridCol w="749300">
                  <a:extLst>
                    <a:ext uri="{9D8B030D-6E8A-4147-A177-3AD203B41FA5}">
                      <a16:colId xmlns="" xmlns:a16="http://schemas.microsoft.com/office/drawing/2014/main" val="3480015889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18850004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Case 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Std. Residual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Respondent's Income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Predicted Value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Residual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31571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3.195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8.49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13.507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917234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91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3.352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7.83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14.174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61209338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108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3.805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5.91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16.089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7818777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136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3.448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7.42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14.578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159780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148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3.111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8.84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13.156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751608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226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3.253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8.25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13.753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705095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247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3.244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8.28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13.718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921649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689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3.549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5.00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15.004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207123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853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-3.466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18.65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-14.655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3923102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1063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-3.033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13.82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/>
                        </a:rPr>
                        <a:t>-12.825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110196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62507" y="2520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74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74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74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74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74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74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74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74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74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7413" algn="ctr"/>
              </a:tabLst>
            </a:pPr>
            <a:r>
              <a:rPr kumimoji="0" lang="en-US" altLang="ja-JP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charset="-128"/>
                <a:cs typeface="Arial" panose="020B0604020202020204" pitchFamily="34" charset="0"/>
              </a:rPr>
              <a:t>Casewise Diagnostics(a)</a:t>
            </a:r>
            <a:endParaRPr kumimoji="0" lang="en-US" altLang="ja-JP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7413" algn="ctr"/>
              </a:tabLst>
            </a:pPr>
            <a:r>
              <a:rPr kumimoji="0" lang="en-US" altLang="ja-JP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charset="-128"/>
                <a:cs typeface="Arial" panose="020B0604020202020204" pitchFamily="34" charset="0"/>
              </a:rPr>
              <a:t> </a:t>
            </a:r>
            <a:endParaRPr kumimoji="0" lang="en-US" altLang="ja-JP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7413" algn="ctr"/>
              </a:tabLst>
            </a:pPr>
            <a:r>
              <a:rPr kumimoji="0" lang="en-US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charset="-128"/>
                <a:cs typeface="Arial" panose="020B0604020202020204" pitchFamily="34" charset="0"/>
              </a:rPr>
              <a:t>a  Dependent Variable: Respondent's Income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0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Review of Outliers and Heteroscedasticity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Probability Plot (PP)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427756"/>
            <a:ext cx="4685714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7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Outliers and Heteroscedasticity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of Standardized residuals (ZRESD)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096095"/>
            <a:ext cx="5952381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5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Review of Outliers and Heteroscedasticity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diagram of Z-Residuals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08091"/>
            <a:ext cx="5266667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1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Review of Outliers and Heteroscedasticity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Solutions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Conduct influence analysis to identify cases which have impact on the estimate greater than other cases </a:t>
            </a:r>
          </a:p>
          <a:p>
            <a:pPr lvl="0"/>
            <a:r>
              <a:rPr lang="en-US" dirty="0"/>
              <a:t>If outliers are &lt; 5-10% of the sample, delete them (how large is the sample?) by case wise diagnostic</a:t>
            </a:r>
          </a:p>
          <a:p>
            <a:pPr lvl="0"/>
            <a:r>
              <a:rPr lang="en-US" dirty="0"/>
              <a:t>Delete IV’s which have heteroscedasticity</a:t>
            </a:r>
          </a:p>
          <a:p>
            <a:pPr lvl="0"/>
            <a:r>
              <a:rPr lang="en-US" dirty="0"/>
              <a:t>Transformation of IV which does not have linear relationship with DV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2811"/>
          </a:xfrm>
        </p:spPr>
        <p:txBody>
          <a:bodyPr>
            <a:normAutofit/>
          </a:bodyPr>
          <a:lstStyle/>
          <a:p>
            <a:r>
              <a:rPr lang="en-US" sz="4000" dirty="0"/>
              <a:t>Transformation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88572"/>
            <a:ext cx="8595360" cy="50915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When to use transformation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To pull in outliers when there is heteroscedasticity </a:t>
            </a:r>
          </a:p>
          <a:p>
            <a:r>
              <a:rPr lang="en-US" dirty="0"/>
              <a:t>To build a theoretical model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 Population explosion </a:t>
            </a:r>
          </a:p>
          <a:p>
            <a:r>
              <a:rPr lang="en-US" dirty="0"/>
              <a:t>Y: Population size at year X</a:t>
            </a:r>
          </a:p>
          <a:p>
            <a:r>
              <a:rPr lang="en-US" dirty="0"/>
              <a:t>α: Population size at year 0   </a:t>
            </a:r>
          </a:p>
          <a:p>
            <a:r>
              <a:rPr lang="en-US" dirty="0"/>
              <a:t>β: Population growth rate/year</a:t>
            </a:r>
          </a:p>
          <a:p>
            <a:r>
              <a:rPr lang="en-US" dirty="0"/>
              <a:t>X: Years</a:t>
            </a:r>
          </a:p>
          <a:p>
            <a:pPr marL="0" indent="0">
              <a:buNone/>
            </a:pPr>
            <a:r>
              <a:rPr lang="en-US" dirty="0"/>
              <a:t>	Y = αβ</a:t>
            </a:r>
            <a:r>
              <a:rPr lang="en-US" baseline="30000" dirty="0"/>
              <a:t>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 β=2% and X=35, Y = α(1.02)</a:t>
            </a:r>
            <a:r>
              <a:rPr lang="en-US" baseline="30000" dirty="0"/>
              <a:t>35</a:t>
            </a:r>
            <a:r>
              <a:rPr lang="en-US" dirty="0"/>
              <a:t>= 2α	</a:t>
            </a:r>
          </a:p>
          <a:p>
            <a:pPr marL="0" indent="0">
              <a:buNone/>
            </a:pPr>
            <a:r>
              <a:rPr lang="en-US" dirty="0"/>
              <a:t>Population doubled in 35 years.</a:t>
            </a:r>
            <a:r>
              <a:rPr lang="en-US" baseline="30000" dirty="0"/>
              <a:t>     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i="1" dirty="0" err="1"/>
              <a:t>Log</a:t>
            </a:r>
            <a:r>
              <a:rPr lang="en-US" dirty="0" err="1"/>
              <a:t>Y</a:t>
            </a:r>
            <a:r>
              <a:rPr lang="en-US" i="1" dirty="0"/>
              <a:t> </a:t>
            </a:r>
            <a:r>
              <a:rPr lang="en-US" dirty="0"/>
              <a:t>= α + βX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52" y="1894415"/>
            <a:ext cx="5231017" cy="28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1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Transformation Technique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45030"/>
            <a:ext cx="8595360" cy="513510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Organizational growth</a:t>
            </a:r>
          </a:p>
          <a:p>
            <a:r>
              <a:rPr lang="en-US" dirty="0"/>
              <a:t>Y: Size of organization</a:t>
            </a:r>
          </a:p>
          <a:p>
            <a:r>
              <a:rPr lang="en-US" dirty="0"/>
              <a:t> X: Years</a:t>
            </a:r>
          </a:p>
          <a:p>
            <a:pPr marL="0" indent="0">
              <a:buNone/>
            </a:pPr>
            <a:r>
              <a:rPr lang="en-US" dirty="0"/>
              <a:t>	Y=  α + β </a:t>
            </a:r>
            <a:r>
              <a:rPr lang="en-US" i="1" dirty="0" err="1"/>
              <a:t>log</a:t>
            </a:r>
            <a:r>
              <a:rPr lang="en-US" dirty="0" err="1"/>
              <a:t>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 organization becomes older, size increases (# of employees).  However, there is a diminishing effect of X on 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683" y="3428601"/>
            <a:ext cx="5231017" cy="304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530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548</TotalTime>
  <Words>223</Words>
  <Application>Microsoft Office PowerPoint</Application>
  <PresentationFormat>Custom</PresentationFormat>
  <Paragraphs>124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View</vt:lpstr>
      <vt:lpstr>Variable Transformation</vt:lpstr>
      <vt:lpstr>Review of Outliers and Heteroscedasticity</vt:lpstr>
      <vt:lpstr>Review of Outliers and Heteroscedasticity (cont.)</vt:lpstr>
      <vt:lpstr>Review of Outliers and Heteroscedasticity (cont.)</vt:lpstr>
      <vt:lpstr>Review of Outliers and Heteroscedasticity (cont.)</vt:lpstr>
      <vt:lpstr>Review of Outliers and Heteroscedasticity (cont.)</vt:lpstr>
      <vt:lpstr>Review of Outliers and Heteroscedasticity (cont.)</vt:lpstr>
      <vt:lpstr>Transformation Technique</vt:lpstr>
      <vt:lpstr>Transformation Technique (cont.)</vt:lpstr>
      <vt:lpstr>Types of Transformation</vt:lpstr>
      <vt:lpstr>Types of Transformation (cont.)</vt:lpstr>
      <vt:lpstr>Types of Transformation (cont).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 In Multiple Regression Analysis (MRA)</dc:title>
  <dc:creator>Tesa Rigel Hines</dc:creator>
  <cp:lastModifiedBy>MTownes</cp:lastModifiedBy>
  <cp:revision>54</cp:revision>
  <dcterms:created xsi:type="dcterms:W3CDTF">2017-01-25T20:17:37Z</dcterms:created>
  <dcterms:modified xsi:type="dcterms:W3CDTF">2018-10-02T02:43:59Z</dcterms:modified>
</cp:coreProperties>
</file>