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4"/>
  </p:notesMasterIdLst>
  <p:sldIdLst>
    <p:sldId id="256" r:id="rId2"/>
    <p:sldId id="265" r:id="rId3"/>
    <p:sldId id="266" r:id="rId4"/>
    <p:sldId id="269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11" autoAdjust="0"/>
    <p:restoredTop sz="94660"/>
  </p:normalViewPr>
  <p:slideViewPr>
    <p:cSldViewPr snapToGrid="0">
      <p:cViewPr>
        <p:scale>
          <a:sx n="96" d="100"/>
          <a:sy n="96" d="100"/>
        </p:scale>
        <p:origin x="58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E080A-791C-4881-B338-D4EF57DE6B65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FA75F-289D-478D-9DD1-D02BB944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4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F4D0E0D-A2D5-4CDF-AA3C-76AF8EF3D020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106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5947-DA2B-4ED0-AC7B-26D6C0A6EF33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9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B2CA-19E5-48F3-BE85-785F46582CC6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8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71B4-86E1-4182-A428-1B378FE7CDBC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6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311A-6844-43F2-869E-00F14E062107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936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A040-1F55-4E54-B531-D2AC5C0B7533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9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B286-10B6-4592-8744-B299A1AFCA08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6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168C-ED41-4F1A-B969-4BD343603EDF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7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634F-04E0-4D14-A0A6-D85FF14D46ED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5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994D-D104-41ED-849C-ABC55BC17254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2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40E0-E8E4-421A-B61E-BADF38BBC04B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8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E15CC92-94EC-4B4A-9F02-9CB631B7D92B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6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723664"/>
          </a:xfrm>
        </p:spPr>
        <p:txBody>
          <a:bodyPr>
            <a:normAutofit/>
          </a:bodyPr>
          <a:lstStyle/>
          <a:p>
            <a:r>
              <a:rPr lang="en-US" sz="4800" dirty="0"/>
              <a:t>Multinomial Logistic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2256846"/>
          </a:xfrm>
        </p:spPr>
        <p:txBody>
          <a:bodyPr>
            <a:noAutofit/>
          </a:bodyPr>
          <a:lstStyle/>
          <a:p>
            <a:r>
              <a:rPr lang="en-US" sz="2400" dirty="0"/>
              <a:t>Regression Analysis and Non-Linear Models: Sociology 6100</a:t>
            </a:r>
          </a:p>
          <a:p>
            <a:r>
              <a:rPr lang="en-US" sz="2400" dirty="0"/>
              <a:t>Dr. </a:t>
            </a:r>
            <a:r>
              <a:rPr lang="en-US" sz="2400" dirty="0" smtClean="0"/>
              <a:t>Matsuo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Pairwise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Complication was a reference category, but you want to compare Excellent against Normal.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Log (a/b) = log (a) – log (b)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Recode the DV so that the category, Normal, will become a reference category.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1" y="1828800"/>
            <a:ext cx="6757259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18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Predicted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P(</a:t>
            </a:r>
            <a:r>
              <a:rPr lang="en-US" dirty="0" err="1"/>
              <a:t>j</a:t>
            </a:r>
            <a:r>
              <a:rPr lang="en-US" baseline="30000" dirty="0" err="1"/>
              <a:t>th</a:t>
            </a:r>
            <a:r>
              <a:rPr lang="en-US" dirty="0"/>
              <a:t> category) = 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dirty="0"/>
              <a:t> / (1+ 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 Estimated Logit </a:t>
            </a:r>
            <a:r>
              <a:rPr lang="fr-FR" dirty="0" err="1"/>
              <a:t>O</a:t>
            </a:r>
            <a:r>
              <a:rPr lang="fr-FR" baseline="-25000" dirty="0" err="1"/>
              <a:t>Excellent</a:t>
            </a:r>
            <a:r>
              <a:rPr lang="fr-FR" baseline="-25000"/>
              <a:t> </a:t>
            </a:r>
          </a:p>
          <a:p>
            <a:pPr marL="0" indent="0">
              <a:buNone/>
            </a:pPr>
            <a:r>
              <a:rPr lang="fr-FR"/>
              <a:t>P</a:t>
            </a:r>
            <a:r>
              <a:rPr lang="fr-FR" baseline="-25000"/>
              <a:t>Excellent</a:t>
            </a:r>
            <a:r>
              <a:rPr lang="fr-FR" dirty="0"/>
              <a:t> = </a:t>
            </a:r>
            <a:r>
              <a:rPr lang="fr-FR" dirty="0" err="1"/>
              <a:t>O</a:t>
            </a:r>
            <a:r>
              <a:rPr lang="fr-FR" baseline="-25000" dirty="0" err="1"/>
              <a:t>Excellent</a:t>
            </a:r>
            <a:r>
              <a:rPr lang="fr-FR" dirty="0"/>
              <a:t> / (1+ </a:t>
            </a:r>
            <a:r>
              <a:rPr lang="fr-FR" dirty="0" err="1"/>
              <a:t>O</a:t>
            </a:r>
            <a:r>
              <a:rPr lang="fr-FR" baseline="-25000" dirty="0" err="1"/>
              <a:t>Excellent</a:t>
            </a:r>
            <a:r>
              <a:rPr lang="fr-FR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363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 at the output file!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4098" name="Picture 2" descr="C:\Users\matsuoh\Desktop\Documents\Yuki and Sumi\Camp Photos\Swim Kamp Memorial Day Weekend 2010 0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3" y="1843089"/>
            <a:ext cx="6948745" cy="484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13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Multinomial Logistic Regression is used when the </a:t>
            </a:r>
            <a:r>
              <a:rPr lang="en-US" sz="2400" u="sng" dirty="0" smtClean="0"/>
              <a:t>DV </a:t>
            </a:r>
            <a:r>
              <a:rPr lang="en-US" sz="2400" dirty="0" smtClean="0"/>
              <a:t>has 3 or more categories.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e.g. Survey outcome (Excellent, fair, complications)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Frequency of experience of discrimination (Always,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often, sometime, rarely, never)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IVs can be categorical and/or </a:t>
            </a:r>
            <a:r>
              <a:rPr lang="en-US" sz="2400" dirty="0" smtClean="0"/>
              <a:t>continuous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83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DV (campus climate survey)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287780"/>
              </p:ext>
            </p:extLst>
          </p:nvPr>
        </p:nvGraphicFramePr>
        <p:xfrm>
          <a:off x="2343147" y="2514599"/>
          <a:ext cx="7415214" cy="3871914"/>
        </p:xfrm>
        <a:graphic>
          <a:graphicData uri="http://schemas.openxmlformats.org/drawingml/2006/table">
            <a:tbl>
              <a:tblPr/>
              <a:tblGrid>
                <a:gridCol w="2632881"/>
                <a:gridCol w="1626797"/>
                <a:gridCol w="1577768"/>
                <a:gridCol w="1577768"/>
              </a:tblGrid>
              <a:tr h="27972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Case Processing Summary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52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 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 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N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Marginal Percentage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9720">
                <a:tc rowSpan="5"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Felt discriminated because of race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Never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782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85.1%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7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Once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46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5.0%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7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A few times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/>
                          <a:ea typeface="MS Mincho"/>
                          <a:cs typeface="Times New Roman"/>
                        </a:rPr>
                        <a:t>39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4.2%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7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Occasionally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/>
                          <a:ea typeface="MS Mincho"/>
                          <a:cs typeface="Times New Roman"/>
                        </a:rPr>
                        <a:t>22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2.4%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7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Often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/>
                          <a:ea typeface="MS Mincho"/>
                          <a:cs typeface="Times New Roman"/>
                        </a:rPr>
                        <a:t>30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3.3%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720">
                <a:tc rowSpan="2"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White non-white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White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225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24.5%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7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Non-White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694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75.5%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720">
                <a:tc gridSpan="2"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Valid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919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100.0%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720">
                <a:tc gridSpan="2"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Missing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65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 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720">
                <a:tc gridSpan="2"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Total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984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 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720">
                <a:tc gridSpan="2"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Subpopulation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2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 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5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Coefficient Table </a:t>
            </a:r>
            <a:r>
              <a:rPr lang="en-US" sz="3200" dirty="0" smtClean="0"/>
              <a:t>(white=2)</a:t>
            </a:r>
            <a:endParaRPr lang="en-US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349375" y="2074069"/>
          <a:ext cx="8420101" cy="3860800"/>
        </p:xfrm>
        <a:graphic>
          <a:graphicData uri="http://schemas.openxmlformats.org/drawingml/2006/table">
            <a:tbl>
              <a:tblPr/>
              <a:tblGrid>
                <a:gridCol w="1061849"/>
                <a:gridCol w="1061849"/>
                <a:gridCol w="702123"/>
                <a:gridCol w="702123"/>
                <a:gridCol w="668063"/>
                <a:gridCol w="668063"/>
                <a:gridCol w="668063"/>
                <a:gridCol w="962656"/>
                <a:gridCol w="962656"/>
                <a:gridCol w="962656"/>
              </a:tblGrid>
              <a:tr h="0">
                <a:tc gridSpan="10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Parameter Estimates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rowSpan="2" gridSpan="2"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Felt discriminated because of race</a:t>
                      </a:r>
                      <a:r>
                        <a:rPr lang="en-US" sz="900" baseline="300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a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B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Std. Error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Wald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df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Sig.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Exp(B)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95% Confidence Interval for Exp(B)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Lower Bound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Upper Bound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Once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Intercept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-3.030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.187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262.758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1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.000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 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 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 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[whitenon=1,00]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.721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.322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5.020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1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.025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2.057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1.095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3.866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[whitenon=2,00]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0</a:t>
                      </a:r>
                      <a:r>
                        <a:rPr lang="en-US" sz="900" baseline="300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b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.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.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.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.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.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.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A few times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Intercept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-3.296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.212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240.916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1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.000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 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 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 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[whitenon=1,00]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.987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.337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8.561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1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.003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2.683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1.385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5.198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[whitenon=2,00]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0</a:t>
                      </a:r>
                      <a:r>
                        <a:rPr lang="en-US" sz="900" baseline="300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b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.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.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.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.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.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.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Occasionally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Intercept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-4.129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.319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167.764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1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.000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 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 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 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[whitenon=1,00]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1.532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.437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12.282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1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.000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4.629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1.965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10.904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[whitenon=2,00]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0</a:t>
                      </a:r>
                      <a:r>
                        <a:rPr lang="en-US" sz="900" baseline="300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b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.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.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.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.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.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.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Often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Intercept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-4.129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.319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167.764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1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.000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 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 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 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[whitenon=1,00]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2.043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.397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26.449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1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.000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7.714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3.541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16.805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[whitenon=2,00]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0</a:t>
                      </a:r>
                      <a:r>
                        <a:rPr lang="en-US" sz="900" baseline="300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b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.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.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.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.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.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.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MS Mincho"/>
                          <a:cs typeface="Times New Roman"/>
                        </a:rPr>
                        <a:t>a. The reference category is: Never.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 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 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 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 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 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 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 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  <a:latin typeface="Courier New"/>
                        <a:ea typeface="MS Mincho"/>
                        <a:cs typeface="Times New Roman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0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31520"/>
          </a:xfrm>
        </p:spPr>
        <p:txBody>
          <a:bodyPr>
            <a:normAutofit/>
          </a:bodyPr>
          <a:lstStyle/>
          <a:p>
            <a:r>
              <a:rPr lang="en-US" sz="4000" dirty="0"/>
              <a:t>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97280"/>
            <a:ext cx="8595360" cy="50828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DV: Categorical variable (3 ore more categories) </a:t>
            </a:r>
          </a:p>
          <a:p>
            <a:pPr marL="0" indent="0">
              <a:buNone/>
            </a:pPr>
            <a:r>
              <a:rPr lang="en-US" dirty="0"/>
              <a:t>IV: Categorical variables + covariate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j=1, 2……J-1  </a:t>
            </a:r>
          </a:p>
          <a:p>
            <a:pPr marL="0" indent="0">
              <a:buNone/>
            </a:pPr>
            <a:r>
              <a:rPr lang="en-US" dirty="0"/>
              <a:t>If DV has J categories, </a:t>
            </a:r>
            <a:r>
              <a:rPr lang="en-US" dirty="0" err="1"/>
              <a:t>j</a:t>
            </a:r>
            <a:r>
              <a:rPr lang="en-US" baseline="30000" dirty="0" err="1"/>
              <a:t>th</a:t>
            </a:r>
            <a:r>
              <a:rPr lang="en-US" dirty="0"/>
              <a:t> category is used as a reference category</a:t>
            </a:r>
          </a:p>
          <a:p>
            <a:pPr marL="0" indent="0">
              <a:buNone/>
            </a:pPr>
            <a:r>
              <a:rPr lang="en-US" dirty="0"/>
              <a:t>There will be J-1 equations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(SPSS automatically specifies the last category as a reference category.)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637096"/>
            <a:ext cx="5247785" cy="10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7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e.g.  Patient’s condition after surgery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DV: 1= Excellent</a:t>
            </a:r>
          </a:p>
          <a:p>
            <a:pPr marL="0" indent="0">
              <a:buNone/>
            </a:pPr>
            <a:r>
              <a:rPr lang="en-US" dirty="0"/>
              <a:t>        2=Normal</a:t>
            </a:r>
          </a:p>
          <a:p>
            <a:pPr marL="0" indent="0">
              <a:buNone/>
            </a:pPr>
            <a:r>
              <a:rPr lang="en-US" dirty="0"/>
              <a:t>        3=Complication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29" y="3094832"/>
            <a:ext cx="5154603" cy="9096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629" y="4966444"/>
            <a:ext cx="5089237" cy="89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4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e.g. DV: Condition after surgery</a:t>
            </a:r>
          </a:p>
          <a:p>
            <a:pPr marL="0" indent="0">
              <a:buNone/>
            </a:pPr>
            <a:r>
              <a:rPr lang="en-US" dirty="0"/>
              <a:t> IV: Sex (Male=1, Female=0)</a:t>
            </a:r>
          </a:p>
          <a:p>
            <a:pPr marL="0" indent="0">
              <a:buNone/>
            </a:pPr>
            <a:r>
              <a:rPr lang="en-US" dirty="0"/>
              <a:t>             Education (Categorical)</a:t>
            </a:r>
          </a:p>
          <a:p>
            <a:pPr marL="0" indent="0">
              <a:buNone/>
            </a:pPr>
            <a:r>
              <a:rPr lang="en-US" dirty="0"/>
              <a:t>              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Effect Model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3" y="4652324"/>
            <a:ext cx="5988013" cy="72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84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Effects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Main Effect Model plus Interaction Effect of Sex and Age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128314"/>
            <a:ext cx="7829662" cy="74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78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Effects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Saturated Model: All main effects and all possible interaction effects with the highest order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694942"/>
            <a:ext cx="8247954" cy="9626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4223629"/>
            <a:ext cx="8092930" cy="97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2765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740</TotalTime>
  <Words>478</Words>
  <Application>Microsoft Office PowerPoint</Application>
  <PresentationFormat>Custom</PresentationFormat>
  <Paragraphs>245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View</vt:lpstr>
      <vt:lpstr>Multinomial Logistic Regression</vt:lpstr>
      <vt:lpstr>PowerPoint Presentation</vt:lpstr>
      <vt:lpstr>Example of DV (campus climate survey)</vt:lpstr>
      <vt:lpstr>Coefficient Table (white=2)</vt:lpstr>
      <vt:lpstr>Equations</vt:lpstr>
      <vt:lpstr>Equations (cont.)</vt:lpstr>
      <vt:lpstr>Interaction Effects</vt:lpstr>
      <vt:lpstr>Interaction Effects (cont.)</vt:lpstr>
      <vt:lpstr>Interaction Effects (cont.)</vt:lpstr>
      <vt:lpstr>Third Pairwise Comparison</vt:lpstr>
      <vt:lpstr>Predicted Probabilities</vt:lpstr>
      <vt:lpstr>Let’s take a look at the output file!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Assumptions In Multiple Regression Analysis (MRA)</dc:title>
  <dc:creator>Tesa Rigel Hines</dc:creator>
  <cp:lastModifiedBy>matsuoh</cp:lastModifiedBy>
  <cp:revision>70</cp:revision>
  <dcterms:created xsi:type="dcterms:W3CDTF">2017-01-25T20:17:37Z</dcterms:created>
  <dcterms:modified xsi:type="dcterms:W3CDTF">2018-04-11T13:30:09Z</dcterms:modified>
</cp:coreProperties>
</file>