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2" r:id="rId2"/>
    <p:sldId id="373" r:id="rId3"/>
    <p:sldId id="374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9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941658137154523E-2"/>
          <c:y val="0.12868632707774791"/>
          <c:w val="0.94268167860798402"/>
          <c:h val="0.772117962466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pattFill prst="pct5">
              <a:fgClr>
                <a:schemeClr val="bg1">
                  <a:lumMod val="95000"/>
                </a:schemeClr>
              </a:fgClr>
              <a:bgClr>
                <a:schemeClr val="bg1">
                  <a:lumMod val="95000"/>
                </a:schemeClr>
              </a:bgClr>
            </a:pattFill>
            <a:ln w="14861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9-4A8D-9A05-282C99F5DB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noFill/>
            <a:ln w="14861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9-4A8D-9A05-282C99F5DB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noFill/>
            <a:ln w="14861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9-4A8D-9A05-282C99F5DB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Product D</c:v>
                </c:pt>
              </c:strCache>
            </c:strRef>
          </c:tx>
          <c:spPr>
            <a:noFill/>
            <a:ln w="14861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59-4A8D-9A05-282C99F5DB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Product E</c:v>
                </c:pt>
              </c:strCache>
            </c:strRef>
          </c:tx>
          <c:spPr>
            <a:noFill/>
            <a:ln w="14861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9-4A8D-9A05-282C99F5D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79324784"/>
        <c:axId val="1"/>
      </c:barChart>
      <c:catAx>
        <c:axId val="17932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9324784"/>
        <c:crosses val="autoZero"/>
        <c:crossBetween val="between"/>
      </c:valAx>
      <c:spPr>
        <a:noFill/>
        <a:ln w="992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67" b="0" i="0" u="none" strike="noStrike" baseline="0">
          <a:solidFill>
            <a:srgbClr val="666699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31D81D-597B-49E4-BF52-BFB346C699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FD96F-EBD6-45B2-9A35-BAB510611D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76B5F54-D0C1-4400-B914-3AD3ED115EB1}" type="datetimeFigureOut">
              <a:rPr lang="zh-CN" altLang="en-US"/>
              <a:pPr>
                <a:defRPr/>
              </a:pPr>
              <a:t>2019/10/28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75AB948-767E-496C-A93D-6D0EDBC05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4916F36-B661-4DA2-9989-300E49CB7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0D2BE-E743-4279-B7C0-45B8122FF8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BA489-F78E-4B64-9799-6A3F296E2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2C8017-9504-49FF-8DEF-BC23BE2FD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CAC47E-CD31-4129-94FA-F6916922F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D281C3-3969-4DD8-91E5-9B11BACEB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B45362-BFDE-4F17-B88D-1CFAAD95FC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06CD8-699F-4FC2-88C1-87FB0F9635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10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7C0263-363D-449F-B382-90F9CC2A1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18D62-C3F1-423D-91D9-A48AC2DF9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212775-AE74-4173-9967-E9CF7EECB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B768A-61BD-490B-AF54-08BFF3362D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68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1284C-E157-4C15-A73D-71D0DD33D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73FB7-BF19-49F6-915E-B646BAC312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A9C665-7FCB-47D9-B503-0CC278B14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0FF3-2BD5-4392-97CC-D10B30AC6E9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68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CA56E0-9EAD-4880-A53A-9D50B42F2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F24A9A-2DFE-4A6B-8335-C5CE1A67A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11A67C-CFD9-453C-9CBC-B434C6CE8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4058-3C49-4A1A-85B8-9E5F24ADB3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67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A496C-48F6-4FA5-AAA0-0F37C9BAD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FF420A-BFDE-49DB-BBA7-23662E5F5C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2AD314-2145-4EA1-95C2-B78789556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45FC-2D7A-46EB-B98A-660F8BC022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92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9EBCC-910D-4BDB-9A8C-530590B83E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9EE0F-EB88-479B-ADA7-82D610C42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D58BA-72D0-4B50-A45E-F5FF262BF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29134-8370-4555-BB99-8702B25ACAA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90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ED823A-A027-47C2-BACB-635B6DCDD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DE13B5-357B-4BE2-BB7D-7C69CEB2F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2776045-CF66-4F8F-8D00-40595B93A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A508-A8A2-4210-89F7-ABE38357F9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54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C6ADFF-A4BF-46DD-B721-EC9E90F55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C65F36-D9C6-40D5-AC92-5BC4D17C5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B4C4E2-21AC-4495-90FD-B08D033C8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299CA-4A0C-494C-81EE-70DC17428F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90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7606B2-9BBF-4F2A-8FA4-4681367A1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B978D6-D2E7-473B-9B4B-50613E577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C8BF55-9CCE-4BAB-9F11-A4C533C0C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3D7F5-C146-4120-9BF3-13E3EA1983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408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2EA21-2FE0-4A32-AA08-3FF1BE01C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B0BE2-D0EB-4B2F-866C-DB2782573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93A5B-6B5A-4580-B51E-753B5B997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1F437-6EC5-4237-85C8-CAA685831D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6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F02DB-F550-4012-8FFF-6458EAC6D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DD29B-DFE6-4C00-87C7-A56FD652A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EB5EA-DEDA-43DB-95A3-30C1F9969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E71F2-844F-4870-83DF-64D294B9FFB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701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0EC4BE-D5CF-4510-9B93-F0E285238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F46FE9-6633-4E23-A6B3-A309471E6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D8CF01-3EB4-456A-9EC8-DCFDC224E2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2FD823-8BB6-49C4-9571-730C364426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3709A2A-7FF1-45AD-92BF-46244BC294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C69C5C-32BD-4DC8-A16F-2F20AD4E0B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>
            <a:extLst>
              <a:ext uri="{FF2B5EF4-FFF2-40B4-BE49-F238E27FC236}">
                <a16:creationId xmlns:a16="http://schemas.microsoft.com/office/drawing/2014/main" id="{47CFFB2B-B06E-4505-A5E8-DC7E79D0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6600" dirty="0">
                <a:latin typeface="Palatino Linotype" panose="02040502050505030304" pitchFamily="18" charset="0"/>
                <a:ea typeface="黑体" panose="02010609060101010101" pitchFamily="49" charset="-122"/>
              </a:rPr>
              <a:t>Python</a:t>
            </a:r>
            <a:r>
              <a:rPr lang="zh-CN" altLang="en-US" sz="6600" dirty="0">
                <a:latin typeface="Palatino Linotype" panose="02040502050505030304" pitchFamily="18" charset="0"/>
                <a:ea typeface="黑体" panose="02010609060101010101" pitchFamily="49" charset="-122"/>
              </a:rPr>
              <a:t>金融大数据分析</a:t>
            </a:r>
          </a:p>
        </p:txBody>
      </p:sp>
      <p:sp>
        <p:nvSpPr>
          <p:cNvPr id="3075" name="副标题 4">
            <a:extLst>
              <a:ext uri="{FF2B5EF4-FFF2-40B4-BE49-F238E27FC236}">
                <a16:creationId xmlns:a16="http://schemas.microsoft.com/office/drawing/2014/main" id="{901EBD7C-E170-42BD-B542-7DEA3B0C8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08413"/>
            <a:ext cx="9144000" cy="1222375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汤银芬</a:t>
            </a:r>
          </a:p>
        </p:txBody>
      </p:sp>
      <p:graphicFrame>
        <p:nvGraphicFramePr>
          <p:cNvPr id="2" name="Chart 6">
            <a:extLst>
              <a:ext uri="{FF2B5EF4-FFF2-40B4-BE49-F238E27FC236}">
                <a16:creationId xmlns:a16="http://schemas.microsoft.com/office/drawing/2014/main" id="{11CAA21A-303B-4281-A842-14E938B04885}"/>
              </a:ext>
            </a:extLst>
          </p:cNvPr>
          <p:cNvGraphicFramePr>
            <a:graphicFrameLocks/>
          </p:cNvGraphicFramePr>
          <p:nvPr/>
        </p:nvGraphicFramePr>
        <p:xfrm>
          <a:off x="50800" y="4919663"/>
          <a:ext cx="8758238" cy="136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85AE-2398-4B2A-BFC2-368B1EA7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24034-36A8-4EBF-A56B-D72085A1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平时成绩 </a:t>
            </a:r>
            <a:r>
              <a:rPr lang="en-US" altLang="zh-CN"/>
              <a:t>100%</a:t>
            </a:r>
          </a:p>
          <a:p>
            <a:r>
              <a:rPr lang="zh-CN" altLang="en-US"/>
              <a:t>组成：</a:t>
            </a:r>
            <a:endParaRPr lang="en-US" altLang="zh-CN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课堂考勤 </a:t>
            </a:r>
            <a:r>
              <a:rPr lang="zh-CN" altLang="en-US"/>
              <a:t>（</a:t>
            </a:r>
            <a:r>
              <a:rPr lang="en-US" altLang="zh-CN"/>
              <a:t>15%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次，每次</a:t>
            </a:r>
            <a:r>
              <a:rPr lang="en-US" altLang="zh-CN"/>
              <a:t>1</a:t>
            </a:r>
            <a:r>
              <a:rPr lang="zh-CN" altLang="en-US"/>
              <a:t>分）</a:t>
            </a:r>
            <a:endParaRPr lang="en-US" altLang="zh-CN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课堂表现 </a:t>
            </a:r>
            <a:r>
              <a:rPr lang="zh-CN" altLang="en-US"/>
              <a:t>（</a:t>
            </a:r>
            <a:r>
              <a:rPr lang="en-US" altLang="zh-CN"/>
              <a:t>15%</a:t>
            </a:r>
            <a:r>
              <a:rPr lang="zh-CN" altLang="en-US"/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实验报告 </a:t>
            </a:r>
            <a:r>
              <a:rPr lang="zh-CN" altLang="en-US"/>
              <a:t>（</a:t>
            </a:r>
            <a:r>
              <a:rPr lang="en-US" altLang="zh-CN"/>
              <a:t>30%, 5</a:t>
            </a:r>
            <a:r>
              <a:rPr lang="zh-CN" altLang="en-US"/>
              <a:t>次）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阶段测验 </a:t>
            </a:r>
            <a:r>
              <a:rPr lang="zh-CN" altLang="en-US"/>
              <a:t>（</a:t>
            </a:r>
            <a:r>
              <a:rPr lang="en-US" altLang="zh-CN"/>
              <a:t>40%</a:t>
            </a:r>
            <a:r>
              <a:rPr lang="zh-CN" altLang="en-US"/>
              <a:t>，第</a:t>
            </a:r>
            <a:r>
              <a:rPr lang="en-US" altLang="zh-CN"/>
              <a:t>15</a:t>
            </a:r>
            <a:r>
              <a:rPr lang="zh-CN" altLang="en-US"/>
              <a:t>周）</a:t>
            </a:r>
            <a:r>
              <a:rPr lang="en-US" altLang="zh-CN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0145-8BE0-46EF-9F21-596961E1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教材与参考文献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84EB4-99C6-4E8D-8972-683C2644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</a:t>
            </a:r>
            <a:r>
              <a:rPr lang="zh-CN" altLang="zh-CN"/>
              <a:t>严玉星，《</a:t>
            </a:r>
            <a:r>
              <a:rPr lang="en-US" altLang="zh-CN"/>
              <a:t>Python</a:t>
            </a:r>
            <a:r>
              <a:rPr lang="zh-CN" altLang="zh-CN"/>
              <a:t>金融实战</a:t>
            </a:r>
            <a:r>
              <a:rPr lang="en-US" altLang="zh-CN"/>
              <a:t>(</a:t>
            </a:r>
            <a:r>
              <a:rPr lang="zh-CN" altLang="zh-CN"/>
              <a:t>第一版</a:t>
            </a:r>
            <a:r>
              <a:rPr lang="en-US" altLang="zh-CN"/>
              <a:t>) </a:t>
            </a:r>
            <a:r>
              <a:rPr lang="zh-CN" altLang="zh-CN"/>
              <a:t>》，人民邮电出版社，</a:t>
            </a:r>
            <a:r>
              <a:rPr lang="en-US" altLang="zh-CN"/>
              <a:t>2017</a:t>
            </a:r>
            <a:r>
              <a:rPr lang="zh-CN" altLang="zh-CN"/>
              <a:t>，第</a:t>
            </a:r>
            <a:r>
              <a:rPr lang="en-US" altLang="zh-CN"/>
              <a:t>1</a:t>
            </a:r>
            <a:r>
              <a:rPr lang="zh-CN" altLang="zh-CN"/>
              <a:t>版。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Yves Hilpisch</a:t>
            </a:r>
            <a:r>
              <a:rPr lang="zh-CN" altLang="zh-CN"/>
              <a:t>，《</a:t>
            </a:r>
            <a:r>
              <a:rPr lang="en-US" altLang="zh-CN"/>
              <a:t>Python</a:t>
            </a:r>
            <a:r>
              <a:rPr lang="zh-CN" altLang="zh-CN"/>
              <a:t>金融大数据分析（第一版）》，人民邮电出版社，</a:t>
            </a:r>
            <a:r>
              <a:rPr lang="en-US" altLang="zh-CN"/>
              <a:t>2015</a:t>
            </a:r>
            <a:r>
              <a:rPr lang="zh-CN" altLang="zh-CN"/>
              <a:t>，第</a:t>
            </a:r>
            <a:r>
              <a:rPr lang="en-US" altLang="zh-CN"/>
              <a:t>1</a:t>
            </a:r>
            <a:r>
              <a:rPr lang="zh-CN" altLang="zh-CN"/>
              <a:t>版。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宋体</vt:lpstr>
      <vt:lpstr>Calibri</vt:lpstr>
      <vt:lpstr>Palatino Linotype</vt:lpstr>
      <vt:lpstr>黑体</vt:lpstr>
      <vt:lpstr>微软雅黑</vt:lpstr>
      <vt:lpstr>Wingdings</vt:lpstr>
      <vt:lpstr>默认设计模板</vt:lpstr>
      <vt:lpstr>Python金融大数据分析</vt:lpstr>
      <vt:lpstr>课程考核</vt:lpstr>
      <vt:lpstr>教材与参考文献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Weijia Yuan</dc:creator>
  <cp:lastModifiedBy>Lu Cloudy</cp:lastModifiedBy>
  <cp:revision>17</cp:revision>
  <cp:lastPrinted>2015-09-27T23:25:29Z</cp:lastPrinted>
  <dcterms:created xsi:type="dcterms:W3CDTF">2016-12-05T15:44:20Z</dcterms:created>
  <dcterms:modified xsi:type="dcterms:W3CDTF">2019-10-28T02:28:48Z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