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25" r:id="rId2"/>
    <p:sldId id="433" r:id="rId3"/>
    <p:sldId id="434" r:id="rId4"/>
    <p:sldId id="435" r:id="rId5"/>
    <p:sldId id="43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52" autoAdjust="0"/>
  </p:normalViewPr>
  <p:slideViewPr>
    <p:cSldViewPr snapToGrid="0">
      <p:cViewPr varScale="1">
        <p:scale>
          <a:sx n="51" d="100"/>
          <a:sy n="51" d="100"/>
        </p:scale>
        <p:origin x="180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8577-3EE7-4C96-A4C8-F9FB15610A1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9A8-CD4A-49A0-9668-9E83BF8F52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2E3D9-7ED7-41FC-A365-E6A1C828DC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6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4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 txBox="1">
            <a:spLocks noGrp="1"/>
          </p:cNvSpPr>
          <p:nvPr>
            <p:ph type="ctrTitle"/>
          </p:nvPr>
        </p:nvSpPr>
        <p:spPr>
          <a:xfrm>
            <a:off x="424404" y="0"/>
            <a:ext cx="11343191" cy="844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200" b="0" i="0" u="none" strike="noStrike" cap="none" spc="-15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hape 33"/>
          <p:cNvSpPr txBox="1"/>
          <p:nvPr userDrawn="1"/>
        </p:nvSpPr>
        <p:spPr>
          <a:xfrm>
            <a:off x="10392315" y="6758516"/>
            <a:ext cx="1797200" cy="92598"/>
          </a:xfrm>
          <a:prstGeom prst="rect">
            <a:avLst/>
          </a:prstGeom>
          <a:noFill/>
          <a:ln>
            <a:noFill/>
          </a:ln>
        </p:spPr>
        <p:txBody>
          <a:bodyPr wrap="square" lIns="121900" tIns="0" rIns="121900" bIns="0" anchor="b" anchorCtr="0">
            <a:noAutofit/>
          </a:bodyPr>
          <a:lstStyle/>
          <a:p>
            <a:pPr marL="114297" marR="0" lvl="0" indent="-11429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fld id="{00000000-1234-1234-1234-123412341234}" type="slidenum">
              <a:rPr lang="en-GB" sz="5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marL="114297" marR="0" lvl="0" indent="-11429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5"/>
                <a:buFont typeface="Arial"/>
                <a:buNone/>
              </a:pPr>
              <a:t>‹#›</a:t>
            </a:fld>
            <a:endParaRPr sz="5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4403" y="1138688"/>
            <a:ext cx="11343191" cy="53084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52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722313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347788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876425" indent="0"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hape 19"/>
          <p:cNvSpPr/>
          <p:nvPr userDrawn="1"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742194" y="6643050"/>
            <a:ext cx="424406" cy="18350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/>
            <a:fld id="{B098C751-BAEE-4785-B50A-5718F32FDFC1}" type="slidenum">
              <a:rPr lang="en-GB" sz="1200" smtClean="0"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790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"/>
          <p:cNvSpPr/>
          <p:nvPr/>
        </p:nvSpPr>
        <p:spPr>
          <a:xfrm>
            <a:off x="0" y="6826557"/>
            <a:ext cx="121920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65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-biochar/bw2-wid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27" y="1299441"/>
            <a:ext cx="10242733" cy="4534200"/>
          </a:xfrm>
        </p:spPr>
        <p:txBody>
          <a:bodyPr anchor="ctr">
            <a:noAutofit/>
          </a:bodyPr>
          <a:lstStyle/>
          <a:p>
            <a:pPr>
              <a:lnSpc>
                <a:spcPct val="114000"/>
              </a:lnSpc>
            </a:pPr>
            <a: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bw2widgets</a:t>
            </a:r>
            <a:br>
              <a:rPr lang="en-GB" sz="7200" b="1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Turn your parametrized LCA models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into interactive HTML/JS figures</a:t>
            </a:r>
            <a:b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https://github.com/SLU-biochar/bw2-widgets</a:t>
            </a:r>
            <a:r>
              <a:rPr lang="en-GB" sz="4400" spc="-1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3400" spc="-1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31762"/>
            <a:ext cx="9144000" cy="309846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2022-12-30</a:t>
            </a:r>
          </a:p>
        </p:txBody>
      </p:sp>
    </p:spTree>
    <p:extLst>
      <p:ext uri="{BB962C8B-B14F-4D97-AF65-F5344CB8AC3E}">
        <p14:creationId xmlns:p14="http://schemas.microsoft.com/office/powerpoint/2010/main" val="15976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A23-3E63-038E-F298-2A609DB5B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 product…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9D084-2632-10EA-4ACC-F72781323C13}"/>
              </a:ext>
            </a:extLst>
          </p:cNvPr>
          <p:cNvSpPr txBox="1">
            <a:spLocks/>
          </p:cNvSpPr>
          <p:nvPr/>
        </p:nvSpPr>
        <p:spPr>
          <a:xfrm>
            <a:off x="122376" y="4812374"/>
            <a:ext cx="7528104" cy="20144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i="1" kern="0" dirty="0"/>
              <a:t>Output: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Standalone HTML/JS files in a folder, displaying your LCA charts with sliders for parameters. Can easily be shared via email, or incorporated to static websites, e.g. </a:t>
            </a:r>
            <a:r>
              <a:rPr lang="en-GB" i="1" kern="0" dirty="0" err="1"/>
              <a:t>hugo</a:t>
            </a:r>
            <a:r>
              <a:rPr lang="en-GB" kern="0" dirty="0"/>
              <a:t>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DA8E83-73AE-51CF-7272-3FDD7B5236C6}"/>
              </a:ext>
            </a:extLst>
          </p:cNvPr>
          <p:cNvSpPr txBox="1">
            <a:spLocks/>
          </p:cNvSpPr>
          <p:nvPr/>
        </p:nvSpPr>
        <p:spPr>
          <a:xfrm>
            <a:off x="7650480" y="4812374"/>
            <a:ext cx="4907280" cy="180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kern="0" dirty="0"/>
              <a:t>Input: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Brightway2 LCA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kern="0" dirty="0"/>
              <a:t>Excel file defining parameters ranges, units, and pretty names</a:t>
            </a:r>
          </a:p>
          <a:p>
            <a:endParaRPr lang="en-GB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353276-9813-39A6-526E-5C4947BD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38" y="988780"/>
            <a:ext cx="8365082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06F-AC41-D48D-455F-F50908C29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Built by bringing together various components…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65EA-EA1E-DE65-1228-19450DE2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7839920" cy="5719312"/>
          </a:xfrm>
        </p:spPr>
        <p:txBody>
          <a:bodyPr/>
          <a:lstStyle/>
          <a:p>
            <a:r>
              <a:rPr lang="en-GB" i="1" dirty="0"/>
              <a:t>To build your LCA model: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brightway2</a:t>
            </a:r>
            <a:r>
              <a:rPr lang="en-GB" dirty="0"/>
              <a:t>, </a:t>
            </a:r>
            <a:r>
              <a:rPr lang="en-GB" b="1" dirty="0"/>
              <a:t>activity-browser</a:t>
            </a:r>
          </a:p>
          <a:p>
            <a:endParaRPr lang="en-GB" dirty="0"/>
          </a:p>
          <a:p>
            <a:r>
              <a:rPr lang="en-GB" i="1" dirty="0"/>
              <a:t>To convert your LCA model into a JavaScript algebraic expression: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 err="1"/>
              <a:t>lca_algebraic</a:t>
            </a:r>
            <a:endParaRPr lang="en-GB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LCA contribution analysis functions (grouping by tags as implemented in e.g. </a:t>
            </a:r>
            <a:r>
              <a:rPr lang="en-GB" dirty="0" err="1"/>
              <a:t>SimaPro</a:t>
            </a:r>
            <a:r>
              <a:rPr lang="en-GB" dirty="0"/>
              <a:t>, in contributionAnalysis.py)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i="1" dirty="0"/>
              <a:t>To HTML/JS charts: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b="1" dirty="0"/>
              <a:t>d3.js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Currently implemented charts: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stacked bar chart</a:t>
            </a:r>
            <a:r>
              <a:rPr lang="en-GB" dirty="0"/>
              <a:t>, upgraded from online (i.e. </a:t>
            </a:r>
            <a:r>
              <a:rPr lang="en-GB" dirty="0" err="1"/>
              <a:t>stackoverflow</a:t>
            </a:r>
            <a:r>
              <a:rPr lang="en-GB" dirty="0"/>
              <a:t>) examples </a:t>
            </a:r>
          </a:p>
          <a:p>
            <a:pPr marL="695325" lvl="1" indent="-342900">
              <a:buFont typeface="Wingdings" panose="05000000000000000000" pitchFamily="2" charset="2"/>
              <a:buChar char="§"/>
            </a:pPr>
            <a:r>
              <a:rPr lang="en-GB" u="sng" dirty="0"/>
              <a:t>waterfall</a:t>
            </a:r>
            <a:r>
              <a:rPr lang="en-GB" dirty="0"/>
              <a:t> inspired from </a:t>
            </a:r>
            <a:r>
              <a:rPr lang="en-GB" b="1" dirty="0" err="1"/>
              <a:t>lcopt</a:t>
            </a:r>
            <a:r>
              <a:rPr lang="en-GB" dirty="0"/>
              <a:t> from </a:t>
            </a:r>
            <a:r>
              <a:rPr lang="en-GB" dirty="0" err="1"/>
              <a:t>pjjoyce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202B8-D3F9-4F32-ABE5-E64B3B2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99" y="3507223"/>
            <a:ext cx="4287701" cy="314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76ACC-F0DD-9AAE-11C1-5F886707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99" y="730380"/>
            <a:ext cx="4193382" cy="2765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837E8-CA28-14BF-CCDC-8012D3806B68}"/>
              </a:ext>
            </a:extLst>
          </p:cNvPr>
          <p:cNvSpPr txBox="1"/>
          <p:nvPr/>
        </p:nvSpPr>
        <p:spPr>
          <a:xfrm>
            <a:off x="9150250" y="4226028"/>
            <a:ext cx="1701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waterfall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42E15-A1CE-BF72-94D5-FA5715256DC2}"/>
              </a:ext>
            </a:extLst>
          </p:cNvPr>
          <p:cNvSpPr txBox="1"/>
          <p:nvPr/>
        </p:nvSpPr>
        <p:spPr>
          <a:xfrm>
            <a:off x="10059158" y="2718520"/>
            <a:ext cx="224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bars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9F2-14D1-31EF-698F-BE93E4EF9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it works in practice…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F9A3-6A42-1A91-4072-42AE97FC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4" y="1138688"/>
            <a:ext cx="6335212" cy="5308412"/>
          </a:xfrm>
        </p:spPr>
        <p:txBody>
          <a:bodyPr/>
          <a:lstStyle/>
          <a:p>
            <a:r>
              <a:rPr lang="en-GB" sz="2000" dirty="0"/>
              <a:t>Step 1. Build your LCA model with project-level parameters, as you would normally do</a:t>
            </a:r>
          </a:p>
          <a:p>
            <a:endParaRPr lang="en-GB" sz="2000" dirty="0"/>
          </a:p>
          <a:p>
            <a:r>
              <a:rPr lang="en-GB" sz="2000" dirty="0"/>
              <a:t>Step 2. Group the activities in your LCA model for the contribution analysis.</a:t>
            </a:r>
          </a:p>
          <a:p>
            <a:endParaRPr lang="en-GB" sz="2000" dirty="0"/>
          </a:p>
          <a:p>
            <a:r>
              <a:rPr lang="en-GB" sz="2000" dirty="0"/>
              <a:t>Step 3. Use the provided functions to convert the LCA model into a set of algebraic equations &amp; an set-up an Excel file for parameter ranges.</a:t>
            </a:r>
          </a:p>
          <a:p>
            <a:endParaRPr lang="en-GB" sz="2000" dirty="0"/>
          </a:p>
          <a:p>
            <a:r>
              <a:rPr lang="en-GB" sz="2000" dirty="0"/>
              <a:t>Step 4. Use the provided functions to generates the JavaScript file that contains the generated model.</a:t>
            </a:r>
          </a:p>
          <a:p>
            <a:endParaRPr lang="en-GB" sz="2000" dirty="0"/>
          </a:p>
          <a:p>
            <a:r>
              <a:rPr lang="en-GB" sz="2000" dirty="0"/>
              <a:t>Step 5. Integrate to your website or share with colleagues the widgets as HTML/JS files.</a:t>
            </a:r>
            <a:endParaRPr lang="fr-FR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45E8E-6C25-06C5-044F-724235643448}"/>
              </a:ext>
            </a:extLst>
          </p:cNvPr>
          <p:cNvSpPr txBox="1">
            <a:spLocks/>
          </p:cNvSpPr>
          <p:nvPr/>
        </p:nvSpPr>
        <p:spPr>
          <a:xfrm>
            <a:off x="7822556" y="2674006"/>
            <a:ext cx="3428036" cy="1509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L="352425" marR="0" lvl="1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2pPr>
            <a:lvl3pPr marL="722313" marR="0" lvl="2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3pPr>
            <a:lvl4pPr marL="1347788" marR="0" lvl="3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4pPr>
            <a:lvl5pPr marL="1876425" marR="0" lvl="4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kern="0" dirty="0">
                <a:solidFill>
                  <a:srgbClr val="FF0000"/>
                </a:solidFill>
              </a:rPr>
              <a:t>See standalone example in the notebook demo4contest.ipynb</a:t>
            </a:r>
            <a:endParaRPr lang="fr-FR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0C3-7FBD-E6AE-936F-B85FE5D0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Further development &amp; contributions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533D-4E88-CDFC-AE65-1BD812FA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 for multiple impact categories, in the plots, via a dropdown menu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option to </a:t>
            </a:r>
            <a:r>
              <a:rPr lang="en-GB" dirty="0">
                <a:solidFill>
                  <a:srgbClr val="4B69C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 </a:t>
            </a: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parameter order (custom or by </a:t>
            </a:r>
            <a:r>
              <a:rPr lang="en-GB" b="0" dirty="0" err="1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importance)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option to use </a:t>
            </a:r>
            <a:r>
              <a:rPr lang="en-GB" b="0" dirty="0" err="1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Sobol</a:t>
            </a: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-simplified models as output (reduced number of parameters)</a:t>
            </a:r>
            <a:endParaRPr lang="en-GB" b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GB" b="0" dirty="0">
              <a:solidFill>
                <a:srgbClr val="4B69C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 from .</a:t>
            </a:r>
            <a:r>
              <a:rPr lang="en-GB" b="0" dirty="0" err="1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to a .json file export</a:t>
            </a:r>
          </a:p>
          <a:p>
            <a:pPr marL="342900" indent="-342900">
              <a:buFontTx/>
              <a:buChar char="-"/>
            </a:pPr>
            <a:r>
              <a:rPr lang="en-GB" b="0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plot types in d3.js</a:t>
            </a:r>
            <a:endParaRPr lang="en-GB" b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4B69C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4B69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Inclusion in activity-browser</a:t>
            </a:r>
            <a:endParaRPr lang="en-GB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5744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54A6"/>
      </a:accent1>
      <a:accent2>
        <a:srgbClr val="5494E6"/>
      </a:accent2>
      <a:accent3>
        <a:srgbClr val="62922E"/>
      </a:accent3>
      <a:accent4>
        <a:srgbClr val="A2D16E"/>
      </a:accent4>
      <a:accent5>
        <a:srgbClr val="9D102D"/>
      </a:accent5>
      <a:accent6>
        <a:srgbClr val="E74769"/>
      </a:accent6>
      <a:hlink>
        <a:srgbClr val="1954A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351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PresentationTemplate</vt:lpstr>
      <vt:lpstr>bw2widgets Turn your parametrized LCA models into interactive HTML/JS figures https://github.com/SLU-biochar/bw2-widgets </vt:lpstr>
      <vt:lpstr>The end product…</vt:lpstr>
      <vt:lpstr>Built by bringing together various components…</vt:lpstr>
      <vt:lpstr>How it works in practice…</vt:lpstr>
      <vt:lpstr>Further development &amp;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Concepts &amp; history of sustainability</dc:title>
  <dc:creator>Elias Azzi</dc:creator>
  <cp:lastModifiedBy>Elias Azzi</cp:lastModifiedBy>
  <cp:revision>37</cp:revision>
  <dcterms:created xsi:type="dcterms:W3CDTF">2022-12-30T18:44:03Z</dcterms:created>
  <dcterms:modified xsi:type="dcterms:W3CDTF">2023-01-08T13:27:19Z</dcterms:modified>
</cp:coreProperties>
</file>