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86" r:id="rId2"/>
    <p:sldId id="258" r:id="rId3"/>
    <p:sldId id="260" r:id="rId4"/>
    <p:sldId id="261" r:id="rId5"/>
    <p:sldId id="263" r:id="rId6"/>
    <p:sldId id="265" r:id="rId7"/>
    <p:sldId id="267" r:id="rId8"/>
    <p:sldId id="268" r:id="rId9"/>
    <p:sldId id="270" r:id="rId10"/>
    <p:sldId id="275" r:id="rId11"/>
    <p:sldId id="274" r:id="rId12"/>
    <p:sldId id="272" r:id="rId13"/>
    <p:sldId id="256" r:id="rId14"/>
    <p:sldId id="259" r:id="rId15"/>
    <p:sldId id="257" r:id="rId16"/>
    <p:sldId id="287" r:id="rId17"/>
    <p:sldId id="276" r:id="rId18"/>
    <p:sldId id="277" r:id="rId19"/>
    <p:sldId id="278" r:id="rId20"/>
    <p:sldId id="288" r:id="rId21"/>
    <p:sldId id="279" r:id="rId22"/>
    <p:sldId id="280" r:id="rId23"/>
    <p:sldId id="281" r:id="rId24"/>
    <p:sldId id="282" r:id="rId25"/>
    <p:sldId id="283" r:id="rId26"/>
    <p:sldId id="284" r:id="rId27"/>
    <p:sldId id="273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5"/>
    <p:restoredTop sz="91347"/>
  </p:normalViewPr>
  <p:slideViewPr>
    <p:cSldViewPr snapToGrid="0" snapToObjects="1">
      <p:cViewPr>
        <p:scale>
          <a:sx n="126" d="100"/>
          <a:sy n="126" d="100"/>
        </p:scale>
        <p:origin x="68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5DAA8-3A06-914C-AB56-5047CB99673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09C1C-8B07-DE44-B7F9-33D6540D6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9C1C-8B07-DE44-B7F9-33D6540D6D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9C1C-8B07-DE44-B7F9-33D6540D6D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9C1C-8B07-DE44-B7F9-33D6540D6D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1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BECE-ECC1-CA4D-A5FA-E95CFD2C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1DEB-86B9-DC42-9C44-B6F1B6344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7911-A0F2-0244-A7F1-A9ED73F0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1570-EDEC-F141-951C-6F801418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04815-4380-994E-BD62-DFF16E4C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7005-184C-1D41-9A1B-7485777E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C2D18-D0DA-E745-AAC8-173FD0ED0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FA70C-473A-F547-9225-960A40A8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99C-C9DF-3142-B43B-AB52DE1F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FCD4-7D30-DC45-A49F-1C0D150C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7EE81-CA55-984D-9916-C74B74A34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866E9-284E-E243-948F-338E87719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B93DE-DBB0-1742-AC48-23EB2897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FF98-503C-2445-8578-31EF0255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E896-F50F-464B-A5CD-A05D2EF1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157C-25C6-0E4A-9839-C653333E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A669-7B14-0644-B243-0C8BBB3B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F00A-2D76-7940-8DB6-31557271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4BAD0-A84F-6846-B688-EA0BBCEB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A0C4-391F-FA47-8DE6-F203FBBC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4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2FF3-9A38-594E-A5EE-3330C20D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FAA5B-0654-AD4A-9A25-2008EA88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840E-6026-4F41-8E35-FE0FD3AC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20AF4-46A1-9A42-8239-8982D90C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94D7C-B152-EA45-8C32-F425808E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6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B336-EAE0-1B41-8C8A-3527E854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0C3D-FB6E-8949-BCE6-FCF1CD680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90658-11A0-F943-B375-9BBC4D5E8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F7B28-2426-384B-91FD-0F26EF41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64B84-FF6F-6248-B5B0-89991F26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36E34-4030-5B44-B5C8-C734EBDF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4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1023-C3C9-584C-8894-55D2FB3D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D06E7-E09D-6446-ACD1-B6B8BB881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BAC8E-95FF-824B-B88E-56C94ADD4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AB9E2-2F23-4E47-A2B7-C0245F1D1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CC8F1-6743-2C4A-8FD5-EA8FCCB5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0271A-2448-D441-87C5-9DA7989A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9FED2-43D3-BB40-8CAD-CA4B9735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974CA-262D-EF42-A8BA-40E17A02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1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631D-D2B1-8C4B-A886-B1492883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91802-4669-BA43-9794-DB0A6C7A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1A724-DB1C-DA47-899C-CF02DD63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46BD5-7BDD-6E47-9F7A-61773D09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3399D-E888-1848-9E53-475FCAEC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76365-9FC4-DA4E-8157-49A51415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61033-9637-1E40-9A89-1CF9A4BC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6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9D99-B183-8148-9523-6F1A1520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A61B-2FED-4143-A5C2-0073F219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693EF-A3BB-C94E-A1D6-78DE3935A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2928F-2989-9E42-B82D-9573F706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6BA5D-A485-1847-BC34-9F16C619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B6EDD-BDB2-3F44-AE1E-8F81DBDC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7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62D1-AD44-A649-9E12-1CE87361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46DBC-6E50-244E-83FE-81C288B7B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F2909-912C-994B-ABE5-0576A92B9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8BAAA-B83E-BC4C-809D-9A4430E9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FD46C-52FF-204F-919A-E3E0C74E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EF9CC-D029-6D4E-92E0-52B25B16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F3DF0-4B73-3E42-BEAF-B8B7724D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BBB2D-5681-8248-8804-C45088A1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84280-E860-2740-95ED-2054576C3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D48DB-E274-AF4F-B58C-E23D77B8B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5351-F31D-A547-A523-F53FC9059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6" name="Rectangle 7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2" name="Picture 4" descr="Labradoodle or Fried Chicken? | Chicken puppy, Food animals, Labradoodle">
            <a:extLst>
              <a:ext uri="{FF2B5EF4-FFF2-40B4-BE49-F238E27FC236}">
                <a16:creationId xmlns:a16="http://schemas.microsoft.com/office/drawing/2014/main" id="{0176AFC2-FB59-9347-A597-60095EF35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8" r="-2" b="7909"/>
          <a:stretch/>
        </p:blipFill>
        <p:spPr bwMode="auto">
          <a:xfrm>
            <a:off x="3132160" y="1021"/>
            <a:ext cx="9059839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BC5F3-9A8E-1444-9681-C8B32989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099671"/>
            <a:ext cx="4972511" cy="336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latin typeface="+mj-lt"/>
                <a:ea typeface="+mj-ea"/>
                <a:cs typeface="+mj-cs"/>
              </a:rPr>
              <a:t>Image Classification</a:t>
            </a:r>
          </a:p>
        </p:txBody>
      </p:sp>
      <p:sp>
        <p:nvSpPr>
          <p:cNvPr id="17417" name="Freeform: Shape 76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414" name="Picture 6" descr="Chihuahua or muffin? My search for the best computer vision API">
            <a:extLst>
              <a:ext uri="{FF2B5EF4-FFF2-40B4-BE49-F238E27FC236}">
                <a16:creationId xmlns:a16="http://schemas.microsoft.com/office/drawing/2014/main" id="{1ED787B3-FED7-0648-9BB9-0A1741B40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" r="4981" b="2"/>
          <a:stretch/>
        </p:blipFill>
        <p:spPr bwMode="auto"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59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2DB33-D632-9B4C-B227-425176913BB0}"/>
              </a:ext>
            </a:extLst>
          </p:cNvPr>
          <p:cNvSpPr/>
          <p:nvPr/>
        </p:nvSpPr>
        <p:spPr>
          <a:xfrm>
            <a:off x="5602936" y="2765612"/>
            <a:ext cx="1380565" cy="1326776"/>
          </a:xfrm>
          <a:prstGeom prst="ellipse">
            <a:avLst/>
          </a:prstGeom>
          <a:solidFill>
            <a:schemeClr val="bg1"/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∑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95401-4D1E-E341-B38F-42CAB14D46F9}"/>
              </a:ext>
            </a:extLst>
          </p:cNvPr>
          <p:cNvCxnSpPr>
            <a:cxnSpLocks/>
          </p:cNvCxnSpPr>
          <p:nvPr/>
        </p:nvCxnSpPr>
        <p:spPr>
          <a:xfrm>
            <a:off x="7306223" y="3429000"/>
            <a:ext cx="233978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82A1D-015F-2741-AD46-4477C775D70F}"/>
              </a:ext>
            </a:extLst>
          </p:cNvPr>
          <p:cNvCxnSpPr>
            <a:cxnSpLocks/>
          </p:cNvCxnSpPr>
          <p:nvPr/>
        </p:nvCxnSpPr>
        <p:spPr>
          <a:xfrm>
            <a:off x="3047999" y="2026024"/>
            <a:ext cx="2541968" cy="9338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BF683-5D9C-654A-A5DD-2C93006DC73F}"/>
              </a:ext>
            </a:extLst>
          </p:cNvPr>
          <p:cNvCxnSpPr>
            <a:cxnSpLocks/>
          </p:cNvCxnSpPr>
          <p:nvPr/>
        </p:nvCxnSpPr>
        <p:spPr>
          <a:xfrm>
            <a:off x="2821407" y="3429000"/>
            <a:ext cx="264305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58F99-C1D7-7544-9200-B97AB3C32546}"/>
              </a:ext>
            </a:extLst>
          </p:cNvPr>
          <p:cNvCxnSpPr>
            <a:cxnSpLocks/>
          </p:cNvCxnSpPr>
          <p:nvPr/>
        </p:nvCxnSpPr>
        <p:spPr>
          <a:xfrm flipV="1">
            <a:off x="3065928" y="3868272"/>
            <a:ext cx="2592512" cy="9637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77238E9C-DCEE-FC4A-94B5-76F47555FB0E}"/>
              </a:ext>
            </a:extLst>
          </p:cNvPr>
          <p:cNvSpPr/>
          <p:nvPr/>
        </p:nvSpPr>
        <p:spPr>
          <a:xfrm>
            <a:off x="8014447" y="3012145"/>
            <a:ext cx="609600" cy="856127"/>
          </a:xfrm>
          <a:prstGeom prst="diamond">
            <a:avLst/>
          </a:prstGeom>
          <a:solidFill>
            <a:srgbClr val="00B050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𝑓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6A3463-4DD0-E548-A8B7-511E92C617AF}"/>
              </a:ext>
            </a:extLst>
          </p:cNvPr>
          <p:cNvSpPr/>
          <p:nvPr/>
        </p:nvSpPr>
        <p:spPr>
          <a:xfrm>
            <a:off x="1983517" y="1841358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CC24B-490E-3A41-9752-7A7A4C942A55}"/>
              </a:ext>
            </a:extLst>
          </p:cNvPr>
          <p:cNvSpPr/>
          <p:nvPr/>
        </p:nvSpPr>
        <p:spPr>
          <a:xfrm>
            <a:off x="1691267" y="3244334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59B25D-04CC-DC49-946D-7BEBD1B119AF}"/>
              </a:ext>
            </a:extLst>
          </p:cNvPr>
          <p:cNvSpPr/>
          <p:nvPr/>
        </p:nvSpPr>
        <p:spPr>
          <a:xfrm>
            <a:off x="1985206" y="483197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192433-0464-8147-983A-8DB0C1510512}"/>
              </a:ext>
            </a:extLst>
          </p:cNvPr>
          <p:cNvSpPr txBox="1"/>
          <p:nvPr/>
        </p:nvSpPr>
        <p:spPr>
          <a:xfrm>
            <a:off x="4231341" y="2097741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88F3D0-52F9-5847-9D4A-A72E16AC2AAA}"/>
              </a:ext>
            </a:extLst>
          </p:cNvPr>
          <p:cNvSpPr txBox="1"/>
          <p:nvPr/>
        </p:nvSpPr>
        <p:spPr>
          <a:xfrm>
            <a:off x="3735532" y="2983894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8DE80-AEB1-7449-A2B0-567EB863B71E}"/>
              </a:ext>
            </a:extLst>
          </p:cNvPr>
          <p:cNvSpPr txBox="1"/>
          <p:nvPr/>
        </p:nvSpPr>
        <p:spPr>
          <a:xfrm>
            <a:off x="4306094" y="4304205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A25C02-0E11-E44D-9126-8EF736903411}"/>
                  </a:ext>
                </a:extLst>
              </p:cNvPr>
              <p:cNvSpPr txBox="1"/>
              <p:nvPr/>
            </p:nvSpPr>
            <p:spPr>
              <a:xfrm>
                <a:off x="4371022" y="148857"/>
                <a:ext cx="7663829" cy="147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input</m:t>
                          </m:r>
                          <m:r>
                            <m:rPr>
                              <m:sty m:val="p"/>
                            </m:rPr>
                            <a:rPr lang="en-US" sz="3200" b="0" i="0" baseline="-2500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weight</m:t>
                          </m:r>
                          <m:r>
                            <m:rPr>
                              <m:sty m:val="p"/>
                            </m:rPr>
                            <a:rPr lang="en-US" sz="3200" b="0" i="0" baseline="-2500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bias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A25C02-0E11-E44D-9126-8EF736903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22" y="148857"/>
                <a:ext cx="7663829" cy="1477071"/>
              </a:xfrm>
              <a:prstGeom prst="rect">
                <a:avLst/>
              </a:prstGeom>
              <a:blipFill>
                <a:blip r:embed="rId2"/>
                <a:stretch>
                  <a:fillRect t="-102542" b="-16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8D5779-FF43-E643-AADD-A9A38A0EB3E5}"/>
              </a:ext>
            </a:extLst>
          </p:cNvPr>
          <p:cNvCxnSpPr>
            <a:cxnSpLocks/>
          </p:cNvCxnSpPr>
          <p:nvPr/>
        </p:nvCxnSpPr>
        <p:spPr>
          <a:xfrm flipV="1">
            <a:off x="5297712" y="4304205"/>
            <a:ext cx="875786" cy="179565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07A262B-4511-9C4C-8B90-B689F096EA80}"/>
              </a:ext>
            </a:extLst>
          </p:cNvPr>
          <p:cNvSpPr/>
          <p:nvPr/>
        </p:nvSpPr>
        <p:spPr>
          <a:xfrm>
            <a:off x="5702181" y="5374126"/>
            <a:ext cx="562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78792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AD97-2058-B84B-82FF-5E94E0FB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98DE-A0AC-EA42-880B-48228174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Why are neuron axons long and spindly? Study shows they're optimizing  signaling efficiency">
            <a:extLst>
              <a:ext uri="{FF2B5EF4-FFF2-40B4-BE49-F238E27FC236}">
                <a16:creationId xmlns:a16="http://schemas.microsoft.com/office/drawing/2014/main" id="{32478ABC-ABC5-B549-BD45-C6A05379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08C6DB-268E-CB42-8444-B9DDB2A0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0" y="0"/>
            <a:ext cx="425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5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AD97-2058-B84B-82FF-5E94E0FB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98DE-A0AC-EA42-880B-48228174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Why are neuron axons long and spindly? Study shows they're optimizing  signaling efficiency">
            <a:extLst>
              <a:ext uri="{FF2B5EF4-FFF2-40B4-BE49-F238E27FC236}">
                <a16:creationId xmlns:a16="http://schemas.microsoft.com/office/drawing/2014/main" id="{32478ABC-ABC5-B549-BD45-C6A05379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1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3661E-2FE0-D148-92FD-06C8440AB861}"/>
              </a:ext>
            </a:extLst>
          </p:cNvPr>
          <p:cNvSpPr txBox="1"/>
          <p:nvPr/>
        </p:nvSpPr>
        <p:spPr>
          <a:xfrm>
            <a:off x="833120" y="287822"/>
            <a:ext cx="1088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Single Layer Perceptron</a:t>
            </a:r>
          </a:p>
        </p:txBody>
      </p:sp>
      <p:pic>
        <p:nvPicPr>
          <p:cNvPr id="1030" name="Picture 6" descr="Understanding single layer Perceptron and difference between Single Layer  vs Multilayer Perceptron | i2tutorials">
            <a:extLst>
              <a:ext uri="{FF2B5EF4-FFF2-40B4-BE49-F238E27FC236}">
                <a16:creationId xmlns:a16="http://schemas.microsoft.com/office/drawing/2014/main" id="{2180C2A7-ABE7-E14A-918F-052D2CDDE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00" b="21490"/>
          <a:stretch/>
        </p:blipFill>
        <p:spPr bwMode="auto">
          <a:xfrm>
            <a:off x="5124987" y="2378608"/>
            <a:ext cx="3057656" cy="281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E31FB534-B159-544F-868E-383A20EB0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9" t="24773" r="50147" b="50000"/>
          <a:stretch/>
        </p:blipFill>
        <p:spPr bwMode="auto">
          <a:xfrm>
            <a:off x="2189281" y="2747507"/>
            <a:ext cx="1738494" cy="180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008190-DAE2-BF41-9558-258532702749}"/>
              </a:ext>
            </a:extLst>
          </p:cNvPr>
          <p:cNvCxnSpPr>
            <a:cxnSpLocks/>
          </p:cNvCxnSpPr>
          <p:nvPr/>
        </p:nvCxnSpPr>
        <p:spPr>
          <a:xfrm>
            <a:off x="4176761" y="3649288"/>
            <a:ext cx="6992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6412BA2-1A1D-E94E-95E2-C562E19B7830}"/>
              </a:ext>
            </a:extLst>
          </p:cNvPr>
          <p:cNvSpPr/>
          <p:nvPr/>
        </p:nvSpPr>
        <p:spPr>
          <a:xfrm>
            <a:off x="7703833" y="5012467"/>
            <a:ext cx="957618" cy="1134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53D825-34BF-D243-92E9-6B49B049C1B5}"/>
              </a:ext>
            </a:extLst>
          </p:cNvPr>
          <p:cNvSpPr/>
          <p:nvPr/>
        </p:nvSpPr>
        <p:spPr>
          <a:xfrm>
            <a:off x="8142918" y="3190240"/>
            <a:ext cx="151485" cy="210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5D2F8-7BFC-7947-BE27-24A59CC40364}"/>
              </a:ext>
            </a:extLst>
          </p:cNvPr>
          <p:cNvSpPr txBox="1"/>
          <p:nvPr/>
        </p:nvSpPr>
        <p:spPr>
          <a:xfrm>
            <a:off x="8089503" y="3158873"/>
            <a:ext cx="1679535" cy="531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chihuahua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9E140-7900-BB4A-9E1D-6DB679B7C2A6}"/>
              </a:ext>
            </a:extLst>
          </p:cNvPr>
          <p:cNvSpPr txBox="1"/>
          <p:nvPr/>
        </p:nvSpPr>
        <p:spPr>
          <a:xfrm>
            <a:off x="8170494" y="3991236"/>
            <a:ext cx="1169204" cy="531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muffin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36C2D-238D-D540-9D03-376B032CB3A3}"/>
              </a:ext>
            </a:extLst>
          </p:cNvPr>
          <p:cNvSpPr txBox="1"/>
          <p:nvPr/>
        </p:nvSpPr>
        <p:spPr>
          <a:xfrm>
            <a:off x="6390640" y="4643135"/>
            <a:ext cx="91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FB55CA-4D7B-A04A-90CB-A21213C8D43D}"/>
              </a:ext>
            </a:extLst>
          </p:cNvPr>
          <p:cNvSpPr txBox="1"/>
          <p:nvPr/>
        </p:nvSpPr>
        <p:spPr>
          <a:xfrm>
            <a:off x="5029200" y="192461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0DD490-89D9-F84A-8FBE-8760E6B1FA12}"/>
              </a:ext>
            </a:extLst>
          </p:cNvPr>
          <p:cNvSpPr txBox="1"/>
          <p:nvPr/>
        </p:nvSpPr>
        <p:spPr>
          <a:xfrm>
            <a:off x="7446500" y="270069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406643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429FAE4-4DFF-5C4E-ADC2-90772DC95D77}"/>
              </a:ext>
            </a:extLst>
          </p:cNvPr>
          <p:cNvGrpSpPr/>
          <p:nvPr/>
        </p:nvGrpSpPr>
        <p:grpSpPr>
          <a:xfrm>
            <a:off x="1360449" y="493442"/>
            <a:ext cx="9471102" cy="5871115"/>
            <a:chOff x="1422091" y="806572"/>
            <a:chExt cx="8172187" cy="491883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F401F5-1020-E146-A4F2-5A24D5E97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2091" y="2549879"/>
              <a:ext cx="4175822" cy="175824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CACA675-35FD-9D47-B2D9-88EADC5AB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495512">
              <a:off x="3510002" y="806572"/>
              <a:ext cx="4175822" cy="175824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25A516-536E-1D43-927D-4980221EC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03175">
              <a:off x="5418456" y="3967165"/>
              <a:ext cx="4175822" cy="175824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EDBC5A-DC3C-A34A-81C8-A1C23FF00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558864">
              <a:off x="5198704" y="1976382"/>
              <a:ext cx="4175822" cy="1758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80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9F746-A7E2-9F4E-B2C0-557071CC0B90}"/>
              </a:ext>
            </a:extLst>
          </p:cNvPr>
          <p:cNvSpPr txBox="1"/>
          <p:nvPr/>
        </p:nvSpPr>
        <p:spPr>
          <a:xfrm>
            <a:off x="872666" y="2644170"/>
            <a:ext cx="3046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Multi-Layer</a:t>
            </a:r>
          </a:p>
          <a:p>
            <a:pPr algn="ctr"/>
            <a:r>
              <a:rPr lang="en-US" sz="4800" dirty="0"/>
              <a:t>Perceptron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66706-3A08-3D42-ABAB-0C6504F7746F}"/>
              </a:ext>
            </a:extLst>
          </p:cNvPr>
          <p:cNvSpPr/>
          <p:nvPr/>
        </p:nvSpPr>
        <p:spPr>
          <a:xfrm>
            <a:off x="7942073" y="49485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5382974F-A630-DD4E-B4B0-4E754221E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9" t="24773" r="50147" b="50000"/>
          <a:stretch/>
        </p:blipFill>
        <p:spPr bwMode="auto">
          <a:xfrm>
            <a:off x="2030271" y="2387705"/>
            <a:ext cx="2240186" cy="22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F59AAD-A5B5-8D49-8A70-73C577FE9319}"/>
              </a:ext>
            </a:extLst>
          </p:cNvPr>
          <p:cNvSpPr txBox="1"/>
          <p:nvPr/>
        </p:nvSpPr>
        <p:spPr>
          <a:xfrm>
            <a:off x="10326034" y="316694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chihuahua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DC0C8-1C06-7B44-922F-48CB66059DFF}"/>
              </a:ext>
            </a:extLst>
          </p:cNvPr>
          <p:cNvSpPr txBox="1"/>
          <p:nvPr/>
        </p:nvSpPr>
        <p:spPr>
          <a:xfrm>
            <a:off x="10306717" y="390292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muffin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8A4591-AF8A-3246-9ACF-D04C2DF2A4C4}"/>
              </a:ext>
            </a:extLst>
          </p:cNvPr>
          <p:cNvCxnSpPr>
            <a:cxnSpLocks/>
          </p:cNvCxnSpPr>
          <p:nvPr/>
        </p:nvCxnSpPr>
        <p:spPr>
          <a:xfrm>
            <a:off x="4459272" y="3670096"/>
            <a:ext cx="107654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937CA2-3D32-E54D-A2E9-E9C1E3458A57}"/>
              </a:ext>
            </a:extLst>
          </p:cNvPr>
          <p:cNvSpPr/>
          <p:nvPr/>
        </p:nvSpPr>
        <p:spPr>
          <a:xfrm>
            <a:off x="7942073" y="49485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0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29DE5-CBB0-A844-840F-DFF076F89F97}"/>
              </a:ext>
            </a:extLst>
          </p:cNvPr>
          <p:cNvCxnSpPr/>
          <p:nvPr/>
        </p:nvCxnSpPr>
        <p:spPr>
          <a:xfrm>
            <a:off x="5819721" y="1048215"/>
            <a:ext cx="490653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653185A5-118F-5142-8F51-634A1E85D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9" t="24773" r="50147" b="50000"/>
          <a:stretch/>
        </p:blipFill>
        <p:spPr bwMode="auto">
          <a:xfrm>
            <a:off x="2030271" y="2387705"/>
            <a:ext cx="2240186" cy="22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1D0731-602F-714A-8ADD-2004CC9FBD0D}"/>
              </a:ext>
            </a:extLst>
          </p:cNvPr>
          <p:cNvSpPr txBox="1"/>
          <p:nvPr/>
        </p:nvSpPr>
        <p:spPr>
          <a:xfrm>
            <a:off x="10326034" y="316694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chihuahua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3A0356-542E-6342-ADD2-8A16EB776065}"/>
              </a:ext>
            </a:extLst>
          </p:cNvPr>
          <p:cNvSpPr txBox="1"/>
          <p:nvPr/>
        </p:nvSpPr>
        <p:spPr>
          <a:xfrm>
            <a:off x="10306717" y="390292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muffin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22B82F-8F9F-D54B-BD6D-6EF25E3050F1}"/>
              </a:ext>
            </a:extLst>
          </p:cNvPr>
          <p:cNvCxnSpPr>
            <a:cxnSpLocks/>
          </p:cNvCxnSpPr>
          <p:nvPr/>
        </p:nvCxnSpPr>
        <p:spPr>
          <a:xfrm>
            <a:off x="4459272" y="3670096"/>
            <a:ext cx="107654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035105-A103-2A4B-8434-1CBD1E61211A}"/>
              </a:ext>
            </a:extLst>
          </p:cNvPr>
          <p:cNvSpPr txBox="1"/>
          <p:nvPr/>
        </p:nvSpPr>
        <p:spPr>
          <a:xfrm>
            <a:off x="9797130" y="318561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AB3BD-78D8-0E40-BBBF-EA83A2F6C231}"/>
              </a:ext>
            </a:extLst>
          </p:cNvPr>
          <p:cNvSpPr txBox="1"/>
          <p:nvPr/>
        </p:nvSpPr>
        <p:spPr>
          <a:xfrm>
            <a:off x="9817450" y="393745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8F3AE9-61D9-964F-9B30-9C5A85C8791F}"/>
              </a:ext>
            </a:extLst>
          </p:cNvPr>
          <p:cNvSpPr/>
          <p:nvPr/>
        </p:nvSpPr>
        <p:spPr>
          <a:xfrm>
            <a:off x="7942073" y="49485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7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1FCBB-DD65-F348-A4D7-A0E3BDA98967}"/>
              </a:ext>
            </a:extLst>
          </p:cNvPr>
          <p:cNvSpPr txBox="1"/>
          <p:nvPr/>
        </p:nvSpPr>
        <p:spPr>
          <a:xfrm>
            <a:off x="10504445" y="3141740"/>
            <a:ext cx="144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How wrong were we?</a:t>
            </a:r>
          </a:p>
        </p:txBody>
      </p:sp>
      <p:pic>
        <p:nvPicPr>
          <p:cNvPr id="8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4D2B6CF6-59A5-9444-ACE6-5EF7E9754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9" t="24773" r="50147" b="50000"/>
          <a:stretch/>
        </p:blipFill>
        <p:spPr bwMode="auto">
          <a:xfrm>
            <a:off x="2030271" y="2387705"/>
            <a:ext cx="2240186" cy="22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A5F8-9BD4-FA4D-93A2-A95ABDF84F5E}"/>
              </a:ext>
            </a:extLst>
          </p:cNvPr>
          <p:cNvCxnSpPr>
            <a:cxnSpLocks/>
          </p:cNvCxnSpPr>
          <p:nvPr/>
        </p:nvCxnSpPr>
        <p:spPr>
          <a:xfrm>
            <a:off x="4459272" y="3670096"/>
            <a:ext cx="107654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428D84-326F-034D-B053-A122CF61D52C}"/>
              </a:ext>
            </a:extLst>
          </p:cNvPr>
          <p:cNvSpPr txBox="1"/>
          <p:nvPr/>
        </p:nvSpPr>
        <p:spPr>
          <a:xfrm>
            <a:off x="9797130" y="318561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5CE09-F6ED-7041-91BD-C8C283444305}"/>
              </a:ext>
            </a:extLst>
          </p:cNvPr>
          <p:cNvSpPr txBox="1"/>
          <p:nvPr/>
        </p:nvSpPr>
        <p:spPr>
          <a:xfrm>
            <a:off x="9817450" y="393745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7E7A10-B3C8-D844-AA70-742A3BB93D5A}"/>
              </a:ext>
            </a:extLst>
          </p:cNvPr>
          <p:cNvSpPr/>
          <p:nvPr/>
        </p:nvSpPr>
        <p:spPr>
          <a:xfrm>
            <a:off x="7942073" y="49485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36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1FCBB-DD65-F348-A4D7-A0E3BDA98967}"/>
              </a:ext>
            </a:extLst>
          </p:cNvPr>
          <p:cNvSpPr txBox="1"/>
          <p:nvPr/>
        </p:nvSpPr>
        <p:spPr>
          <a:xfrm>
            <a:off x="10504445" y="3141740"/>
            <a:ext cx="144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How wrong were we?</a:t>
            </a:r>
          </a:p>
        </p:txBody>
      </p:sp>
      <p:pic>
        <p:nvPicPr>
          <p:cNvPr id="9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617050DA-B657-AD4A-BD01-9FDDC2CC8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9" t="24773" r="50147" b="50000"/>
          <a:stretch/>
        </p:blipFill>
        <p:spPr bwMode="auto">
          <a:xfrm>
            <a:off x="2030271" y="2387705"/>
            <a:ext cx="2240186" cy="22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8007DA-D7B7-B747-B926-B11B99FCFB76}"/>
              </a:ext>
            </a:extLst>
          </p:cNvPr>
          <p:cNvCxnSpPr>
            <a:cxnSpLocks/>
          </p:cNvCxnSpPr>
          <p:nvPr/>
        </p:nvCxnSpPr>
        <p:spPr>
          <a:xfrm>
            <a:off x="4459272" y="3670096"/>
            <a:ext cx="107654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AF4FD6-5DB5-C144-B75F-C316C6941E83}"/>
              </a:ext>
            </a:extLst>
          </p:cNvPr>
          <p:cNvSpPr txBox="1"/>
          <p:nvPr/>
        </p:nvSpPr>
        <p:spPr>
          <a:xfrm>
            <a:off x="9797130" y="318561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6951C-5F8A-AA44-B7EF-3313745F4E18}"/>
              </a:ext>
            </a:extLst>
          </p:cNvPr>
          <p:cNvSpPr txBox="1"/>
          <p:nvPr/>
        </p:nvSpPr>
        <p:spPr>
          <a:xfrm>
            <a:off x="9817450" y="393745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C3B6CD-10C0-C04B-B510-60D1CD0B7FB8}"/>
                  </a:ext>
                </a:extLst>
              </p:cNvPr>
              <p:cNvSpPr txBox="1"/>
              <p:nvPr/>
            </p:nvSpPr>
            <p:spPr>
              <a:xfrm>
                <a:off x="10439541" y="4591286"/>
                <a:ext cx="17206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.7 −0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.3 −1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C3B6CD-10C0-C04B-B510-60D1CD0B7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541" y="4591286"/>
                <a:ext cx="1720663" cy="707886"/>
              </a:xfrm>
              <a:prstGeom prst="rect">
                <a:avLst/>
              </a:prstGeom>
              <a:blipFill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D42CC8E2-B3D0-344F-B599-BD0B6DB230C1}"/>
              </a:ext>
            </a:extLst>
          </p:cNvPr>
          <p:cNvSpPr/>
          <p:nvPr/>
        </p:nvSpPr>
        <p:spPr>
          <a:xfrm>
            <a:off x="7942073" y="49485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6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AD97-2058-B84B-82FF-5E94E0FB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98DE-A0AC-EA42-880B-48228174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Why are neuron axons long and spindly? Study shows they're optimizing  signaling efficiency">
            <a:extLst>
              <a:ext uri="{FF2B5EF4-FFF2-40B4-BE49-F238E27FC236}">
                <a16:creationId xmlns:a16="http://schemas.microsoft.com/office/drawing/2014/main" id="{32478ABC-ABC5-B549-BD45-C6A05379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08C6DB-268E-CB42-8444-B9DDB2A0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0" y="0"/>
            <a:ext cx="425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90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1FCBB-DD65-F348-A4D7-A0E3BDA98967}"/>
              </a:ext>
            </a:extLst>
          </p:cNvPr>
          <p:cNvSpPr txBox="1"/>
          <p:nvPr/>
        </p:nvSpPr>
        <p:spPr>
          <a:xfrm>
            <a:off x="10504445" y="3141740"/>
            <a:ext cx="144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How wrong were we?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7D53F-9F87-914F-93B2-C72D1B58F62A}"/>
              </a:ext>
            </a:extLst>
          </p:cNvPr>
          <p:cNvCxnSpPr>
            <a:cxnSpLocks/>
          </p:cNvCxnSpPr>
          <p:nvPr/>
        </p:nvCxnSpPr>
        <p:spPr>
          <a:xfrm flipH="1">
            <a:off x="5819721" y="6133167"/>
            <a:ext cx="490653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617050DA-B657-AD4A-BD01-9FDDC2CC8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9" t="24773" r="50147" b="50000"/>
          <a:stretch/>
        </p:blipFill>
        <p:spPr bwMode="auto">
          <a:xfrm>
            <a:off x="2030271" y="2387705"/>
            <a:ext cx="2240186" cy="22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8007DA-D7B7-B747-B926-B11B99FCFB76}"/>
              </a:ext>
            </a:extLst>
          </p:cNvPr>
          <p:cNvCxnSpPr>
            <a:cxnSpLocks/>
          </p:cNvCxnSpPr>
          <p:nvPr/>
        </p:nvCxnSpPr>
        <p:spPr>
          <a:xfrm>
            <a:off x="4459272" y="3670096"/>
            <a:ext cx="107654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AF4FD6-5DB5-C144-B75F-C316C6941E83}"/>
              </a:ext>
            </a:extLst>
          </p:cNvPr>
          <p:cNvSpPr txBox="1"/>
          <p:nvPr/>
        </p:nvSpPr>
        <p:spPr>
          <a:xfrm>
            <a:off x="9797130" y="318561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6951C-5F8A-AA44-B7EF-3313745F4E18}"/>
              </a:ext>
            </a:extLst>
          </p:cNvPr>
          <p:cNvSpPr txBox="1"/>
          <p:nvPr/>
        </p:nvSpPr>
        <p:spPr>
          <a:xfrm>
            <a:off x="9817450" y="393745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C3B6CD-10C0-C04B-B510-60D1CD0B7FB8}"/>
                  </a:ext>
                </a:extLst>
              </p:cNvPr>
              <p:cNvSpPr txBox="1"/>
              <p:nvPr/>
            </p:nvSpPr>
            <p:spPr>
              <a:xfrm>
                <a:off x="10439541" y="4591286"/>
                <a:ext cx="17206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.7 −0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.3 −1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C3B6CD-10C0-C04B-B510-60D1CD0B7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541" y="4591286"/>
                <a:ext cx="1720663" cy="707886"/>
              </a:xfrm>
              <a:prstGeom prst="rect">
                <a:avLst/>
              </a:prstGeom>
              <a:blipFill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AA29BFF-86F3-8749-9BBE-2CCFDF239038}"/>
              </a:ext>
            </a:extLst>
          </p:cNvPr>
          <p:cNvSpPr/>
          <p:nvPr/>
        </p:nvSpPr>
        <p:spPr>
          <a:xfrm>
            <a:off x="7942073" y="49485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82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29DE5-CBB0-A844-840F-DFF076F89F97}"/>
              </a:ext>
            </a:extLst>
          </p:cNvPr>
          <p:cNvCxnSpPr/>
          <p:nvPr/>
        </p:nvCxnSpPr>
        <p:spPr>
          <a:xfrm>
            <a:off x="5819721" y="1048215"/>
            <a:ext cx="490653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E9690DB6-5FC4-FE4D-97AD-803BDB7BA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9" t="24773" r="50147" b="50000"/>
          <a:stretch/>
        </p:blipFill>
        <p:spPr bwMode="auto">
          <a:xfrm>
            <a:off x="2011950" y="2406372"/>
            <a:ext cx="2240186" cy="22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50865E-1ED6-194F-BFCF-3E12D1DEC5CA}"/>
              </a:ext>
            </a:extLst>
          </p:cNvPr>
          <p:cNvSpPr txBox="1"/>
          <p:nvPr/>
        </p:nvSpPr>
        <p:spPr>
          <a:xfrm>
            <a:off x="10326034" y="316694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chihuahua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FCEB1F-1C6A-6646-B2A0-BF81D5CBDE34}"/>
              </a:ext>
            </a:extLst>
          </p:cNvPr>
          <p:cNvSpPr txBox="1"/>
          <p:nvPr/>
        </p:nvSpPr>
        <p:spPr>
          <a:xfrm>
            <a:off x="10306717" y="390292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muffin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CA4AF1-DD6C-5640-8EF3-683F6876B897}"/>
              </a:ext>
            </a:extLst>
          </p:cNvPr>
          <p:cNvCxnSpPr>
            <a:cxnSpLocks/>
          </p:cNvCxnSpPr>
          <p:nvPr/>
        </p:nvCxnSpPr>
        <p:spPr>
          <a:xfrm>
            <a:off x="4459272" y="3670096"/>
            <a:ext cx="107654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173FE7-3470-1348-813B-D09C966DB89F}"/>
              </a:ext>
            </a:extLst>
          </p:cNvPr>
          <p:cNvSpPr txBox="1"/>
          <p:nvPr/>
        </p:nvSpPr>
        <p:spPr>
          <a:xfrm>
            <a:off x="9797130" y="318561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C7A02-1D58-164C-9668-8BEE853BC58E}"/>
              </a:ext>
            </a:extLst>
          </p:cNvPr>
          <p:cNvSpPr txBox="1"/>
          <p:nvPr/>
        </p:nvSpPr>
        <p:spPr>
          <a:xfrm>
            <a:off x="9817450" y="393745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38DE15-BA0C-6A49-B0C1-82053486F781}"/>
              </a:ext>
            </a:extLst>
          </p:cNvPr>
          <p:cNvSpPr/>
          <p:nvPr/>
        </p:nvSpPr>
        <p:spPr>
          <a:xfrm>
            <a:off x="7942073" y="49485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1FCBB-DD65-F348-A4D7-A0E3BDA98967}"/>
              </a:ext>
            </a:extLst>
          </p:cNvPr>
          <p:cNvSpPr txBox="1"/>
          <p:nvPr/>
        </p:nvSpPr>
        <p:spPr>
          <a:xfrm>
            <a:off x="10504445" y="3141740"/>
            <a:ext cx="144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How wrong were we?</a:t>
            </a:r>
          </a:p>
        </p:txBody>
      </p:sp>
      <p:pic>
        <p:nvPicPr>
          <p:cNvPr id="8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F77F637D-BBE3-6644-82E9-32B4063E75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9" t="24773" r="50147" b="50000"/>
          <a:stretch/>
        </p:blipFill>
        <p:spPr bwMode="auto">
          <a:xfrm>
            <a:off x="2030271" y="2387705"/>
            <a:ext cx="2240186" cy="22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DEABC-180B-1C46-AA89-681370BF3460}"/>
              </a:ext>
            </a:extLst>
          </p:cNvPr>
          <p:cNvCxnSpPr>
            <a:cxnSpLocks/>
          </p:cNvCxnSpPr>
          <p:nvPr/>
        </p:nvCxnSpPr>
        <p:spPr>
          <a:xfrm>
            <a:off x="4459272" y="3670096"/>
            <a:ext cx="107654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E89698-3FFB-7948-9DC7-051071BED12B}"/>
                  </a:ext>
                </a:extLst>
              </p:cNvPr>
              <p:cNvSpPr txBox="1"/>
              <p:nvPr/>
            </p:nvSpPr>
            <p:spPr>
              <a:xfrm>
                <a:off x="10439541" y="4591286"/>
                <a:ext cx="17206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−0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E89698-3FFB-7948-9DC7-051071BED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541" y="4591286"/>
                <a:ext cx="1720663" cy="707886"/>
              </a:xfrm>
              <a:prstGeom prst="rect">
                <a:avLst/>
              </a:prstGeom>
              <a:blipFill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8489566-DD96-0A4B-90FC-E261B37FFE48}"/>
              </a:ext>
            </a:extLst>
          </p:cNvPr>
          <p:cNvSpPr txBox="1"/>
          <p:nvPr/>
        </p:nvSpPr>
        <p:spPr>
          <a:xfrm>
            <a:off x="9797130" y="318561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3F042-1FF2-AF48-A13A-82500997AD12}"/>
              </a:ext>
            </a:extLst>
          </p:cNvPr>
          <p:cNvSpPr txBox="1"/>
          <p:nvPr/>
        </p:nvSpPr>
        <p:spPr>
          <a:xfrm>
            <a:off x="9817450" y="393745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4C7600-D463-7C42-8E59-D12873C6725F}"/>
              </a:ext>
            </a:extLst>
          </p:cNvPr>
          <p:cNvSpPr/>
          <p:nvPr/>
        </p:nvSpPr>
        <p:spPr>
          <a:xfrm>
            <a:off x="7942073" y="49485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00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1FCBB-DD65-F348-A4D7-A0E3BDA98967}"/>
              </a:ext>
            </a:extLst>
          </p:cNvPr>
          <p:cNvSpPr txBox="1"/>
          <p:nvPr/>
        </p:nvSpPr>
        <p:spPr>
          <a:xfrm>
            <a:off x="10504445" y="3141740"/>
            <a:ext cx="144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How wrong were we?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7D53F-9F87-914F-93B2-C72D1B58F62A}"/>
              </a:ext>
            </a:extLst>
          </p:cNvPr>
          <p:cNvCxnSpPr>
            <a:cxnSpLocks/>
          </p:cNvCxnSpPr>
          <p:nvPr/>
        </p:nvCxnSpPr>
        <p:spPr>
          <a:xfrm flipH="1">
            <a:off x="5819721" y="6133167"/>
            <a:ext cx="490653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53F6B8-EFC3-9845-8579-1EA203953376}"/>
                  </a:ext>
                </a:extLst>
              </p:cNvPr>
              <p:cNvSpPr txBox="1"/>
              <p:nvPr/>
            </p:nvSpPr>
            <p:spPr>
              <a:xfrm>
                <a:off x="10439541" y="4591286"/>
                <a:ext cx="17206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−0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53F6B8-EFC3-9845-8579-1EA203953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541" y="4591286"/>
                <a:ext cx="1720663" cy="707886"/>
              </a:xfrm>
              <a:prstGeom prst="rect">
                <a:avLst/>
              </a:prstGeom>
              <a:blipFill>
                <a:blip r:embed="rId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5F46DB-FEFB-9E47-9007-6623E70F1B7B}"/>
              </a:ext>
            </a:extLst>
          </p:cNvPr>
          <p:cNvSpPr txBox="1"/>
          <p:nvPr/>
        </p:nvSpPr>
        <p:spPr>
          <a:xfrm>
            <a:off x="9797130" y="318561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E0337-39DE-1440-AEA7-28A3D8DA398B}"/>
              </a:ext>
            </a:extLst>
          </p:cNvPr>
          <p:cNvSpPr txBox="1"/>
          <p:nvPr/>
        </p:nvSpPr>
        <p:spPr>
          <a:xfrm>
            <a:off x="9817450" y="393745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.7</a:t>
            </a:r>
          </a:p>
        </p:txBody>
      </p:sp>
      <p:pic>
        <p:nvPicPr>
          <p:cNvPr id="12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8E7A0FB2-F295-F84F-8263-6D3792053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9" t="24773" r="50147" b="50000"/>
          <a:stretch/>
        </p:blipFill>
        <p:spPr bwMode="auto">
          <a:xfrm>
            <a:off x="2030271" y="2387705"/>
            <a:ext cx="2240186" cy="22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E448C81-C93E-D240-808A-25C63085CD17}"/>
              </a:ext>
            </a:extLst>
          </p:cNvPr>
          <p:cNvSpPr/>
          <p:nvPr/>
        </p:nvSpPr>
        <p:spPr>
          <a:xfrm>
            <a:off x="7942073" y="49485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7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29DE5-CBB0-A844-840F-DFF076F89F97}"/>
              </a:ext>
            </a:extLst>
          </p:cNvPr>
          <p:cNvCxnSpPr/>
          <p:nvPr/>
        </p:nvCxnSpPr>
        <p:spPr>
          <a:xfrm>
            <a:off x="5819721" y="1048215"/>
            <a:ext cx="490653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CAC17770-5AE4-6647-AACE-A0BEE328A8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9" t="24773" r="50147" b="50000"/>
          <a:stretch/>
        </p:blipFill>
        <p:spPr bwMode="auto">
          <a:xfrm>
            <a:off x="2011950" y="2406372"/>
            <a:ext cx="2240186" cy="22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6E44D1-D589-834A-93C9-9F7772216500}"/>
              </a:ext>
            </a:extLst>
          </p:cNvPr>
          <p:cNvSpPr txBox="1"/>
          <p:nvPr/>
        </p:nvSpPr>
        <p:spPr>
          <a:xfrm>
            <a:off x="10326034" y="316694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chihuahua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4F850B-7003-0942-AC61-BA3AD7179ECE}"/>
              </a:ext>
            </a:extLst>
          </p:cNvPr>
          <p:cNvSpPr txBox="1"/>
          <p:nvPr/>
        </p:nvSpPr>
        <p:spPr>
          <a:xfrm>
            <a:off x="10306717" y="390292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muffin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C5FA0-5DAA-AC4D-898D-9031A4F51F37}"/>
              </a:ext>
            </a:extLst>
          </p:cNvPr>
          <p:cNvCxnSpPr>
            <a:cxnSpLocks/>
          </p:cNvCxnSpPr>
          <p:nvPr/>
        </p:nvCxnSpPr>
        <p:spPr>
          <a:xfrm>
            <a:off x="4459272" y="3670096"/>
            <a:ext cx="107654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26956E-E902-104F-9F1D-5DC605ADC0E5}"/>
              </a:ext>
            </a:extLst>
          </p:cNvPr>
          <p:cNvSpPr txBox="1"/>
          <p:nvPr/>
        </p:nvSpPr>
        <p:spPr>
          <a:xfrm>
            <a:off x="9797130" y="318561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1D604E-CB82-F84E-8928-A5BABBCF12A6}"/>
              </a:ext>
            </a:extLst>
          </p:cNvPr>
          <p:cNvSpPr txBox="1"/>
          <p:nvPr/>
        </p:nvSpPr>
        <p:spPr>
          <a:xfrm>
            <a:off x="9817450" y="393745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93212-202D-064A-92EB-ABD20B014227}"/>
              </a:ext>
            </a:extLst>
          </p:cNvPr>
          <p:cNvSpPr/>
          <p:nvPr/>
        </p:nvSpPr>
        <p:spPr>
          <a:xfrm>
            <a:off x="7942073" y="49485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19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1FCBB-DD65-F348-A4D7-A0E3BDA98967}"/>
              </a:ext>
            </a:extLst>
          </p:cNvPr>
          <p:cNvSpPr txBox="1"/>
          <p:nvPr/>
        </p:nvSpPr>
        <p:spPr>
          <a:xfrm>
            <a:off x="10504445" y="3141740"/>
            <a:ext cx="144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How wrong were we?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49C8AB-4500-3F45-9D47-F27072F60745}"/>
                  </a:ext>
                </a:extLst>
              </p:cNvPr>
              <p:cNvSpPr txBox="1"/>
              <p:nvPr/>
            </p:nvSpPr>
            <p:spPr>
              <a:xfrm>
                <a:off x="10439541" y="4591286"/>
                <a:ext cx="17206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−0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49C8AB-4500-3F45-9D47-F27072F60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541" y="4591286"/>
                <a:ext cx="1720663" cy="707886"/>
              </a:xfrm>
              <a:prstGeom prst="rect">
                <a:avLst/>
              </a:prstGeom>
              <a:blipFill>
                <a:blip r:embed="rId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108094D8-E44D-8C41-97CF-83FAADA47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9" t="24773" r="50147" b="50000"/>
          <a:stretch/>
        </p:blipFill>
        <p:spPr bwMode="auto">
          <a:xfrm>
            <a:off x="2011950" y="2406372"/>
            <a:ext cx="2240186" cy="22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0A90FC-7061-D341-A0D8-AC1D34E60C70}"/>
              </a:ext>
            </a:extLst>
          </p:cNvPr>
          <p:cNvSpPr txBox="1"/>
          <p:nvPr/>
        </p:nvSpPr>
        <p:spPr>
          <a:xfrm>
            <a:off x="9797130" y="318561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F6F00-5067-E340-87F1-C0490C29946D}"/>
              </a:ext>
            </a:extLst>
          </p:cNvPr>
          <p:cNvSpPr txBox="1"/>
          <p:nvPr/>
        </p:nvSpPr>
        <p:spPr>
          <a:xfrm>
            <a:off x="9817450" y="393745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9198AF-716A-7943-B9EE-6808D2D415A0}"/>
              </a:ext>
            </a:extLst>
          </p:cNvPr>
          <p:cNvSpPr/>
          <p:nvPr/>
        </p:nvSpPr>
        <p:spPr>
          <a:xfrm>
            <a:off x="7942073" y="49485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79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9F746-A7E2-9F4E-B2C0-557071CC0B90}"/>
              </a:ext>
            </a:extLst>
          </p:cNvPr>
          <p:cNvSpPr txBox="1"/>
          <p:nvPr/>
        </p:nvSpPr>
        <p:spPr>
          <a:xfrm>
            <a:off x="872666" y="2644170"/>
            <a:ext cx="3046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Multi-Layer</a:t>
            </a:r>
          </a:p>
          <a:p>
            <a:pPr algn="ctr"/>
            <a:r>
              <a:rPr lang="en-US" sz="4800" dirty="0"/>
              <a:t>Perceptron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7942073" y="49485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05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Deep Learning - Past, Present, and Future">
            <a:extLst>
              <a:ext uri="{FF2B5EF4-FFF2-40B4-BE49-F238E27FC236}">
                <a16:creationId xmlns:a16="http://schemas.microsoft.com/office/drawing/2014/main" id="{27982C94-F007-4246-8001-D3C84EDAA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4" y="63541"/>
            <a:ext cx="11084312" cy="665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483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Easy TensorFlow - Convolutional Neural Nets">
            <a:extLst>
              <a:ext uri="{FF2B5EF4-FFF2-40B4-BE49-F238E27FC236}">
                <a16:creationId xmlns:a16="http://schemas.microsoft.com/office/drawing/2014/main" id="{710BC07E-1B44-B643-B842-363C4F8F9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9937"/>
            <a:ext cx="12192000" cy="35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Improving Classification accuracy on MNIST using Data Augmentation | by  Akash Panchal | Towards Data Science">
            <a:extLst>
              <a:ext uri="{FF2B5EF4-FFF2-40B4-BE49-F238E27FC236}">
                <a16:creationId xmlns:a16="http://schemas.microsoft.com/office/drawing/2014/main" id="{E311ECBF-1B8C-AF41-9D2B-BD95F0DAD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103" y="225132"/>
            <a:ext cx="5496312" cy="30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77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2DB33-D632-9B4C-B227-425176913BB0}"/>
              </a:ext>
            </a:extLst>
          </p:cNvPr>
          <p:cNvSpPr/>
          <p:nvPr/>
        </p:nvSpPr>
        <p:spPr>
          <a:xfrm>
            <a:off x="5602936" y="2765612"/>
            <a:ext cx="1380565" cy="1326776"/>
          </a:xfrm>
          <a:prstGeom prst="ellipse">
            <a:avLst/>
          </a:prstGeom>
          <a:solidFill>
            <a:schemeClr val="bg1"/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95401-4D1E-E341-B38F-42CAB14D46F9}"/>
              </a:ext>
            </a:extLst>
          </p:cNvPr>
          <p:cNvCxnSpPr>
            <a:cxnSpLocks/>
          </p:cNvCxnSpPr>
          <p:nvPr/>
        </p:nvCxnSpPr>
        <p:spPr>
          <a:xfrm>
            <a:off x="7306223" y="3429000"/>
            <a:ext cx="233978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82A1D-015F-2741-AD46-4477C775D70F}"/>
              </a:ext>
            </a:extLst>
          </p:cNvPr>
          <p:cNvCxnSpPr>
            <a:cxnSpLocks/>
          </p:cNvCxnSpPr>
          <p:nvPr/>
        </p:nvCxnSpPr>
        <p:spPr>
          <a:xfrm>
            <a:off x="3047999" y="2026024"/>
            <a:ext cx="2541968" cy="9338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BF683-5D9C-654A-A5DD-2C93006DC73F}"/>
              </a:ext>
            </a:extLst>
          </p:cNvPr>
          <p:cNvCxnSpPr>
            <a:cxnSpLocks/>
          </p:cNvCxnSpPr>
          <p:nvPr/>
        </p:nvCxnSpPr>
        <p:spPr>
          <a:xfrm>
            <a:off x="2821407" y="3429000"/>
            <a:ext cx="264305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58F99-C1D7-7544-9200-B97AB3C32546}"/>
              </a:ext>
            </a:extLst>
          </p:cNvPr>
          <p:cNvCxnSpPr>
            <a:cxnSpLocks/>
          </p:cNvCxnSpPr>
          <p:nvPr/>
        </p:nvCxnSpPr>
        <p:spPr>
          <a:xfrm flipV="1">
            <a:off x="3065928" y="3868272"/>
            <a:ext cx="2592512" cy="9637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98C39C92-7327-1246-B6A3-83056953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Artificial Neuron, or Perceptron</a:t>
            </a:r>
          </a:p>
        </p:txBody>
      </p:sp>
    </p:spTree>
    <p:extLst>
      <p:ext uri="{BB962C8B-B14F-4D97-AF65-F5344CB8AC3E}">
        <p14:creationId xmlns:p14="http://schemas.microsoft.com/office/powerpoint/2010/main" val="66244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2DB33-D632-9B4C-B227-425176913BB0}"/>
              </a:ext>
            </a:extLst>
          </p:cNvPr>
          <p:cNvSpPr/>
          <p:nvPr/>
        </p:nvSpPr>
        <p:spPr>
          <a:xfrm>
            <a:off x="5602936" y="2765612"/>
            <a:ext cx="1380565" cy="1326776"/>
          </a:xfrm>
          <a:prstGeom prst="ellipse">
            <a:avLst/>
          </a:prstGeom>
          <a:solidFill>
            <a:schemeClr val="bg1"/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95401-4D1E-E341-B38F-42CAB14D46F9}"/>
              </a:ext>
            </a:extLst>
          </p:cNvPr>
          <p:cNvCxnSpPr>
            <a:cxnSpLocks/>
          </p:cNvCxnSpPr>
          <p:nvPr/>
        </p:nvCxnSpPr>
        <p:spPr>
          <a:xfrm>
            <a:off x="7306223" y="3429000"/>
            <a:ext cx="233978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82A1D-015F-2741-AD46-4477C775D70F}"/>
              </a:ext>
            </a:extLst>
          </p:cNvPr>
          <p:cNvCxnSpPr>
            <a:cxnSpLocks/>
          </p:cNvCxnSpPr>
          <p:nvPr/>
        </p:nvCxnSpPr>
        <p:spPr>
          <a:xfrm>
            <a:off x="3047999" y="2026024"/>
            <a:ext cx="2541968" cy="9338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BF683-5D9C-654A-A5DD-2C93006DC73F}"/>
              </a:ext>
            </a:extLst>
          </p:cNvPr>
          <p:cNvCxnSpPr>
            <a:cxnSpLocks/>
          </p:cNvCxnSpPr>
          <p:nvPr/>
        </p:nvCxnSpPr>
        <p:spPr>
          <a:xfrm>
            <a:off x="2821407" y="3429000"/>
            <a:ext cx="264305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58F99-C1D7-7544-9200-B97AB3C32546}"/>
              </a:ext>
            </a:extLst>
          </p:cNvPr>
          <p:cNvCxnSpPr>
            <a:cxnSpLocks/>
          </p:cNvCxnSpPr>
          <p:nvPr/>
        </p:nvCxnSpPr>
        <p:spPr>
          <a:xfrm flipV="1">
            <a:off x="3065928" y="3868272"/>
            <a:ext cx="2592512" cy="9637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5B2254-F747-A548-BE01-650C192FE857}"/>
              </a:ext>
            </a:extLst>
          </p:cNvPr>
          <p:cNvSpPr/>
          <p:nvPr/>
        </p:nvSpPr>
        <p:spPr>
          <a:xfrm>
            <a:off x="8063185" y="3498940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2" name="Title 14">
            <a:extLst>
              <a:ext uri="{FF2B5EF4-FFF2-40B4-BE49-F238E27FC236}">
                <a16:creationId xmlns:a16="http://schemas.microsoft.com/office/drawing/2014/main" id="{09C98CDC-5B7C-064E-B63A-47BFC98C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 Artificial Neuron, or Perceptron</a:t>
            </a:r>
          </a:p>
        </p:txBody>
      </p:sp>
    </p:spTree>
    <p:extLst>
      <p:ext uri="{BB962C8B-B14F-4D97-AF65-F5344CB8AC3E}">
        <p14:creationId xmlns:p14="http://schemas.microsoft.com/office/powerpoint/2010/main" val="411626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2DB33-D632-9B4C-B227-425176913BB0}"/>
              </a:ext>
            </a:extLst>
          </p:cNvPr>
          <p:cNvSpPr/>
          <p:nvPr/>
        </p:nvSpPr>
        <p:spPr>
          <a:xfrm>
            <a:off x="5602936" y="2765612"/>
            <a:ext cx="1380565" cy="1326776"/>
          </a:xfrm>
          <a:prstGeom prst="ellipse">
            <a:avLst/>
          </a:prstGeom>
          <a:solidFill>
            <a:schemeClr val="bg1"/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95401-4D1E-E341-B38F-42CAB14D46F9}"/>
              </a:ext>
            </a:extLst>
          </p:cNvPr>
          <p:cNvCxnSpPr>
            <a:cxnSpLocks/>
          </p:cNvCxnSpPr>
          <p:nvPr/>
        </p:nvCxnSpPr>
        <p:spPr>
          <a:xfrm>
            <a:off x="7306223" y="3429000"/>
            <a:ext cx="233978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82A1D-015F-2741-AD46-4477C775D70F}"/>
              </a:ext>
            </a:extLst>
          </p:cNvPr>
          <p:cNvCxnSpPr>
            <a:cxnSpLocks/>
          </p:cNvCxnSpPr>
          <p:nvPr/>
        </p:nvCxnSpPr>
        <p:spPr>
          <a:xfrm>
            <a:off x="3047999" y="2026024"/>
            <a:ext cx="2541968" cy="9338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BF683-5D9C-654A-A5DD-2C93006DC73F}"/>
              </a:ext>
            </a:extLst>
          </p:cNvPr>
          <p:cNvCxnSpPr>
            <a:cxnSpLocks/>
          </p:cNvCxnSpPr>
          <p:nvPr/>
        </p:nvCxnSpPr>
        <p:spPr>
          <a:xfrm>
            <a:off x="2821407" y="3429000"/>
            <a:ext cx="264305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58F99-C1D7-7544-9200-B97AB3C32546}"/>
              </a:ext>
            </a:extLst>
          </p:cNvPr>
          <p:cNvCxnSpPr>
            <a:cxnSpLocks/>
          </p:cNvCxnSpPr>
          <p:nvPr/>
        </p:nvCxnSpPr>
        <p:spPr>
          <a:xfrm flipV="1">
            <a:off x="3065928" y="3868272"/>
            <a:ext cx="2592512" cy="9637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9E53CF-1555-1541-BF22-29341D540798}"/>
              </a:ext>
            </a:extLst>
          </p:cNvPr>
          <p:cNvSpPr/>
          <p:nvPr/>
        </p:nvSpPr>
        <p:spPr>
          <a:xfrm>
            <a:off x="1983517" y="1841358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1169E-EF1E-EA4B-8D5E-2EADF1ADD063}"/>
              </a:ext>
            </a:extLst>
          </p:cNvPr>
          <p:cNvSpPr/>
          <p:nvPr/>
        </p:nvSpPr>
        <p:spPr>
          <a:xfrm>
            <a:off x="1691267" y="3244334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3E570-37DB-5340-84C9-CACB7AAA3EE8}"/>
              </a:ext>
            </a:extLst>
          </p:cNvPr>
          <p:cNvSpPr/>
          <p:nvPr/>
        </p:nvSpPr>
        <p:spPr>
          <a:xfrm>
            <a:off x="1985206" y="483197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A3020-609A-944D-8173-0027C04A6FDD}"/>
              </a:ext>
            </a:extLst>
          </p:cNvPr>
          <p:cNvSpPr txBox="1"/>
          <p:nvPr/>
        </p:nvSpPr>
        <p:spPr>
          <a:xfrm>
            <a:off x="4231341" y="2097741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74287-C9B7-6840-9484-94B58854A947}"/>
              </a:ext>
            </a:extLst>
          </p:cNvPr>
          <p:cNvSpPr txBox="1"/>
          <p:nvPr/>
        </p:nvSpPr>
        <p:spPr>
          <a:xfrm>
            <a:off x="3735532" y="2983894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4DCDB-C429-A645-925E-D2579A889FD2}"/>
              </a:ext>
            </a:extLst>
          </p:cNvPr>
          <p:cNvSpPr txBox="1"/>
          <p:nvPr/>
        </p:nvSpPr>
        <p:spPr>
          <a:xfrm>
            <a:off x="4306094" y="4304205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3</a:t>
            </a:r>
          </a:p>
        </p:txBody>
      </p:sp>
      <p:sp>
        <p:nvSpPr>
          <p:cNvPr id="14" name="Title 14">
            <a:extLst>
              <a:ext uri="{FF2B5EF4-FFF2-40B4-BE49-F238E27FC236}">
                <a16:creationId xmlns:a16="http://schemas.microsoft.com/office/drawing/2014/main" id="{99573D19-848D-B54F-A8CC-D6AA312A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 Artificial Neuron, or Perceptron</a:t>
            </a:r>
          </a:p>
        </p:txBody>
      </p:sp>
    </p:spTree>
    <p:extLst>
      <p:ext uri="{BB962C8B-B14F-4D97-AF65-F5344CB8AC3E}">
        <p14:creationId xmlns:p14="http://schemas.microsoft.com/office/powerpoint/2010/main" val="311595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2DB33-D632-9B4C-B227-425176913BB0}"/>
              </a:ext>
            </a:extLst>
          </p:cNvPr>
          <p:cNvSpPr/>
          <p:nvPr/>
        </p:nvSpPr>
        <p:spPr>
          <a:xfrm>
            <a:off x="5602936" y="2765612"/>
            <a:ext cx="1380565" cy="1326776"/>
          </a:xfrm>
          <a:prstGeom prst="ellipse">
            <a:avLst/>
          </a:prstGeom>
          <a:solidFill>
            <a:schemeClr val="bg1"/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∑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95401-4D1E-E341-B38F-42CAB14D46F9}"/>
              </a:ext>
            </a:extLst>
          </p:cNvPr>
          <p:cNvCxnSpPr>
            <a:cxnSpLocks/>
          </p:cNvCxnSpPr>
          <p:nvPr/>
        </p:nvCxnSpPr>
        <p:spPr>
          <a:xfrm>
            <a:off x="7306223" y="3429000"/>
            <a:ext cx="233978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82A1D-015F-2741-AD46-4477C775D70F}"/>
              </a:ext>
            </a:extLst>
          </p:cNvPr>
          <p:cNvCxnSpPr>
            <a:cxnSpLocks/>
          </p:cNvCxnSpPr>
          <p:nvPr/>
        </p:nvCxnSpPr>
        <p:spPr>
          <a:xfrm>
            <a:off x="3047999" y="2026024"/>
            <a:ext cx="2541968" cy="9338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BF683-5D9C-654A-A5DD-2C93006DC73F}"/>
              </a:ext>
            </a:extLst>
          </p:cNvPr>
          <p:cNvCxnSpPr>
            <a:cxnSpLocks/>
          </p:cNvCxnSpPr>
          <p:nvPr/>
        </p:nvCxnSpPr>
        <p:spPr>
          <a:xfrm>
            <a:off x="2821407" y="3429000"/>
            <a:ext cx="264305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58F99-C1D7-7544-9200-B97AB3C32546}"/>
              </a:ext>
            </a:extLst>
          </p:cNvPr>
          <p:cNvCxnSpPr>
            <a:cxnSpLocks/>
          </p:cNvCxnSpPr>
          <p:nvPr/>
        </p:nvCxnSpPr>
        <p:spPr>
          <a:xfrm flipV="1">
            <a:off x="3065928" y="3868272"/>
            <a:ext cx="2592512" cy="9637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9E53CF-1555-1541-BF22-29341D540798}"/>
              </a:ext>
            </a:extLst>
          </p:cNvPr>
          <p:cNvSpPr/>
          <p:nvPr/>
        </p:nvSpPr>
        <p:spPr>
          <a:xfrm>
            <a:off x="1983517" y="1841358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1169E-EF1E-EA4B-8D5E-2EADF1ADD063}"/>
              </a:ext>
            </a:extLst>
          </p:cNvPr>
          <p:cNvSpPr/>
          <p:nvPr/>
        </p:nvSpPr>
        <p:spPr>
          <a:xfrm>
            <a:off x="1691267" y="3244334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3E570-37DB-5340-84C9-CACB7AAA3EE8}"/>
              </a:ext>
            </a:extLst>
          </p:cNvPr>
          <p:cNvSpPr/>
          <p:nvPr/>
        </p:nvSpPr>
        <p:spPr>
          <a:xfrm>
            <a:off x="1985206" y="483197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A3020-609A-944D-8173-0027C04A6FDD}"/>
              </a:ext>
            </a:extLst>
          </p:cNvPr>
          <p:cNvSpPr txBox="1"/>
          <p:nvPr/>
        </p:nvSpPr>
        <p:spPr>
          <a:xfrm>
            <a:off x="4231341" y="2097741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74287-C9B7-6840-9484-94B58854A947}"/>
              </a:ext>
            </a:extLst>
          </p:cNvPr>
          <p:cNvSpPr txBox="1"/>
          <p:nvPr/>
        </p:nvSpPr>
        <p:spPr>
          <a:xfrm>
            <a:off x="3735532" y="2983894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4DCDB-C429-A645-925E-D2579A889FD2}"/>
              </a:ext>
            </a:extLst>
          </p:cNvPr>
          <p:cNvSpPr txBox="1"/>
          <p:nvPr/>
        </p:nvSpPr>
        <p:spPr>
          <a:xfrm>
            <a:off x="4306094" y="4304205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3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92B6F0AE-3784-F84F-914C-6332B3D1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 Artificial Neuron, or Perceptron</a:t>
            </a:r>
          </a:p>
        </p:txBody>
      </p:sp>
    </p:spTree>
    <p:extLst>
      <p:ext uri="{BB962C8B-B14F-4D97-AF65-F5344CB8AC3E}">
        <p14:creationId xmlns:p14="http://schemas.microsoft.com/office/powerpoint/2010/main" val="386551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2DB33-D632-9B4C-B227-425176913BB0}"/>
              </a:ext>
            </a:extLst>
          </p:cNvPr>
          <p:cNvSpPr/>
          <p:nvPr/>
        </p:nvSpPr>
        <p:spPr>
          <a:xfrm>
            <a:off x="5602936" y="2765612"/>
            <a:ext cx="1380565" cy="1326776"/>
          </a:xfrm>
          <a:prstGeom prst="ellipse">
            <a:avLst/>
          </a:prstGeom>
          <a:solidFill>
            <a:schemeClr val="bg1"/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∑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95401-4D1E-E341-B38F-42CAB14D46F9}"/>
              </a:ext>
            </a:extLst>
          </p:cNvPr>
          <p:cNvCxnSpPr>
            <a:cxnSpLocks/>
          </p:cNvCxnSpPr>
          <p:nvPr/>
        </p:nvCxnSpPr>
        <p:spPr>
          <a:xfrm>
            <a:off x="7306223" y="3429000"/>
            <a:ext cx="233978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82A1D-015F-2741-AD46-4477C775D70F}"/>
              </a:ext>
            </a:extLst>
          </p:cNvPr>
          <p:cNvCxnSpPr>
            <a:cxnSpLocks/>
          </p:cNvCxnSpPr>
          <p:nvPr/>
        </p:nvCxnSpPr>
        <p:spPr>
          <a:xfrm>
            <a:off x="3047999" y="2026024"/>
            <a:ext cx="2541968" cy="9338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BF683-5D9C-654A-A5DD-2C93006DC73F}"/>
              </a:ext>
            </a:extLst>
          </p:cNvPr>
          <p:cNvCxnSpPr>
            <a:cxnSpLocks/>
          </p:cNvCxnSpPr>
          <p:nvPr/>
        </p:nvCxnSpPr>
        <p:spPr>
          <a:xfrm>
            <a:off x="2821407" y="3429000"/>
            <a:ext cx="264305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58F99-C1D7-7544-9200-B97AB3C32546}"/>
              </a:ext>
            </a:extLst>
          </p:cNvPr>
          <p:cNvCxnSpPr>
            <a:cxnSpLocks/>
          </p:cNvCxnSpPr>
          <p:nvPr/>
        </p:nvCxnSpPr>
        <p:spPr>
          <a:xfrm flipV="1">
            <a:off x="3065928" y="3868272"/>
            <a:ext cx="2592512" cy="9637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9E53CF-1555-1541-BF22-29341D540798}"/>
              </a:ext>
            </a:extLst>
          </p:cNvPr>
          <p:cNvSpPr/>
          <p:nvPr/>
        </p:nvSpPr>
        <p:spPr>
          <a:xfrm>
            <a:off x="1983517" y="1841358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1169E-EF1E-EA4B-8D5E-2EADF1ADD063}"/>
              </a:ext>
            </a:extLst>
          </p:cNvPr>
          <p:cNvSpPr/>
          <p:nvPr/>
        </p:nvSpPr>
        <p:spPr>
          <a:xfrm>
            <a:off x="1691267" y="3244334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3E570-37DB-5340-84C9-CACB7AAA3EE8}"/>
              </a:ext>
            </a:extLst>
          </p:cNvPr>
          <p:cNvSpPr/>
          <p:nvPr/>
        </p:nvSpPr>
        <p:spPr>
          <a:xfrm>
            <a:off x="1985206" y="483197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A3020-609A-944D-8173-0027C04A6FDD}"/>
              </a:ext>
            </a:extLst>
          </p:cNvPr>
          <p:cNvSpPr txBox="1"/>
          <p:nvPr/>
        </p:nvSpPr>
        <p:spPr>
          <a:xfrm>
            <a:off x="4231341" y="2097741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74287-C9B7-6840-9484-94B58854A947}"/>
              </a:ext>
            </a:extLst>
          </p:cNvPr>
          <p:cNvSpPr txBox="1"/>
          <p:nvPr/>
        </p:nvSpPr>
        <p:spPr>
          <a:xfrm>
            <a:off x="3735532" y="2983894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4DCDB-C429-A645-925E-D2579A889FD2}"/>
              </a:ext>
            </a:extLst>
          </p:cNvPr>
          <p:cNvSpPr txBox="1"/>
          <p:nvPr/>
        </p:nvSpPr>
        <p:spPr>
          <a:xfrm>
            <a:off x="4306094" y="4304205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8CF7B1-78FF-D046-834D-F7A26A9143F0}"/>
                  </a:ext>
                </a:extLst>
              </p:cNvPr>
              <p:cNvSpPr txBox="1"/>
              <p:nvPr/>
            </p:nvSpPr>
            <p:spPr>
              <a:xfrm>
                <a:off x="4801903" y="406889"/>
                <a:ext cx="5914504" cy="147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input</m:t>
                          </m:r>
                          <m:r>
                            <m:rPr>
                              <m:sty m:val="p"/>
                            </m:rPr>
                            <a:rPr lang="en-US" sz="3200" b="0" i="0" baseline="-2500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weight</m:t>
                          </m:r>
                          <m:r>
                            <m:rPr>
                              <m:sty m:val="p"/>
                            </m:rPr>
                            <a:rPr lang="en-US" sz="3200" b="0" i="0" baseline="-2500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8CF7B1-78FF-D046-834D-F7A26A914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03" y="406889"/>
                <a:ext cx="5914504" cy="1477071"/>
              </a:xfrm>
              <a:prstGeom prst="rect">
                <a:avLst/>
              </a:prstGeom>
              <a:blipFill>
                <a:blip r:embed="rId2"/>
                <a:stretch>
                  <a:fillRect l="-215" t="-104274" r="-429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40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2DB33-D632-9B4C-B227-425176913BB0}"/>
              </a:ext>
            </a:extLst>
          </p:cNvPr>
          <p:cNvSpPr/>
          <p:nvPr/>
        </p:nvSpPr>
        <p:spPr>
          <a:xfrm>
            <a:off x="5602936" y="2765612"/>
            <a:ext cx="1380565" cy="1326776"/>
          </a:xfrm>
          <a:prstGeom prst="ellipse">
            <a:avLst/>
          </a:prstGeom>
          <a:solidFill>
            <a:schemeClr val="bg1"/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∑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95401-4D1E-E341-B38F-42CAB14D46F9}"/>
              </a:ext>
            </a:extLst>
          </p:cNvPr>
          <p:cNvCxnSpPr>
            <a:cxnSpLocks/>
          </p:cNvCxnSpPr>
          <p:nvPr/>
        </p:nvCxnSpPr>
        <p:spPr>
          <a:xfrm>
            <a:off x="7306223" y="3429000"/>
            <a:ext cx="233978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82A1D-015F-2741-AD46-4477C775D70F}"/>
              </a:ext>
            </a:extLst>
          </p:cNvPr>
          <p:cNvCxnSpPr>
            <a:cxnSpLocks/>
          </p:cNvCxnSpPr>
          <p:nvPr/>
        </p:nvCxnSpPr>
        <p:spPr>
          <a:xfrm>
            <a:off x="3047999" y="2026024"/>
            <a:ext cx="2541968" cy="9338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BF683-5D9C-654A-A5DD-2C93006DC73F}"/>
              </a:ext>
            </a:extLst>
          </p:cNvPr>
          <p:cNvCxnSpPr>
            <a:cxnSpLocks/>
          </p:cNvCxnSpPr>
          <p:nvPr/>
        </p:nvCxnSpPr>
        <p:spPr>
          <a:xfrm>
            <a:off x="2821407" y="3429000"/>
            <a:ext cx="264305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58F99-C1D7-7544-9200-B97AB3C32546}"/>
              </a:ext>
            </a:extLst>
          </p:cNvPr>
          <p:cNvCxnSpPr>
            <a:cxnSpLocks/>
          </p:cNvCxnSpPr>
          <p:nvPr/>
        </p:nvCxnSpPr>
        <p:spPr>
          <a:xfrm flipV="1">
            <a:off x="3065928" y="3868272"/>
            <a:ext cx="2592512" cy="9637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77238E9C-DCEE-FC4A-94B5-76F47555FB0E}"/>
              </a:ext>
            </a:extLst>
          </p:cNvPr>
          <p:cNvSpPr/>
          <p:nvPr/>
        </p:nvSpPr>
        <p:spPr>
          <a:xfrm>
            <a:off x="8014447" y="3012145"/>
            <a:ext cx="609600" cy="856127"/>
          </a:xfrm>
          <a:prstGeom prst="diamond">
            <a:avLst/>
          </a:prstGeom>
          <a:solidFill>
            <a:srgbClr val="00B050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𝑓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6A3463-4DD0-E548-A8B7-511E92C617AF}"/>
              </a:ext>
            </a:extLst>
          </p:cNvPr>
          <p:cNvSpPr/>
          <p:nvPr/>
        </p:nvSpPr>
        <p:spPr>
          <a:xfrm>
            <a:off x="1983517" y="1841358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CC24B-490E-3A41-9752-7A7A4C942A55}"/>
              </a:ext>
            </a:extLst>
          </p:cNvPr>
          <p:cNvSpPr/>
          <p:nvPr/>
        </p:nvSpPr>
        <p:spPr>
          <a:xfrm>
            <a:off x="1691267" y="3244334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59B25D-04CC-DC49-946D-7BEBD1B119AF}"/>
              </a:ext>
            </a:extLst>
          </p:cNvPr>
          <p:cNvSpPr/>
          <p:nvPr/>
        </p:nvSpPr>
        <p:spPr>
          <a:xfrm>
            <a:off x="1985206" y="483197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192433-0464-8147-983A-8DB0C1510512}"/>
              </a:ext>
            </a:extLst>
          </p:cNvPr>
          <p:cNvSpPr txBox="1"/>
          <p:nvPr/>
        </p:nvSpPr>
        <p:spPr>
          <a:xfrm>
            <a:off x="4231341" y="2097741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88F3D0-52F9-5847-9D4A-A72E16AC2AAA}"/>
              </a:ext>
            </a:extLst>
          </p:cNvPr>
          <p:cNvSpPr txBox="1"/>
          <p:nvPr/>
        </p:nvSpPr>
        <p:spPr>
          <a:xfrm>
            <a:off x="3735532" y="2983894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8DE80-AEB1-7449-A2B0-567EB863B71E}"/>
              </a:ext>
            </a:extLst>
          </p:cNvPr>
          <p:cNvSpPr txBox="1"/>
          <p:nvPr/>
        </p:nvSpPr>
        <p:spPr>
          <a:xfrm>
            <a:off x="4306094" y="4304205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3</a:t>
            </a:r>
          </a:p>
        </p:txBody>
      </p:sp>
      <p:sp>
        <p:nvSpPr>
          <p:cNvPr id="32" name="Title 14">
            <a:extLst>
              <a:ext uri="{FF2B5EF4-FFF2-40B4-BE49-F238E27FC236}">
                <a16:creationId xmlns:a16="http://schemas.microsoft.com/office/drawing/2014/main" id="{AE0A7747-B0A1-DC46-8AA7-82B68390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 Artificial Neuron, or Perceptron</a:t>
            </a:r>
          </a:p>
        </p:txBody>
      </p:sp>
    </p:spTree>
    <p:extLst>
      <p:ext uri="{BB962C8B-B14F-4D97-AF65-F5344CB8AC3E}">
        <p14:creationId xmlns:p14="http://schemas.microsoft.com/office/powerpoint/2010/main" val="103559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2DB33-D632-9B4C-B227-425176913BB0}"/>
              </a:ext>
            </a:extLst>
          </p:cNvPr>
          <p:cNvSpPr/>
          <p:nvPr/>
        </p:nvSpPr>
        <p:spPr>
          <a:xfrm>
            <a:off x="5602936" y="2765612"/>
            <a:ext cx="1380565" cy="1326776"/>
          </a:xfrm>
          <a:prstGeom prst="ellipse">
            <a:avLst/>
          </a:prstGeom>
          <a:solidFill>
            <a:schemeClr val="bg1"/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∑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95401-4D1E-E341-B38F-42CAB14D46F9}"/>
              </a:ext>
            </a:extLst>
          </p:cNvPr>
          <p:cNvCxnSpPr>
            <a:cxnSpLocks/>
          </p:cNvCxnSpPr>
          <p:nvPr/>
        </p:nvCxnSpPr>
        <p:spPr>
          <a:xfrm>
            <a:off x="7306223" y="3429000"/>
            <a:ext cx="233978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82A1D-015F-2741-AD46-4477C775D70F}"/>
              </a:ext>
            </a:extLst>
          </p:cNvPr>
          <p:cNvCxnSpPr>
            <a:cxnSpLocks/>
          </p:cNvCxnSpPr>
          <p:nvPr/>
        </p:nvCxnSpPr>
        <p:spPr>
          <a:xfrm>
            <a:off x="3047999" y="2026024"/>
            <a:ext cx="2541968" cy="9338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BF683-5D9C-654A-A5DD-2C93006DC73F}"/>
              </a:ext>
            </a:extLst>
          </p:cNvPr>
          <p:cNvCxnSpPr>
            <a:cxnSpLocks/>
          </p:cNvCxnSpPr>
          <p:nvPr/>
        </p:nvCxnSpPr>
        <p:spPr>
          <a:xfrm>
            <a:off x="2821407" y="3429000"/>
            <a:ext cx="264305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58F99-C1D7-7544-9200-B97AB3C32546}"/>
              </a:ext>
            </a:extLst>
          </p:cNvPr>
          <p:cNvCxnSpPr>
            <a:cxnSpLocks/>
          </p:cNvCxnSpPr>
          <p:nvPr/>
        </p:nvCxnSpPr>
        <p:spPr>
          <a:xfrm flipV="1">
            <a:off x="3065928" y="3868272"/>
            <a:ext cx="2592512" cy="9637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77238E9C-DCEE-FC4A-94B5-76F47555FB0E}"/>
              </a:ext>
            </a:extLst>
          </p:cNvPr>
          <p:cNvSpPr/>
          <p:nvPr/>
        </p:nvSpPr>
        <p:spPr>
          <a:xfrm>
            <a:off x="8014447" y="3012145"/>
            <a:ext cx="609600" cy="856127"/>
          </a:xfrm>
          <a:prstGeom prst="diamond">
            <a:avLst/>
          </a:prstGeom>
          <a:solidFill>
            <a:srgbClr val="00B050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𝑓</a:t>
            </a:r>
          </a:p>
        </p:txBody>
      </p:sp>
      <p:pic>
        <p:nvPicPr>
          <p:cNvPr id="6146" name="Picture 2" descr="What Are Activation Functions And When To Use Them - Analytics India  Magazine">
            <a:extLst>
              <a:ext uri="{FF2B5EF4-FFF2-40B4-BE49-F238E27FC236}">
                <a16:creationId xmlns:a16="http://schemas.microsoft.com/office/drawing/2014/main" id="{42B05FC1-A9F1-4246-8345-647D58105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4"/>
          <a:stretch/>
        </p:blipFill>
        <p:spPr bwMode="auto">
          <a:xfrm>
            <a:off x="6293218" y="4235023"/>
            <a:ext cx="5524534" cy="23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96A3463-4DD0-E548-A8B7-511E92C617AF}"/>
              </a:ext>
            </a:extLst>
          </p:cNvPr>
          <p:cNvSpPr/>
          <p:nvPr/>
        </p:nvSpPr>
        <p:spPr>
          <a:xfrm>
            <a:off x="1983517" y="1841358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CC24B-490E-3A41-9752-7A7A4C942A55}"/>
              </a:ext>
            </a:extLst>
          </p:cNvPr>
          <p:cNvSpPr/>
          <p:nvPr/>
        </p:nvSpPr>
        <p:spPr>
          <a:xfrm>
            <a:off x="1691267" y="3244334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59B25D-04CC-DC49-946D-7BEBD1B119AF}"/>
              </a:ext>
            </a:extLst>
          </p:cNvPr>
          <p:cNvSpPr/>
          <p:nvPr/>
        </p:nvSpPr>
        <p:spPr>
          <a:xfrm>
            <a:off x="1985206" y="483197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192433-0464-8147-983A-8DB0C1510512}"/>
              </a:ext>
            </a:extLst>
          </p:cNvPr>
          <p:cNvSpPr txBox="1"/>
          <p:nvPr/>
        </p:nvSpPr>
        <p:spPr>
          <a:xfrm>
            <a:off x="4231341" y="2097741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88F3D0-52F9-5847-9D4A-A72E16AC2AAA}"/>
              </a:ext>
            </a:extLst>
          </p:cNvPr>
          <p:cNvSpPr txBox="1"/>
          <p:nvPr/>
        </p:nvSpPr>
        <p:spPr>
          <a:xfrm>
            <a:off x="3735532" y="2983894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8DE80-AEB1-7449-A2B0-567EB863B71E}"/>
              </a:ext>
            </a:extLst>
          </p:cNvPr>
          <p:cNvSpPr txBox="1"/>
          <p:nvPr/>
        </p:nvSpPr>
        <p:spPr>
          <a:xfrm>
            <a:off x="4306094" y="4304205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675389-DA36-4A4A-B11B-BBF0D53718BF}"/>
                  </a:ext>
                </a:extLst>
              </p:cNvPr>
              <p:cNvSpPr txBox="1"/>
              <p:nvPr/>
            </p:nvSpPr>
            <p:spPr>
              <a:xfrm>
                <a:off x="4517020" y="127829"/>
                <a:ext cx="6403420" cy="147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dirty="0" smtClean="0"/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input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baseline="-2500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weight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baseline="-2500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675389-DA36-4A4A-B11B-BBF0D5371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20" y="127829"/>
                <a:ext cx="6403420" cy="1477071"/>
              </a:xfrm>
              <a:prstGeom prst="rect">
                <a:avLst/>
              </a:prstGeom>
              <a:blipFill>
                <a:blip r:embed="rId3"/>
                <a:stretch>
                  <a:fillRect t="-104274" r="-396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73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249</Words>
  <Application>Microsoft Macintosh PowerPoint</Application>
  <PresentationFormat>Widescreen</PresentationFormat>
  <Paragraphs>112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Image Classification</vt:lpstr>
      <vt:lpstr>PowerPoint Presentation</vt:lpstr>
      <vt:lpstr>An Artificial Neuron, or Perceptron</vt:lpstr>
      <vt:lpstr>An Artificial Neuron, or Perceptron</vt:lpstr>
      <vt:lpstr>An Artificial Neuron, or Perceptron</vt:lpstr>
      <vt:lpstr>An Artificial Neuron, or Perceptron</vt:lpstr>
      <vt:lpstr>PowerPoint Presentation</vt:lpstr>
      <vt:lpstr>An Artificial Neuron, or Perceptron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Abby Stylianou</dc:creator>
  <cp:lastModifiedBy>Abby Stylianou</cp:lastModifiedBy>
  <cp:revision>3</cp:revision>
  <dcterms:created xsi:type="dcterms:W3CDTF">2020-10-23T14:38:51Z</dcterms:created>
  <dcterms:modified xsi:type="dcterms:W3CDTF">2020-10-23T15:03:04Z</dcterms:modified>
</cp:coreProperties>
</file>