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7"/>
  </p:notesMasterIdLst>
  <p:sldIdLst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A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ヒラギノ角ゴ Pro W3" pitchFamily="16" charset="0"/>
                <a:cs typeface="ヒラギノ角ゴ Pro W3" pitchFamily="16" charset="0"/>
              </a:defRPr>
            </a:lvl1pPr>
          </a:lstStyle>
          <a:p>
            <a:fld id="{A86D8905-C556-4751-8560-590570CEAB3F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06099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67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C6CE27-B12C-42E2-857F-44648AAA2B7C}" type="slidenum">
              <a:rPr lang="en-US" altLang="es-ES"/>
              <a:pPr/>
              <a:t>10</a:t>
            </a:fld>
            <a:endParaRPr lang="en-US" altLang="es-E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5FEAC423-5E84-46DA-ADFD-94AD01350D26}" type="slidenum">
              <a:rPr lang="es-CL" altLang="es-ES" sz="1200"/>
              <a:pPr algn="r">
                <a:buClrTx/>
                <a:buFontTx/>
                <a:buNone/>
              </a:pPr>
              <a:t>10</a:t>
            </a:fld>
            <a:endParaRPr lang="es-CL" altLang="es-ES" sz="1200"/>
          </a:p>
        </p:txBody>
      </p:sp>
      <p:sp>
        <p:nvSpPr>
          <p:cNvPr id="368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5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2ECA01-60F5-4349-913D-6BAD5B813849}" type="slidenum">
              <a:rPr lang="en-US" altLang="es-ES"/>
              <a:pPr/>
              <a:t>11</a:t>
            </a:fld>
            <a:endParaRPr lang="en-US" altLang="es-ES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58DFB944-1F14-40FD-91EC-9AEE874BAD68}" type="slidenum">
              <a:rPr lang="es-CL" altLang="es-ES" sz="1200"/>
              <a:pPr algn="r">
                <a:buClrTx/>
                <a:buFontTx/>
                <a:buNone/>
              </a:pPr>
              <a:t>11</a:t>
            </a:fld>
            <a:endParaRPr lang="es-CL" altLang="es-ES" sz="1200"/>
          </a:p>
        </p:txBody>
      </p:sp>
      <p:sp>
        <p:nvSpPr>
          <p:cNvPr id="378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74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57AD17-D342-4202-9891-46791928ED84}" type="slidenum">
              <a:rPr lang="en-US" altLang="es-ES"/>
              <a:pPr/>
              <a:t>12</a:t>
            </a:fld>
            <a:endParaRPr lang="en-US" altLang="es-ES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75CF5408-84DA-45D6-BC62-D3F25FB314B7}" type="slidenum">
              <a:rPr lang="es-CL" altLang="es-ES" sz="1200"/>
              <a:pPr algn="r">
                <a:buClrTx/>
                <a:buFontTx/>
                <a:buNone/>
              </a:pPr>
              <a:t>12</a:t>
            </a:fld>
            <a:endParaRPr lang="es-CL" altLang="es-ES" sz="1200"/>
          </a:p>
        </p:txBody>
      </p:sp>
      <p:sp>
        <p:nvSpPr>
          <p:cNvPr id="389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56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355B1F-5075-4588-B2AE-0F36E053DA56}" type="slidenum">
              <a:rPr lang="en-US" altLang="es-ES"/>
              <a:pPr/>
              <a:t>13</a:t>
            </a:fld>
            <a:endParaRPr lang="en-US" altLang="es-ES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39A15C13-99C6-4517-A952-30D29D37B3EE}" type="slidenum">
              <a:rPr lang="es-CL" altLang="es-ES" sz="1200"/>
              <a:pPr algn="r">
                <a:buClrTx/>
                <a:buFontTx/>
                <a:buNone/>
              </a:pPr>
              <a:t>13</a:t>
            </a:fld>
            <a:endParaRPr lang="es-CL" altLang="es-ES" sz="1200"/>
          </a:p>
        </p:txBody>
      </p:sp>
      <p:sp>
        <p:nvSpPr>
          <p:cNvPr id="399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92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9828C-4D43-4205-BFF4-65545D7C468C}" type="slidenum">
              <a:rPr lang="en-US" altLang="es-ES"/>
              <a:pPr/>
              <a:t>14</a:t>
            </a:fld>
            <a:endParaRPr lang="en-US" altLang="es-ES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CC21F424-3294-475A-BCD5-AB16031BAEF5}" type="slidenum">
              <a:rPr lang="es-CL" altLang="es-ES" sz="1200"/>
              <a:pPr algn="r">
                <a:buClrTx/>
                <a:buFontTx/>
                <a:buNone/>
              </a:pPr>
              <a:t>14</a:t>
            </a:fld>
            <a:endParaRPr lang="es-CL" altLang="es-ES" sz="1200"/>
          </a:p>
        </p:txBody>
      </p:sp>
      <p:sp>
        <p:nvSpPr>
          <p:cNvPr id="4096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80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040198-5D89-4970-9F29-5BB55B4D8079}" type="slidenum">
              <a:rPr lang="en-US" altLang="es-ES"/>
              <a:pPr/>
              <a:t>15</a:t>
            </a:fld>
            <a:endParaRPr lang="en-US" altLang="es-ES"/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1679BFAC-EF11-4D66-88DC-E161A2C4C95B}" type="slidenum">
              <a:rPr lang="es-CL" altLang="es-ES" sz="1200"/>
              <a:pPr algn="r">
                <a:buClrTx/>
                <a:buFontTx/>
                <a:buNone/>
              </a:pPr>
              <a:t>15</a:t>
            </a:fld>
            <a:endParaRPr lang="es-CL" altLang="es-ES" sz="1200"/>
          </a:p>
        </p:txBody>
      </p:sp>
      <p:sp>
        <p:nvSpPr>
          <p:cNvPr id="4198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77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46CAEE-6FF7-40CA-92C7-10417ECD0AB9}" type="slidenum">
              <a:rPr lang="en-US" altLang="es-ES"/>
              <a:pPr/>
              <a:t>16</a:t>
            </a:fld>
            <a:endParaRPr lang="en-US" altLang="es-ES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106F3FBE-4BF7-4612-ADAD-765EF87440D7}" type="slidenum">
              <a:rPr lang="es-CL" altLang="es-ES" sz="1200"/>
              <a:pPr algn="r">
                <a:buClrTx/>
                <a:buFontTx/>
                <a:buNone/>
              </a:pPr>
              <a:t>16</a:t>
            </a:fld>
            <a:endParaRPr lang="es-CL" altLang="es-ES" sz="1200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7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5556B8-F6F3-4325-B9A2-D9843E362C22}" type="slidenum">
              <a:rPr lang="en-US" altLang="es-ES"/>
              <a:pPr/>
              <a:t>17</a:t>
            </a:fld>
            <a:endParaRPr lang="en-US" altLang="es-E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B2920A81-C141-4316-81BD-F7472C29CBF2}" type="slidenum">
              <a:rPr lang="es-CL" altLang="es-ES" sz="1200"/>
              <a:pPr algn="r">
                <a:buClrTx/>
                <a:buFontTx/>
                <a:buNone/>
              </a:pPr>
              <a:t>17</a:t>
            </a:fld>
            <a:endParaRPr lang="es-CL" altLang="es-ES" sz="1200"/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45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BF5132-C86E-4637-B024-BE06AB2E0E5D}" type="slidenum">
              <a:rPr lang="en-US" altLang="es-ES"/>
              <a:pPr/>
              <a:t>18</a:t>
            </a:fld>
            <a:endParaRPr lang="en-US" altLang="es-E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0AC35659-0052-4F5E-BF9D-A2358B5B311C}" type="slidenum">
              <a:rPr lang="es-CL" altLang="es-ES" sz="1200"/>
              <a:pPr algn="r">
                <a:buClrTx/>
                <a:buFontTx/>
                <a:buNone/>
              </a:pPr>
              <a:t>18</a:t>
            </a:fld>
            <a:endParaRPr lang="es-CL" altLang="es-ES" sz="1200"/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43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E8EB7-F567-4893-A6E6-28634E8B6F8E}" type="slidenum">
              <a:rPr lang="en-US"/>
              <a:pPr/>
              <a:t>19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68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97BFD4-50B7-4D0A-9E8C-C2E70CFD1DCC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823BC233-CEE3-4926-8079-C30F849ABC25}" type="slidenum">
              <a:rPr lang="es-CL" altLang="es-ES" sz="1200"/>
              <a:pPr algn="r">
                <a:buClrTx/>
                <a:buFontTx/>
                <a:buNone/>
              </a:pPr>
              <a:t>2</a:t>
            </a:fld>
            <a:endParaRPr lang="es-CL" altLang="es-ES" sz="1200"/>
          </a:p>
        </p:txBody>
      </p:sp>
      <p:sp>
        <p:nvSpPr>
          <p:cNvPr id="286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802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824BEB-3203-43C3-BF11-E168CB9BD92C}" type="slidenum">
              <a:rPr lang="en-US" altLang="es-ES"/>
              <a:pPr/>
              <a:t>20</a:t>
            </a:fld>
            <a:endParaRPr lang="en-US" altLang="es-E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71734BC8-CC03-4E0F-8876-6012F8165999}" type="slidenum">
              <a:rPr lang="es-CL" altLang="es-ES" sz="1200"/>
              <a:pPr algn="r">
                <a:buClrTx/>
                <a:buFontTx/>
                <a:buNone/>
              </a:pPr>
              <a:t>20</a:t>
            </a:fld>
            <a:endParaRPr lang="es-CL" altLang="es-ES" sz="1200"/>
          </a:p>
        </p:txBody>
      </p:sp>
      <p:sp>
        <p:nvSpPr>
          <p:cNvPr id="4608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27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CDADD-6DCA-4863-9EF9-A3DB08B1FF49}" type="slidenum">
              <a:rPr lang="en-US" altLang="es-ES"/>
              <a:pPr/>
              <a:t>21</a:t>
            </a:fld>
            <a:endParaRPr lang="en-US" altLang="es-E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EE619318-C2FC-48E5-A98A-42C25BF44F66}" type="slidenum">
              <a:rPr lang="es-CL" altLang="es-ES" sz="1200"/>
              <a:pPr algn="r">
                <a:buClrTx/>
                <a:buFontTx/>
                <a:buNone/>
              </a:pPr>
              <a:t>21</a:t>
            </a:fld>
            <a:endParaRPr lang="es-CL" altLang="es-ES" sz="1200"/>
          </a:p>
        </p:txBody>
      </p:sp>
      <p:sp>
        <p:nvSpPr>
          <p:cNvPr id="4710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31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44BAD7-E3CD-434A-A909-04A7A2C69FDC}" type="slidenum">
              <a:rPr lang="en-US" altLang="es-ES"/>
              <a:pPr/>
              <a:t>22</a:t>
            </a:fld>
            <a:endParaRPr lang="en-US" altLang="es-E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03018DFC-158D-4502-B738-3F12084C5F33}" type="slidenum">
              <a:rPr lang="es-CL" altLang="es-ES" sz="1200"/>
              <a:pPr algn="r">
                <a:buClrTx/>
                <a:buFontTx/>
                <a:buNone/>
              </a:pPr>
              <a:t>22</a:t>
            </a:fld>
            <a:endParaRPr lang="es-CL" altLang="es-ES" sz="1200"/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373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56F1A2-DE0E-4D67-8F8C-140B275FB26B}" type="slidenum">
              <a:rPr lang="en-US" altLang="es-ES"/>
              <a:pPr/>
              <a:t>23</a:t>
            </a:fld>
            <a:endParaRPr lang="en-US" altLang="es-E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0B9868C2-3F0C-4D33-8F67-EFDF666EBFB2}" type="slidenum">
              <a:rPr lang="es-CL" altLang="es-ES" sz="1200"/>
              <a:pPr algn="r">
                <a:buClrTx/>
                <a:buFontTx/>
                <a:buNone/>
              </a:pPr>
              <a:t>23</a:t>
            </a:fld>
            <a:endParaRPr lang="es-CL" altLang="es-ES" sz="1200"/>
          </a:p>
        </p:txBody>
      </p:sp>
      <p:sp>
        <p:nvSpPr>
          <p:cNvPr id="4915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284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E06A3E-21EB-417B-B69A-4C774EA4A2ED}" type="slidenum">
              <a:rPr lang="en-US" altLang="es-ES"/>
              <a:pPr/>
              <a:t>24</a:t>
            </a:fld>
            <a:endParaRPr lang="en-US" altLang="es-E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5F1D7BA5-00E6-4F1F-910F-CA97968B7353}" type="slidenum">
              <a:rPr lang="es-CL" altLang="es-ES" sz="1200"/>
              <a:pPr algn="r">
                <a:buClrTx/>
                <a:buFontTx/>
                <a:buNone/>
              </a:pPr>
              <a:t>24</a:t>
            </a:fld>
            <a:endParaRPr lang="es-CL" altLang="es-ES" sz="1200"/>
          </a:p>
        </p:txBody>
      </p:sp>
      <p:sp>
        <p:nvSpPr>
          <p:cNvPr id="5017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57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ADB548-1FBB-48C0-AA81-CEEC88BE08C7}" type="slidenum">
              <a:rPr lang="en-US" altLang="es-ES"/>
              <a:pPr/>
              <a:t>3</a:t>
            </a:fld>
            <a:endParaRPr lang="en-US" altLang="es-ES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4576FBC5-5EC2-4F77-A398-8F2496644F07}" type="slidenum">
              <a:rPr lang="es-CL" altLang="es-ES" sz="1200"/>
              <a:pPr algn="r">
                <a:buClrTx/>
                <a:buFontTx/>
                <a:buNone/>
              </a:pPr>
              <a:t>3</a:t>
            </a:fld>
            <a:endParaRPr lang="es-CL" altLang="es-ES" sz="1200"/>
          </a:p>
        </p:txBody>
      </p:sp>
      <p:sp>
        <p:nvSpPr>
          <p:cNvPr id="296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94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37BC7A-4799-4D2F-A5D6-6C0DFFFE87AA}" type="slidenum">
              <a:rPr lang="en-US" altLang="es-ES"/>
              <a:pPr/>
              <a:t>4</a:t>
            </a:fld>
            <a:endParaRPr lang="en-US" altLang="es-ES"/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220F2305-AF60-425F-B689-659F70C1D7C3}" type="slidenum">
              <a:rPr lang="es-CL" altLang="es-ES" sz="1200"/>
              <a:pPr algn="r">
                <a:buClrTx/>
                <a:buFontTx/>
                <a:buNone/>
              </a:pPr>
              <a:t>4</a:t>
            </a:fld>
            <a:endParaRPr lang="es-CL" altLang="es-ES" sz="1200"/>
          </a:p>
        </p:txBody>
      </p:sp>
      <p:sp>
        <p:nvSpPr>
          <p:cNvPr id="307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7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4C4D5D-98FC-4D12-B1F8-F489A72BCBB4}" type="slidenum">
              <a:rPr lang="en-US" altLang="es-ES"/>
              <a:pPr/>
              <a:t>5</a:t>
            </a:fld>
            <a:endParaRPr lang="en-US" altLang="es-ES"/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C5D719A7-1BA9-4DD7-8247-98D2BD55AE45}" type="slidenum">
              <a:rPr lang="es-CL" altLang="es-ES" sz="1200"/>
              <a:pPr algn="r">
                <a:buClrTx/>
                <a:buFontTx/>
                <a:buNone/>
              </a:pPr>
              <a:t>5</a:t>
            </a:fld>
            <a:endParaRPr lang="es-CL" altLang="es-ES" sz="1200"/>
          </a:p>
        </p:txBody>
      </p:sp>
      <p:sp>
        <p:nvSpPr>
          <p:cNvPr id="317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2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476B05-9C15-45A7-9B7E-1F56ABCBA8E7}" type="slidenum">
              <a:rPr lang="en-US" altLang="es-ES"/>
              <a:pPr/>
              <a:t>6</a:t>
            </a:fld>
            <a:endParaRPr lang="en-US" altLang="es-ES"/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2D960514-CD4B-4A54-B31A-296542FE44B3}" type="slidenum">
              <a:rPr lang="es-CL" altLang="es-ES" sz="1200"/>
              <a:pPr algn="r">
                <a:buClrTx/>
                <a:buFontTx/>
                <a:buNone/>
              </a:pPr>
              <a:t>6</a:t>
            </a:fld>
            <a:endParaRPr lang="es-CL" altLang="es-ES" sz="1200"/>
          </a:p>
        </p:txBody>
      </p:sp>
      <p:sp>
        <p:nvSpPr>
          <p:cNvPr id="327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74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275352-E49F-458D-9CCE-FF81A7EC5B1B}" type="slidenum">
              <a:rPr lang="en-US" altLang="es-ES"/>
              <a:pPr/>
              <a:t>7</a:t>
            </a:fld>
            <a:endParaRPr lang="en-US" altLang="es-ES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3A01A3ED-ECB8-4C27-B0C4-FE33EB6B8603}" type="slidenum">
              <a:rPr lang="es-CL" altLang="es-ES" sz="1200"/>
              <a:pPr algn="r">
                <a:buClrTx/>
                <a:buFontTx/>
                <a:buNone/>
              </a:pPr>
              <a:t>7</a:t>
            </a:fld>
            <a:endParaRPr lang="es-CL" altLang="es-ES" sz="1200"/>
          </a:p>
        </p:txBody>
      </p:sp>
      <p:sp>
        <p:nvSpPr>
          <p:cNvPr id="337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15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E088B-0C8F-4C6F-A367-0BDA56FEFC82}" type="slidenum">
              <a:rPr lang="en-US" altLang="es-ES"/>
              <a:pPr/>
              <a:t>8</a:t>
            </a:fld>
            <a:endParaRPr lang="en-US" altLang="es-ES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C704D95D-01B1-48E7-A4A4-10A7AF9A18A7}" type="slidenum">
              <a:rPr lang="es-CL" altLang="es-ES" sz="1200"/>
              <a:pPr algn="r">
                <a:buClrTx/>
                <a:buFontTx/>
                <a:buNone/>
              </a:pPr>
              <a:t>8</a:t>
            </a:fld>
            <a:endParaRPr lang="es-CL" altLang="es-ES" sz="1200"/>
          </a:p>
        </p:txBody>
      </p:sp>
      <p:sp>
        <p:nvSpPr>
          <p:cNvPr id="348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61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31EA4D-DB00-4571-887E-D9920C3BB408}" type="slidenum">
              <a:rPr lang="en-US" altLang="es-ES"/>
              <a:pPr/>
              <a:t>9</a:t>
            </a:fld>
            <a:endParaRPr lang="en-US" altLang="es-E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>
              <a:buClrTx/>
              <a:buFontTx/>
              <a:buNone/>
            </a:pPr>
            <a:fld id="{BCFF2267-D628-4223-9800-96120DACC356}" type="slidenum">
              <a:rPr lang="es-CL" altLang="es-ES" sz="1200"/>
              <a:pPr algn="r">
                <a:buClrTx/>
                <a:buFontTx/>
                <a:buNone/>
              </a:pPr>
              <a:t>9</a:t>
            </a:fld>
            <a:endParaRPr lang="es-CL" altLang="es-ES" sz="1200"/>
          </a:p>
        </p:txBody>
      </p:sp>
      <p:sp>
        <p:nvSpPr>
          <p:cNvPr id="358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6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D2172-7E9E-4C9C-924E-2B7115D9946C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91110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8B2CB4-F413-4F70-BD15-AA3DD3063EC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3408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5813" cy="6007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7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B09DB1-4326-4E82-85B7-5296F03A0FF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5863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885DAB-264E-41F8-8C80-E4CC56F6BC15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6267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A56729-B91C-4BA2-9174-6D2F82913EF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13028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B170285-492E-40FD-A2D6-95A2BBDFFCA2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9154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7013" cy="44100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6613" y="1719263"/>
            <a:ext cx="4038600" cy="44100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0F9189-E5CA-4AD7-923B-CAF6AEB1815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16521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E2BE6E-6672-4905-A4BB-7EFE755728B4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180946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BD97AE6-6901-446C-88D3-0AFC8ED4A49E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769936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5CC136-A0E4-438B-B928-5B1B8EE18A6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70023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32FFDD-6BFB-4419-B736-755A3990F1FB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1238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5D4C65-67C8-41E8-B253-036DB496C30F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766362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07EC47-959D-447A-B77C-C996622B17F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428260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FDFAB5-73E0-4CE1-AAC3-17686409C32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584292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5813" cy="60071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71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D5FEC2-CC42-4D53-84CB-9521854DD10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9824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817749-D45F-4D07-8A94-EBA56928AE0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53306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7013" cy="44100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6613" y="1719263"/>
            <a:ext cx="4038600" cy="44100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3F3652-C419-4B1E-A0B2-795CE3555FF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9768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B949D2-28D4-4996-BA85-218EB532DF3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0900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D0F708-DC45-4C54-AA6D-14AD58C56F8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07626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64E5A7-5D9C-42AF-891D-87A6ECAA05AE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5919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D8BCB-6EEF-4A39-B719-721E441E821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952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E66B34-628F-402C-AA85-C3CF4080DAF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921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2213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8013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Click to edit the outline text format</a:t>
            </a:r>
          </a:p>
          <a:p>
            <a:pPr lvl="1"/>
            <a:r>
              <a:rPr lang="en-GB" altLang="es-ES" smtClean="0"/>
              <a:t>Second Outline Level</a:t>
            </a:r>
          </a:p>
          <a:p>
            <a:pPr lvl="2"/>
            <a:r>
              <a:rPr lang="en-GB" altLang="es-ES" smtClean="0"/>
              <a:t>Third Outline Level</a:t>
            </a:r>
          </a:p>
          <a:p>
            <a:pPr lvl="3"/>
            <a:r>
              <a:rPr lang="en-GB" altLang="es-ES" smtClean="0"/>
              <a:t>Fourth Outline Level</a:t>
            </a:r>
          </a:p>
          <a:p>
            <a:pPr lvl="4"/>
            <a:r>
              <a:rPr lang="en-GB" altLang="es-ES" smtClean="0"/>
              <a:t>Fifth Outline Level</a:t>
            </a:r>
          </a:p>
          <a:p>
            <a:pPr lvl="4"/>
            <a:r>
              <a:rPr lang="en-GB" altLang="es-ES" smtClean="0"/>
              <a:t>Sixth Outline Level</a:t>
            </a:r>
          </a:p>
          <a:p>
            <a:pPr lvl="4"/>
            <a:r>
              <a:rPr lang="en-GB" altLang="es-ES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ヒラギノ角ゴ Pro W3" pitchFamily="16" charset="0"/>
                <a:cs typeface="ヒラギノ角ゴ Pro W3" pitchFamily="16" charset="0"/>
              </a:defRPr>
            </a:lvl1pPr>
          </a:lstStyle>
          <a:p>
            <a:fld id="{16C39B87-4EBE-493B-9625-4DC39C1F721E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 kern="1200">
          <a:solidFill>
            <a:srgbClr val="669999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/>
          <p:cNvSpPr>
            <a:spLocks noChangeShapeType="1"/>
          </p:cNvSpPr>
          <p:nvPr/>
        </p:nvSpPr>
        <p:spPr bwMode="auto">
          <a:xfrm>
            <a:off x="304800" y="2819400"/>
            <a:ext cx="8229600" cy="1588"/>
          </a:xfrm>
          <a:prstGeom prst="line">
            <a:avLst/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2213" cy="12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8013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Click to edit the outline text format</a:t>
            </a:r>
          </a:p>
          <a:p>
            <a:pPr lvl="1"/>
            <a:r>
              <a:rPr lang="en-GB" altLang="es-ES" smtClean="0"/>
              <a:t>Second Outline Level</a:t>
            </a:r>
          </a:p>
          <a:p>
            <a:pPr lvl="2"/>
            <a:r>
              <a:rPr lang="en-GB" altLang="es-ES" smtClean="0"/>
              <a:t>Third Outline Level</a:t>
            </a:r>
          </a:p>
          <a:p>
            <a:pPr lvl="3"/>
            <a:r>
              <a:rPr lang="en-GB" altLang="es-ES" smtClean="0"/>
              <a:t>Fourth Outline Level</a:t>
            </a:r>
          </a:p>
          <a:p>
            <a:pPr lvl="4"/>
            <a:r>
              <a:rPr lang="en-GB" altLang="es-ES" smtClean="0"/>
              <a:t>Fifth Outline Level</a:t>
            </a:r>
          </a:p>
          <a:p>
            <a:pPr lvl="4"/>
            <a:r>
              <a:rPr lang="en-GB" altLang="es-ES" smtClean="0"/>
              <a:t>Sixth Outline Level</a:t>
            </a:r>
          </a:p>
          <a:p>
            <a:pPr lvl="4"/>
            <a:r>
              <a:rPr lang="en-GB" altLang="es-ES" smtClean="0"/>
              <a:t>Seventh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56EDABBC-55D5-42B3-8C73-26E2FCE41DB8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 kern="1200">
          <a:solidFill>
            <a:srgbClr val="669999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669999"/>
          </a:solidFill>
          <a:latin typeface="Arial" panose="020B0604020202020204" pitchFamily="34" charset="0"/>
          <a:ea typeface="WenQuanYi Zen Hei Sharp" charset="0"/>
          <a:cs typeface="WenQuanYi Zen Hei Sharp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</p:spPr>
        <p:txBody>
          <a:bodyPr/>
          <a:lstStyle/>
          <a:p>
            <a:fld id="{9FFECF93-8D46-4C56-8E42-F90EF12348A0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Plan de la unidad</a:t>
            </a:r>
            <a:endParaRPr lang="es-ES" dirty="0"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Introducción al Aprendizaje 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N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o 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S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upervisado</a:t>
            </a:r>
          </a:p>
          <a:p>
            <a:pPr lvl="1"/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Análisis de Componente Principales (PCA)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Concepto y aplicaciones de PCA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Deducción matemática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Implementación en R y ejemplos</a:t>
            </a:r>
          </a:p>
          <a:p>
            <a:pPr lvl="1"/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Análisis 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de agrupamientos o </a:t>
            </a:r>
            <a:r>
              <a:rPr lang="es-ES" sz="2800" b="1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clustering</a:t>
            </a:r>
            <a:endParaRPr lang="es-ES" sz="2800" b="1" dirty="0">
              <a:solidFill>
                <a:srgbClr val="669999"/>
              </a:solidFill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Concepto y aplicaciones </a:t>
            </a:r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de </a:t>
            </a:r>
            <a:r>
              <a:rPr lang="es-ES" sz="2400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clustering</a:t>
            </a:r>
            <a:endParaRPr lang="es-ES" sz="2400" dirty="0">
              <a:solidFill>
                <a:srgbClr val="669999"/>
              </a:solidFill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  <a:p>
            <a:pPr lvl="2"/>
            <a:r>
              <a:rPr lang="es-ES" sz="2400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Similaridades</a:t>
            </a:r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 y Distancias entre datos 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Algoritmos de agrupamiento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K-</a:t>
            </a:r>
            <a:r>
              <a:rPr lang="es-ES" sz="2400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means</a:t>
            </a:r>
            <a:endParaRPr lang="es-ES" sz="2400" dirty="0">
              <a:solidFill>
                <a:srgbClr val="669999"/>
              </a:solidFill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  <a:p>
            <a:pPr lvl="2"/>
            <a:r>
              <a:rPr lang="es-ES" dirty="0">
                <a:solidFill>
                  <a:srgbClr val="FF0000"/>
                </a:solidFill>
              </a:rPr>
              <a:t>Modelo de mezcla de normales (GMM)</a:t>
            </a:r>
          </a:p>
          <a:p>
            <a:pPr lvl="2"/>
            <a:r>
              <a:rPr lang="es-ES" dirty="0"/>
              <a:t>Agrupamiento Jerárquico</a:t>
            </a:r>
          </a:p>
          <a:p>
            <a:pPr lvl="2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380682-3C91-4E63-88B2-BA3286487311}" type="slidenum">
              <a:rPr lang="es-CL" altLang="es-ES" sz="1000"/>
              <a:pPr algn="r" eaLnBrk="1" hangingPunct="1">
                <a:buClrTx/>
                <a:buFontTx/>
                <a:buNone/>
              </a:pPr>
              <a:t>10</a:t>
            </a:fld>
            <a:endParaRPr lang="es-CL" altLang="es-ES" sz="100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El algoritmo EM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US" altLang="es-ES" sz="2800">
                <a:ea typeface="WenQuanYi Zen Hei Sharp" charset="0"/>
                <a:cs typeface="WenQuanYi Zen Hei Sharp" charset="0"/>
              </a:rPr>
              <a:t>Iterar E-step y M-step hasta que el log de la verosimilitud no aumente mas.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US" altLang="es-ES" sz="2800">
                <a:ea typeface="WenQuanYi Zen Hei Sharp" charset="0"/>
                <a:cs typeface="WenQuanYi Zen Hei Sharp" charset="0"/>
              </a:rPr>
              <a:t>Converge a </a:t>
            </a:r>
            <a:r>
              <a:rPr lang="en-US" altLang="es-ES" sz="2800">
                <a:solidFill>
                  <a:srgbClr val="FF0906"/>
                </a:solidFill>
                <a:ea typeface="WenQuanYi Zen Hei Sharp" charset="0"/>
                <a:cs typeface="WenQuanYi Zen Hei Sharp" charset="0"/>
              </a:rPr>
              <a:t>óptimos locales.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US" altLang="es-ES" sz="2800">
                <a:ea typeface="WenQuanYi Zen Hei Sharp" charset="0"/>
                <a:cs typeface="WenQuanYi Zen Hei Sharp" charset="0"/>
              </a:rPr>
              <a:t>Se requiere iniciar el algoritmo con distintos valores iniciales de los parámetros (como en K-means).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GB" altLang="es-ES" sz="2800">
                <a:ea typeface="WenQuanYi Zen Hei Sharp" charset="0"/>
                <a:cs typeface="WenQuanYi Zen Hei Sharp" charset="0"/>
              </a:rPr>
              <a:t>Relación con K-means</a:t>
            </a:r>
          </a:p>
          <a:p>
            <a:pPr lvl="1" eaLnBrk="1" hangingPunct="1">
              <a:lnSpc>
                <a:spcPct val="90000"/>
              </a:lnSpc>
              <a:spcBef>
                <a:spcPts val="675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GB" altLang="es-ES" sz="2700">
                <a:ea typeface="WenQuanYi Zen Hei Sharp" charset="0"/>
                <a:cs typeface="WenQuanYi Zen Hei Sharp" charset="0"/>
              </a:rPr>
              <a:t>Considere GMM con matriz de covarianza:</a:t>
            </a:r>
          </a:p>
          <a:p>
            <a:pPr marL="692150" lvl="1" indent="-346075" eaLnBrk="1" hangingPunct="1">
              <a:lnSpc>
                <a:spcPct val="90000"/>
              </a:lnSpc>
              <a:spcBef>
                <a:spcPts val="675"/>
              </a:spcBef>
              <a:buClrTx/>
              <a:buSzPct val="70000"/>
              <a:buFontTx/>
              <a:buNone/>
            </a:pPr>
            <a:r>
              <a:rPr lang="en-GB" altLang="es-ES" sz="2700">
                <a:ea typeface="WenQuanYi Zen Hei Sharp" charset="0"/>
                <a:cs typeface="WenQuanYi Zen Hei Sharp" charset="0"/>
              </a:rPr>
              <a:t>	</a:t>
            </a:r>
          </a:p>
          <a:p>
            <a:pPr marL="692150" lvl="1" indent="-346075" eaLnBrk="1" hangingPunct="1">
              <a:lnSpc>
                <a:spcPct val="90000"/>
              </a:lnSpc>
              <a:spcBef>
                <a:spcPts val="700"/>
              </a:spcBef>
              <a:buClrTx/>
              <a:buSzPct val="70000"/>
              <a:buFontTx/>
              <a:buNone/>
            </a:pPr>
            <a:r>
              <a:rPr lang="en-GB" altLang="es-ES" sz="2700">
                <a:ea typeface="WenQuanYi Zen Hei Sharp" charset="0"/>
                <a:cs typeface="WenQuanYi Zen Hei Sharp" charset="0"/>
              </a:rPr>
              <a:t>cuando		                 , los dos métodos coinciden.</a:t>
            </a:r>
            <a:r>
              <a:rPr lang="en-GB" altLang="es-ES" sz="2800">
                <a:ea typeface="WenQuanYi Zen Hei Sharp" charset="0"/>
                <a:cs typeface="WenQuanYi Zen Hei Sharp" charset="0"/>
              </a:rPr>
              <a:t>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084763"/>
            <a:ext cx="1320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566102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7B3FCCD-3F75-4F3A-AD62-FC969A0DBE29}" type="slidenum">
              <a:rPr lang="es-CL" altLang="es-ES" sz="1000"/>
              <a:pPr algn="r" eaLnBrk="1" hangingPunct="1">
                <a:buClrTx/>
                <a:buFontTx/>
                <a:buNone/>
              </a:pPr>
              <a:t>11</a:t>
            </a:fld>
            <a:endParaRPr lang="es-CL" altLang="es-ES" sz="10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834" b="4552"/>
          <a:stretch>
            <a:fillRect/>
          </a:stretch>
        </p:blipFill>
        <p:spPr bwMode="auto">
          <a:xfrm>
            <a:off x="0" y="0"/>
            <a:ext cx="9040813" cy="671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34" r="1834" b="45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C817A5-EAFC-4432-B352-67B3F139014A}" type="slidenum">
              <a:rPr lang="es-CL" altLang="es-ES" sz="1000"/>
              <a:pPr algn="r" eaLnBrk="1" hangingPunct="1">
                <a:buClrTx/>
                <a:buFontTx/>
                <a:buNone/>
              </a:pPr>
              <a:t>12</a:t>
            </a:fld>
            <a:endParaRPr lang="es-CL" altLang="es-ES" sz="1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834" b="4552"/>
          <a:stretch>
            <a:fillRect/>
          </a:stretch>
        </p:blipFill>
        <p:spPr bwMode="auto">
          <a:xfrm>
            <a:off x="0" y="0"/>
            <a:ext cx="9105900" cy="676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34" r="1834" b="45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7924FF-CC90-45BF-A1DB-6118E146DAEA}" type="slidenum">
              <a:rPr lang="es-CL" altLang="es-ES" sz="1000"/>
              <a:pPr algn="r" eaLnBrk="1" hangingPunct="1">
                <a:buClrTx/>
                <a:buFontTx/>
                <a:buNone/>
              </a:pPr>
              <a:t>13</a:t>
            </a:fld>
            <a:endParaRPr lang="es-CL" altLang="es-ES" sz="100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834" b="4552"/>
          <a:stretch>
            <a:fillRect/>
          </a:stretch>
        </p:blipFill>
        <p:spPr bwMode="auto">
          <a:xfrm>
            <a:off x="0" y="0"/>
            <a:ext cx="9097963" cy="675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34" r="1834" b="45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E0088F-36D1-4377-A8D8-49247F2375DC}" type="slidenum">
              <a:rPr lang="es-CL" altLang="es-ES" sz="1000"/>
              <a:pPr algn="r" eaLnBrk="1" hangingPunct="1">
                <a:buClrTx/>
                <a:buFontTx/>
                <a:buNone/>
              </a:pPr>
              <a:t>14</a:t>
            </a:fld>
            <a:endParaRPr lang="es-CL" altLang="es-ES" sz="100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834" b="4552"/>
          <a:stretch>
            <a:fillRect/>
          </a:stretch>
        </p:blipFill>
        <p:spPr bwMode="auto">
          <a:xfrm>
            <a:off x="0" y="0"/>
            <a:ext cx="9080500" cy="674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34" r="1834" b="45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5187C-1DB4-4705-A1A1-D677C2BC389D}" type="slidenum">
              <a:rPr lang="es-CL" altLang="es-ES" sz="1000"/>
              <a:pPr algn="r" eaLnBrk="1" hangingPunct="1">
                <a:buClrTx/>
                <a:buFontTx/>
                <a:buNone/>
              </a:pPr>
              <a:t>15</a:t>
            </a:fld>
            <a:endParaRPr lang="es-CL" altLang="es-ES" sz="10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834" b="4552"/>
          <a:stretch>
            <a:fillRect/>
          </a:stretch>
        </p:blipFill>
        <p:spPr bwMode="auto">
          <a:xfrm>
            <a:off x="0" y="0"/>
            <a:ext cx="9159875" cy="679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34" r="1834" b="45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B34F6C-3E71-46BC-BFCF-6CF40A4AF657}" type="slidenum">
              <a:rPr lang="es-CL" altLang="es-ES" sz="1000"/>
              <a:pPr algn="r" eaLnBrk="1" hangingPunct="1">
                <a:buClrTx/>
                <a:buFontTx/>
                <a:buNone/>
              </a:pPr>
              <a:t>16</a:t>
            </a:fld>
            <a:endParaRPr lang="es-CL" altLang="es-ES" sz="10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 r="1834" b="4552"/>
          <a:stretch>
            <a:fillRect/>
          </a:stretch>
        </p:blipFill>
        <p:spPr bwMode="auto">
          <a:xfrm>
            <a:off x="0" y="0"/>
            <a:ext cx="9159875" cy="679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34" r="1834" b="45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9E84A8-348F-457A-AFDA-24BDAB6F432B}" type="slidenum">
              <a:rPr lang="es-CL" altLang="es-ES" sz="1000"/>
              <a:pPr algn="r" eaLnBrk="1" hangingPunct="1">
                <a:buClrTx/>
                <a:buFontTx/>
                <a:buNone/>
              </a:pPr>
              <a:t>17</a:t>
            </a:fld>
            <a:endParaRPr lang="es-CL" altLang="es-ES" sz="1000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K-means vs GMM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1719263"/>
            <a:ext cx="42672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200">
                <a:ea typeface="WenQuanYi Zen Hei Sharp" charset="0"/>
                <a:cs typeface="WenQuanYi Zen Hei Sharp" charset="0"/>
              </a:rPr>
              <a:t>Función de pérdida: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Minimiza la suma de los cuadrados de la distancia Euclidiana.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Se utiliza algoritmo EM para optmizar: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E-step: asigna puntos a los grupos.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M-step: optimiza grupos.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Realiza asignaciones deterministas durante el paso E.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Asume grupo esféricos e igual probabilidad para cada uno.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669999"/>
              </a:buClr>
              <a:buSzPct val="70000"/>
            </a:pPr>
            <a:endParaRPr lang="es-CL" altLang="es-ES" sz="2000">
              <a:ea typeface="WenQuanYi Zen Hei Sharp" charset="0"/>
              <a:cs typeface="WenQuanYi Zen Hei Sharp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Función de pérdida:</a:t>
            </a:r>
          </a:p>
          <a:p>
            <a:pPr lvl="1" eaLnBrk="1" hangingPunct="1">
              <a:spcBef>
                <a:spcPts val="4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1800">
                <a:ea typeface="WenQuanYi Zen Hei Sharp" charset="0"/>
                <a:cs typeface="WenQuanYi Zen Hei Sharp" charset="0"/>
              </a:rPr>
              <a:t>Minimiza el negativo del log de la verosimilitud.</a:t>
            </a:r>
          </a:p>
          <a:p>
            <a:pPr eaLnBrk="1" hangingPunct="1">
              <a:spcBef>
                <a:spcPts val="5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Algoritmo EM:</a:t>
            </a:r>
          </a:p>
          <a:p>
            <a:pPr lvl="1" eaLnBrk="1" hangingPunct="1">
              <a:spcBef>
                <a:spcPts val="4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1800">
                <a:ea typeface="WenQuanYi Zen Hei Sharp" charset="0"/>
                <a:cs typeface="WenQuanYi Zen Hei Sharp" charset="0"/>
              </a:rPr>
              <a:t>E-step: Calcula probabilidad a posteriori de cada componente.</a:t>
            </a:r>
          </a:p>
          <a:p>
            <a:pPr lvl="1" eaLnBrk="1" hangingPunct="1">
              <a:spcBef>
                <a:spcPts val="4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1800">
                <a:ea typeface="WenQuanYi Zen Hei Sharp" charset="0"/>
                <a:cs typeface="WenQuanYi Zen Hei Sharp" charset="0"/>
              </a:rPr>
              <a:t>M-step: Optimiza parametros.</a:t>
            </a:r>
          </a:p>
          <a:p>
            <a:pPr lvl="1" eaLnBrk="1" hangingPunct="1">
              <a:spcBef>
                <a:spcPts val="4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1800">
                <a:ea typeface="WenQuanYi Zen Hei Sharp" charset="0"/>
                <a:cs typeface="WenQuanYi Zen Hei Sharp" charset="0"/>
              </a:rPr>
              <a:t>Realiza asignaciones probabilistas durante el paso E</a:t>
            </a:r>
          </a:p>
          <a:p>
            <a:pPr eaLnBrk="1" hangingPunct="1">
              <a:spcBef>
                <a:spcPts val="5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Puede usarse con grupos no esféricos. Pueden generarse grupos con diferentes probabilidades.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553200" y="63563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F8459AF-3213-4F89-B801-B93BBBFBCBA5}" type="slidenum">
              <a:rPr lang="es-CL" altLang="es-ES" sz="1000"/>
              <a:pPr algn="r" eaLnBrk="1" hangingPunct="1">
                <a:buClrTx/>
                <a:buFontTx/>
                <a:buNone/>
              </a:pPr>
              <a:t>18</a:t>
            </a:fld>
            <a:endParaRPr lang="es-CL" altLang="es-ES" sz="1000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683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CL" altLang="es-ES" sz="4400"/>
              <a:t>Plan de la unidad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42913" y="1143000"/>
            <a:ext cx="82296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SzPct val="8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Introducción</a:t>
            </a:r>
          </a:p>
          <a:p>
            <a:pPr lvl="1" indent="0" eaLnBrk="1" hangingPunct="1">
              <a:spcBef>
                <a:spcPts val="700"/>
              </a:spcBef>
              <a:buClrTx/>
              <a:buSzPct val="7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Aprendizaje no supervisado</a:t>
            </a:r>
          </a:p>
          <a:p>
            <a:pPr lvl="1" indent="0" eaLnBrk="1" hangingPunct="1">
              <a:spcBef>
                <a:spcPts val="700"/>
              </a:spcBef>
              <a:buClrTx/>
              <a:buSzPct val="7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¿Qué es el análisis de agrupamientos o clustering?</a:t>
            </a:r>
          </a:p>
          <a:p>
            <a:pPr lvl="1" indent="0" eaLnBrk="1" hangingPunct="1">
              <a:spcBef>
                <a:spcPts val="700"/>
              </a:spcBef>
              <a:buClrTx/>
              <a:buSzPct val="7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Aplicaciones de clustering</a:t>
            </a:r>
          </a:p>
          <a:p>
            <a:pPr eaLnBrk="1" hangingPunct="1">
              <a:spcBef>
                <a:spcPts val="700"/>
              </a:spcBef>
              <a:buClrTx/>
              <a:buSzPct val="8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Similaridades y Distancias entre datos </a:t>
            </a:r>
          </a:p>
          <a:p>
            <a:pPr eaLnBrk="1" hangingPunct="1">
              <a:spcBef>
                <a:spcPts val="700"/>
              </a:spcBef>
              <a:buClrTx/>
              <a:buSzPct val="8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Algoritmos de agrupamiento</a:t>
            </a:r>
          </a:p>
          <a:p>
            <a:pPr lvl="1" indent="0" eaLnBrk="1" hangingPunct="1">
              <a:spcBef>
                <a:spcPts val="700"/>
              </a:spcBef>
              <a:buClrTx/>
              <a:buSzPct val="70000"/>
              <a:buFontTx/>
              <a:buNone/>
            </a:pPr>
            <a:r>
              <a:rPr lang="es-ES" altLang="es-ES" sz="2800">
                <a:solidFill>
                  <a:srgbClr val="7F7F7F"/>
                </a:solidFill>
              </a:rPr>
              <a:t>K-means</a:t>
            </a:r>
          </a:p>
          <a:p>
            <a:pPr lvl="1" indent="0" eaLnBrk="1" hangingPunct="1">
              <a:spcBef>
                <a:spcPts val="700"/>
              </a:spcBef>
              <a:buClrTx/>
              <a:buSzPct val="70000"/>
              <a:buFontTx/>
              <a:buNone/>
            </a:pPr>
            <a:r>
              <a:rPr lang="es-ES" altLang="es-ES" sz="2800">
                <a:solidFill>
                  <a:srgbClr val="7F7F7F"/>
                </a:solidFill>
              </a:rPr>
              <a:t>Modelo de mezcla de normales (GMM)</a:t>
            </a:r>
          </a:p>
          <a:p>
            <a:pPr lvl="1" indent="0" eaLnBrk="1" hangingPunct="1">
              <a:spcBef>
                <a:spcPts val="700"/>
              </a:spcBef>
              <a:buClrTx/>
              <a:buSzPct val="70000"/>
              <a:buFontTx/>
              <a:buNone/>
            </a:pPr>
            <a:r>
              <a:rPr lang="es-ES" altLang="es-ES" sz="2800" b="1">
                <a:solidFill>
                  <a:srgbClr val="C00000"/>
                </a:solidFill>
              </a:rPr>
              <a:t>Agrupamiento Jerárquico</a:t>
            </a:r>
          </a:p>
          <a:p>
            <a:pPr eaLnBrk="1" hangingPunct="1">
              <a:spcBef>
                <a:spcPts val="700"/>
              </a:spcBef>
              <a:buClrTx/>
              <a:buSzPct val="80000"/>
              <a:buFontTx/>
              <a:buNone/>
            </a:pPr>
            <a:r>
              <a:rPr lang="es-ES" altLang="es-ES" sz="2800">
                <a:solidFill>
                  <a:srgbClr val="898989"/>
                </a:solidFill>
              </a:rPr>
              <a:t>Mapas auto-organizados (redes de Kohonen)</a:t>
            </a:r>
          </a:p>
          <a:p>
            <a:pPr lvl="1" indent="0" algn="ctr" eaLnBrk="1" hangingPunct="1">
              <a:spcBef>
                <a:spcPts val="700"/>
              </a:spcBef>
              <a:buClrTx/>
              <a:buSzPct val="70000"/>
              <a:buFontTx/>
              <a:buNone/>
            </a:pPr>
            <a:endParaRPr lang="es-ES" altLang="es-ES" sz="28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</p:spPr>
        <p:txBody>
          <a:bodyPr/>
          <a:lstStyle/>
          <a:p>
            <a:fld id="{9FFECF93-8D46-4C56-8E42-F90EF12348A0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4408"/>
            <a:ext cx="7772400" cy="468288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Plan de la unidad</a:t>
            </a:r>
            <a:endParaRPr lang="es-ES" dirty="0"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692696"/>
            <a:ext cx="8229600" cy="5112568"/>
          </a:xfrm>
          <a:noFill/>
          <a:ln/>
        </p:spPr>
        <p:txBody>
          <a:bodyPr/>
          <a:lstStyle/>
          <a:p>
            <a:pPr lvl="1"/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Introducción al Aprendizaje 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N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o 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S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upervisado</a:t>
            </a:r>
          </a:p>
          <a:p>
            <a:pPr lvl="1"/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Análisis de Componente Principales (PCA)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Concepto y aplicaciones de PCA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Deducción matemática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Implementación en R y ejemplos</a:t>
            </a:r>
          </a:p>
          <a:p>
            <a:pPr lvl="1"/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Análisis </a:t>
            </a:r>
            <a:r>
              <a:rPr lang="es-ES" sz="2800" b="1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de agrupamientos o </a:t>
            </a:r>
            <a:r>
              <a:rPr lang="es-ES" sz="2800" b="1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clustering</a:t>
            </a:r>
            <a:endParaRPr lang="es-ES" sz="2800" b="1" dirty="0">
              <a:solidFill>
                <a:srgbClr val="669999"/>
              </a:solidFill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Concepto y aplicaciones </a:t>
            </a:r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de </a:t>
            </a:r>
            <a:r>
              <a:rPr lang="es-ES" sz="2400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clustering</a:t>
            </a:r>
            <a:endParaRPr lang="es-ES" sz="2400" dirty="0">
              <a:solidFill>
                <a:srgbClr val="669999"/>
              </a:solidFill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  <a:p>
            <a:pPr lvl="2"/>
            <a:r>
              <a:rPr lang="es-ES" sz="2400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Similaridades</a:t>
            </a:r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 y Distancias entre datos 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Algoritmos de agrupamiento</a:t>
            </a: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K-</a:t>
            </a:r>
            <a:r>
              <a:rPr lang="es-ES" sz="2400" dirty="0" err="1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means</a:t>
            </a:r>
            <a:endParaRPr lang="es-ES" sz="2400" dirty="0">
              <a:solidFill>
                <a:srgbClr val="669999"/>
              </a:solidFill>
              <a:latin typeface="Arial" panose="020B0604020202020204" pitchFamily="34" charset="0"/>
              <a:ea typeface="WenQuanYi Zen Hei Sharp" charset="0"/>
              <a:cs typeface="WenQuanYi Zen Hei Sharp" charset="0"/>
            </a:endParaRPr>
          </a:p>
          <a:p>
            <a:pPr lvl="2"/>
            <a:r>
              <a:rPr lang="es-ES" sz="2400" dirty="0">
                <a:solidFill>
                  <a:srgbClr val="669999"/>
                </a:solidFill>
                <a:latin typeface="Arial" panose="020B0604020202020204" pitchFamily="34" charset="0"/>
                <a:ea typeface="WenQuanYi Zen Hei Sharp" charset="0"/>
                <a:cs typeface="WenQuanYi Zen Hei Sharp" charset="0"/>
              </a:rPr>
              <a:t>Modelo de mezcla de normales (GMM)</a:t>
            </a:r>
          </a:p>
          <a:p>
            <a:pPr lvl="2"/>
            <a:r>
              <a:rPr lang="es-ES" dirty="0">
                <a:solidFill>
                  <a:srgbClr val="FF0000"/>
                </a:solidFill>
              </a:rPr>
              <a:t>Agrupamiento Jerárquico</a:t>
            </a:r>
          </a:p>
          <a:p>
            <a:pPr lvl="2"/>
            <a:r>
              <a:rPr lang="es-ES" dirty="0"/>
              <a:t>Mapas auto-organizados (redes de </a:t>
            </a:r>
            <a:r>
              <a:rPr lang="es-ES" dirty="0" err="1"/>
              <a:t>Kohonen</a:t>
            </a:r>
            <a:r>
              <a:rPr lang="es-ES" dirty="0"/>
              <a:t>)</a:t>
            </a:r>
          </a:p>
          <a:p>
            <a:pPr lvl="1"/>
            <a:endParaRPr lang="es-E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BB7BFC-A32E-49B9-9CB4-795858398710}" type="slidenum">
              <a:rPr lang="es-CL" altLang="es-ES" sz="1000"/>
              <a:pPr algn="r" eaLnBrk="1" hangingPunct="1">
                <a:buClrTx/>
                <a:buFontTx/>
                <a:buNone/>
              </a:pPr>
              <a:t>2</a:t>
            </a:fld>
            <a:endParaRPr lang="es-CL" altLang="es-ES" sz="100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 dirty="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La Distribución Gaussiana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200">
                <a:ea typeface="WenQuanYi Zen Hei Sharp" charset="0"/>
                <a:cs typeface="WenQuanYi Zen Hei Sharp" charset="0"/>
              </a:rPr>
              <a:t>Gaussiana (Normal) Multivariada</a:t>
            </a:r>
          </a:p>
          <a:p>
            <a:pPr eaLnBrk="1" hangingPunct="1">
              <a:spcBef>
                <a:spcPts val="550"/>
              </a:spcBef>
              <a:buClr>
                <a:srgbClr val="330066"/>
              </a:buClr>
              <a:buSzPct val="8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550"/>
              </a:spcBef>
              <a:buClr>
                <a:srgbClr val="330066"/>
              </a:buClr>
              <a:buSzPct val="8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550"/>
              </a:spcBef>
              <a:buClr>
                <a:srgbClr val="330066"/>
              </a:buClr>
              <a:buSzPct val="8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eaLnBrk="1" hangingPunct="1">
              <a:lnSpc>
                <a:spcPct val="130000"/>
              </a:lnSpc>
              <a:spcBef>
                <a:spcPts val="550"/>
              </a:spcBef>
              <a:buClr>
                <a:srgbClr val="330066"/>
              </a:buClr>
              <a:buSzPct val="8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eaLnBrk="1" hangingPunct="1">
              <a:lnSpc>
                <a:spcPct val="130000"/>
              </a:lnSpc>
              <a:spcBef>
                <a:spcPts val="550"/>
              </a:spcBef>
              <a:buClr>
                <a:srgbClr val="330066"/>
              </a:buClr>
              <a:buSzPct val="8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eaLnBrk="1" hangingPunct="1">
              <a:lnSpc>
                <a:spcPct val="130000"/>
              </a:lnSpc>
              <a:spcBef>
                <a:spcPts val="5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200">
                <a:ea typeface="WenQuanYi Zen Hei Sharp" charset="0"/>
                <a:cs typeface="WenQuanYi Zen Hei Sharp" charset="0"/>
              </a:rPr>
              <a:t>Estimación de Maxima Verosimilitud</a:t>
            </a:r>
            <a:br>
              <a:rPr lang="es-CL" altLang="es-ES" sz="2200">
                <a:ea typeface="WenQuanYi Zen Hei Sharp" charset="0"/>
                <a:cs typeface="WenQuanYi Zen Hei Sharp" charset="0"/>
              </a:rPr>
            </a:br>
            <a:r>
              <a:rPr lang="es-CL" altLang="es-ES" sz="2200">
                <a:ea typeface="WenQuanYi Zen Hei Sharp" charset="0"/>
                <a:cs typeface="WenQuanYi Zen Hei Sharp" charset="0"/>
              </a:rPr>
              <a:t/>
            </a:r>
            <a:br>
              <a:rPr lang="es-CL" altLang="es-ES" sz="2200">
                <a:ea typeface="WenQuanYi Zen Hei Sharp" charset="0"/>
                <a:cs typeface="WenQuanYi Zen Hei Sharp" charset="0"/>
              </a:rPr>
            </a:br>
            <a:endParaRPr lang="es-CL" altLang="es-ES" sz="2200">
              <a:ea typeface="WenQuanYi Zen Hei Sharp" charset="0"/>
              <a:cs typeface="WenQuanYi Zen Hei Sharp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2057400"/>
            <a:ext cx="803116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579438" y="2590800"/>
            <a:ext cx="1187450" cy="1106488"/>
            <a:chOff x="365" y="1632"/>
            <a:chExt cx="748" cy="697"/>
          </a:xfrm>
        </p:grpSpPr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365" y="2040"/>
              <a:ext cx="74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ClrTx/>
                <a:buFontTx/>
                <a:buNone/>
              </a:pPr>
              <a:r>
                <a:rPr lang="es-CL" altLang="es-ES">
                  <a:solidFill>
                    <a:srgbClr val="0295FF"/>
                  </a:solidFill>
                  <a:latin typeface="Comic Sans MS" panose="030F0702030302020204" pitchFamily="66" charset="0"/>
                </a:rPr>
                <a:t>media</a:t>
              </a:r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773" y="1632"/>
              <a:ext cx="340" cy="430"/>
            </a:xfrm>
            <a:custGeom>
              <a:avLst/>
              <a:gdLst>
                <a:gd name="G0" fmla="+- 138 0 0"/>
                <a:gd name="G1" fmla="+- 1 0 0"/>
                <a:gd name="G2" fmla="+- 1 0 0"/>
                <a:gd name="G3" fmla="+- 1 0 0"/>
                <a:gd name="G4" fmla="*/ 1 24577 2"/>
                <a:gd name="G5" fmla="+- 1 0 0"/>
                <a:gd name="G6" fmla="+- 600 0 0"/>
                <a:gd name="T0" fmla="*/ 0 w 408"/>
                <a:gd name="T1" fmla="*/ 600 h 386"/>
                <a:gd name="T2" fmla="*/ 133 w 408"/>
                <a:gd name="T3" fmla="*/ 389 h 386"/>
                <a:gd name="T4" fmla="*/ 199 w 408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386">
                  <a:moveTo>
                    <a:pt x="0" y="386"/>
                  </a:moveTo>
                  <a:cubicBezTo>
                    <a:pt x="102" y="350"/>
                    <a:pt x="204" y="314"/>
                    <a:pt x="272" y="250"/>
                  </a:cubicBezTo>
                  <a:cubicBezTo>
                    <a:pt x="340" y="186"/>
                    <a:pt x="385" y="42"/>
                    <a:pt x="408" y="0"/>
                  </a:cubicBezTo>
                </a:path>
              </a:pathLst>
            </a:custGeom>
            <a:noFill/>
            <a:ln w="28440" cap="sq">
              <a:solidFill>
                <a:srgbClr val="0099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2163763" y="2590800"/>
            <a:ext cx="3851275" cy="1071563"/>
            <a:chOff x="1363" y="1632"/>
            <a:chExt cx="2426" cy="675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1658" y="2018"/>
              <a:ext cx="213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eaLnBrk="1" hangingPunct="1">
                <a:spcBef>
                  <a:spcPts val="1500"/>
                </a:spcBef>
                <a:buClrTx/>
                <a:buFontTx/>
                <a:buNone/>
              </a:pPr>
              <a:r>
                <a:rPr lang="es-CL" altLang="es-ES">
                  <a:solidFill>
                    <a:srgbClr val="0099FF"/>
                  </a:solidFill>
                  <a:latin typeface="Comic Sans MS" panose="030F0702030302020204" pitchFamily="66" charset="0"/>
                </a:rPr>
                <a:t>covarianza</a:t>
              </a: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 flipH="1">
              <a:off x="1363" y="1632"/>
              <a:ext cx="340" cy="430"/>
            </a:xfrm>
            <a:custGeom>
              <a:avLst/>
              <a:gdLst>
                <a:gd name="G0" fmla="+- 138 0 0"/>
                <a:gd name="G1" fmla="+- 1 0 0"/>
                <a:gd name="G2" fmla="+- 1 0 0"/>
                <a:gd name="G3" fmla="+- 1 0 0"/>
                <a:gd name="G4" fmla="*/ 1 24577 2"/>
                <a:gd name="G5" fmla="+- 1 0 0"/>
                <a:gd name="G6" fmla="+- 600 0 0"/>
                <a:gd name="T0" fmla="*/ 0 w 408"/>
                <a:gd name="T1" fmla="*/ 600 h 386"/>
                <a:gd name="T2" fmla="*/ 133 w 408"/>
                <a:gd name="T3" fmla="*/ 389 h 386"/>
                <a:gd name="T4" fmla="*/ 199 w 408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386">
                  <a:moveTo>
                    <a:pt x="0" y="386"/>
                  </a:moveTo>
                  <a:cubicBezTo>
                    <a:pt x="102" y="350"/>
                    <a:pt x="204" y="314"/>
                    <a:pt x="272" y="250"/>
                  </a:cubicBezTo>
                  <a:cubicBezTo>
                    <a:pt x="340" y="186"/>
                    <a:pt x="385" y="42"/>
                    <a:pt x="408" y="0"/>
                  </a:cubicBezTo>
                </a:path>
              </a:pathLst>
            </a:custGeom>
            <a:noFill/>
            <a:ln w="28440" cap="sq">
              <a:solidFill>
                <a:srgbClr val="0099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54538"/>
            <a:ext cx="28194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275263"/>
            <a:ext cx="5459413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27ED06-2A35-48E1-8F85-24175C68B081}" type="slidenum">
              <a:rPr lang="es-CL" altLang="es-ES" sz="1000"/>
              <a:pPr algn="r" eaLnBrk="1" hangingPunct="1">
                <a:buClrTx/>
                <a:buFontTx/>
                <a:buNone/>
              </a:pPr>
              <a:t>20</a:t>
            </a:fld>
            <a:endParaRPr lang="es-CL" altLang="es-ES" sz="1000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5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Agrupamiento Jerárquico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>
                <a:ea typeface="WenQuanYi Zen Hei Sharp" charset="0"/>
                <a:cs typeface="WenQuanYi Zen Hei Sharp" charset="0"/>
              </a:rPr>
              <a:t>Organiza los grupos de una manera jerárquica 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>
                <a:ea typeface="WenQuanYi Zen Hei Sharp" charset="0"/>
                <a:cs typeface="WenQuanYi Zen Hei Sharp" charset="0"/>
              </a:rPr>
              <a:t>Produce un árbol binario con raíz (</a:t>
            </a:r>
            <a:r>
              <a:rPr lang="es-CL" altLang="es-ES" sz="26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dendrograma</a:t>
            </a:r>
            <a:r>
              <a:rPr lang="es-CL" altLang="es-ES" sz="2600">
                <a:ea typeface="WenQuanYi Zen Hei Sharp" charset="0"/>
                <a:cs typeface="WenQuanYi Zen Hei Sharp" charset="0"/>
              </a:rPr>
              <a:t>)</a:t>
            </a: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669999"/>
              </a:buClr>
              <a:buSzPct val="7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066800" y="2590800"/>
            <a:ext cx="6938963" cy="3478213"/>
            <a:chOff x="672" y="1632"/>
            <a:chExt cx="4371" cy="2191"/>
          </a:xfrm>
        </p:grpSpPr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672" y="1948"/>
              <a:ext cx="3239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865" y="1639"/>
              <a:ext cx="531" cy="307"/>
              <a:chOff x="865" y="1639"/>
              <a:chExt cx="531" cy="307"/>
            </a:xfrm>
          </p:grpSpPr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1010" y="1857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36" name="Text Box 8"/>
              <p:cNvSpPr txBox="1">
                <a:spLocks noChangeArrowheads="1"/>
              </p:cNvSpPr>
              <p:nvPr/>
            </p:nvSpPr>
            <p:spPr bwMode="auto">
              <a:xfrm>
                <a:off x="865" y="1639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0</a:t>
                </a:r>
              </a:p>
            </p:txBody>
          </p:sp>
        </p:grpSp>
        <p:grpSp>
          <p:nvGrpSpPr>
            <p:cNvPr id="22537" name="Group 9"/>
            <p:cNvGrpSpPr>
              <a:grpSpLocks/>
            </p:cNvGrpSpPr>
            <p:nvPr/>
          </p:nvGrpSpPr>
          <p:grpSpPr bwMode="auto">
            <a:xfrm>
              <a:off x="1349" y="1632"/>
              <a:ext cx="579" cy="307"/>
              <a:chOff x="1349" y="1632"/>
              <a:chExt cx="579" cy="307"/>
            </a:xfrm>
          </p:grpSpPr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>
                <a:off x="1542" y="1849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39" name="Text Box 11"/>
              <p:cNvSpPr txBox="1">
                <a:spLocks noChangeArrowheads="1"/>
              </p:cNvSpPr>
              <p:nvPr/>
            </p:nvSpPr>
            <p:spPr bwMode="auto">
              <a:xfrm>
                <a:off x="1349" y="1632"/>
                <a:ext cx="5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1</a:t>
                </a:r>
              </a:p>
            </p:txBody>
          </p:sp>
        </p:grpSp>
        <p:grpSp>
          <p:nvGrpSpPr>
            <p:cNvPr id="22540" name="Group 12"/>
            <p:cNvGrpSpPr>
              <a:grpSpLocks/>
            </p:cNvGrpSpPr>
            <p:nvPr/>
          </p:nvGrpSpPr>
          <p:grpSpPr bwMode="auto">
            <a:xfrm>
              <a:off x="1929" y="1632"/>
              <a:ext cx="531" cy="307"/>
              <a:chOff x="1929" y="1632"/>
              <a:chExt cx="531" cy="307"/>
            </a:xfrm>
          </p:grpSpPr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2074" y="1849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2" name="Text Box 14"/>
              <p:cNvSpPr txBox="1">
                <a:spLocks noChangeArrowheads="1"/>
              </p:cNvSpPr>
              <p:nvPr/>
            </p:nvSpPr>
            <p:spPr bwMode="auto">
              <a:xfrm>
                <a:off x="1929" y="1632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2</a:t>
                </a:r>
              </a:p>
            </p:txBody>
          </p:sp>
        </p:grpSp>
        <p:grpSp>
          <p:nvGrpSpPr>
            <p:cNvPr id="22543" name="Group 15"/>
            <p:cNvGrpSpPr>
              <a:grpSpLocks/>
            </p:cNvGrpSpPr>
            <p:nvPr/>
          </p:nvGrpSpPr>
          <p:grpSpPr bwMode="auto">
            <a:xfrm>
              <a:off x="2413" y="1632"/>
              <a:ext cx="531" cy="307"/>
              <a:chOff x="2413" y="1632"/>
              <a:chExt cx="531" cy="307"/>
            </a:xfrm>
          </p:grpSpPr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2558" y="1849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5" name="Text Box 17"/>
              <p:cNvSpPr txBox="1">
                <a:spLocks noChangeArrowheads="1"/>
              </p:cNvSpPr>
              <p:nvPr/>
            </p:nvSpPr>
            <p:spPr bwMode="auto">
              <a:xfrm>
                <a:off x="2413" y="1632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3</a:t>
                </a:r>
              </a:p>
            </p:txBody>
          </p:sp>
        </p:grpSp>
        <p:grpSp>
          <p:nvGrpSpPr>
            <p:cNvPr id="22546" name="Group 18"/>
            <p:cNvGrpSpPr>
              <a:grpSpLocks/>
            </p:cNvGrpSpPr>
            <p:nvPr/>
          </p:nvGrpSpPr>
          <p:grpSpPr bwMode="auto">
            <a:xfrm>
              <a:off x="2843" y="1632"/>
              <a:ext cx="584" cy="307"/>
              <a:chOff x="2843" y="1632"/>
              <a:chExt cx="584" cy="307"/>
            </a:xfrm>
          </p:grpSpPr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>
                <a:off x="3042" y="1849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8" name="Text Box 20"/>
              <p:cNvSpPr txBox="1">
                <a:spLocks noChangeArrowheads="1"/>
              </p:cNvSpPr>
              <p:nvPr/>
            </p:nvSpPr>
            <p:spPr bwMode="auto">
              <a:xfrm>
                <a:off x="2843" y="1632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4</a:t>
                </a:r>
              </a:p>
            </p:txBody>
          </p:sp>
        </p:grp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914" y="232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914" y="288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914" y="2604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914" y="3169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914" y="2039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22554" name="Oval 26"/>
            <p:cNvSpPr>
              <a:spLocks noChangeArrowheads="1"/>
            </p:cNvSpPr>
            <p:nvPr/>
          </p:nvSpPr>
          <p:spPr bwMode="auto">
            <a:xfrm>
              <a:off x="865" y="2084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5" name="Oval 27"/>
            <p:cNvSpPr>
              <a:spLocks noChangeArrowheads="1"/>
            </p:cNvSpPr>
            <p:nvPr/>
          </p:nvSpPr>
          <p:spPr bwMode="auto">
            <a:xfrm>
              <a:off x="865" y="2355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865" y="2626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7" name="Oval 29"/>
            <p:cNvSpPr>
              <a:spLocks noChangeArrowheads="1"/>
            </p:cNvSpPr>
            <p:nvPr/>
          </p:nvSpPr>
          <p:spPr bwMode="auto">
            <a:xfrm>
              <a:off x="865" y="2897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8" name="Oval 30"/>
            <p:cNvSpPr>
              <a:spLocks noChangeArrowheads="1"/>
            </p:cNvSpPr>
            <p:nvPr/>
          </p:nvSpPr>
          <p:spPr bwMode="auto">
            <a:xfrm>
              <a:off x="865" y="3169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1445" y="2129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2560" name="Oval 32"/>
            <p:cNvSpPr>
              <a:spLocks noChangeArrowheads="1"/>
            </p:cNvSpPr>
            <p:nvPr/>
          </p:nvSpPr>
          <p:spPr bwMode="auto">
            <a:xfrm>
              <a:off x="1349" y="2174"/>
              <a:ext cx="531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1978" y="2988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2562" name="Oval 34"/>
            <p:cNvSpPr>
              <a:spLocks noChangeArrowheads="1"/>
            </p:cNvSpPr>
            <p:nvPr/>
          </p:nvSpPr>
          <p:spPr bwMode="auto">
            <a:xfrm>
              <a:off x="1881" y="3033"/>
              <a:ext cx="531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2365" y="2717"/>
              <a:ext cx="47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2564" name="Oval 36"/>
            <p:cNvSpPr>
              <a:spLocks noChangeArrowheads="1"/>
            </p:cNvSpPr>
            <p:nvPr/>
          </p:nvSpPr>
          <p:spPr bwMode="auto">
            <a:xfrm>
              <a:off x="2268" y="2717"/>
              <a:ext cx="627" cy="27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2703" y="2400"/>
              <a:ext cx="7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2566" name="Oval 38"/>
            <p:cNvSpPr>
              <a:spLocks noChangeArrowheads="1"/>
            </p:cNvSpPr>
            <p:nvPr/>
          </p:nvSpPr>
          <p:spPr bwMode="auto">
            <a:xfrm>
              <a:off x="2606" y="2400"/>
              <a:ext cx="1014" cy="27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672" y="3494"/>
              <a:ext cx="3239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1010" y="3494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69" name="Text Box 41"/>
            <p:cNvSpPr txBox="1">
              <a:spLocks noChangeArrowheads="1"/>
            </p:cNvSpPr>
            <p:nvPr/>
          </p:nvSpPr>
          <p:spPr bwMode="auto">
            <a:xfrm>
              <a:off x="865" y="3547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4</a:t>
              </a:r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1543" y="3485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1349" y="3539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3</a:t>
              </a:r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2074" y="3485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1929" y="3539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2</a:t>
              </a:r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2558" y="3485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5" name="Text Box 47"/>
            <p:cNvSpPr txBox="1">
              <a:spLocks noChangeArrowheads="1"/>
            </p:cNvSpPr>
            <p:nvPr/>
          </p:nvSpPr>
          <p:spPr bwMode="auto">
            <a:xfrm>
              <a:off x="2413" y="3539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1</a:t>
              </a:r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>
              <a:off x="3042" y="3485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7" name="Text Box 49"/>
            <p:cNvSpPr txBox="1">
              <a:spLocks noChangeArrowheads="1"/>
            </p:cNvSpPr>
            <p:nvPr/>
          </p:nvSpPr>
          <p:spPr bwMode="auto">
            <a:xfrm>
              <a:off x="2897" y="3539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0</a:t>
              </a:r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>
              <a:off x="1155" y="2174"/>
              <a:ext cx="192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 flipV="1">
              <a:off x="1155" y="2263"/>
              <a:ext cx="192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1155" y="2988"/>
              <a:ext cx="724" cy="13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V="1">
              <a:off x="1155" y="3123"/>
              <a:ext cx="724" cy="13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1155" y="2762"/>
              <a:ext cx="1112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V="1">
              <a:off x="2171" y="2851"/>
              <a:ext cx="96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1881" y="2310"/>
              <a:ext cx="724" cy="22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 flipV="1">
              <a:off x="2558" y="2534"/>
              <a:ext cx="47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86" name="Text Box 58"/>
            <p:cNvSpPr txBox="1">
              <a:spLocks noChangeArrowheads="1"/>
            </p:cNvSpPr>
            <p:nvPr/>
          </p:nvSpPr>
          <p:spPr bwMode="auto">
            <a:xfrm>
              <a:off x="3851" y="1677"/>
              <a:ext cx="11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s-ES" b="1">
                  <a:latin typeface="Times New Roman" panose="02020603050405020304" pitchFamily="18" charset="0"/>
                  <a:ea typeface="SimSun" panose="02010600030101010101" pitchFamily="2" charset="-122"/>
                </a:rPr>
                <a:t>aglomerativo</a:t>
              </a:r>
            </a:p>
          </p:txBody>
        </p:sp>
        <p:sp>
          <p:nvSpPr>
            <p:cNvPr id="22587" name="Text Box 59"/>
            <p:cNvSpPr txBox="1">
              <a:spLocks noChangeArrowheads="1"/>
            </p:cNvSpPr>
            <p:nvPr/>
          </p:nvSpPr>
          <p:spPr bwMode="auto">
            <a:xfrm>
              <a:off x="3966" y="3304"/>
              <a:ext cx="7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s-ES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divisivo</a:t>
              </a:r>
            </a:p>
            <a:p>
              <a:pPr algn="ctr">
                <a:buClrTx/>
                <a:buFontTx/>
                <a:buNone/>
              </a:pPr>
              <a:endParaRPr lang="en-US" altLang="es-ES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1C1442-F823-4F11-8BAB-5CEE9FF8F6DE}" type="slidenum">
              <a:rPr lang="es-CL" altLang="es-ES" sz="1000"/>
              <a:pPr algn="r" eaLnBrk="1" hangingPunct="1">
                <a:buClrTx/>
                <a:buFontTx/>
                <a:buNone/>
              </a:pPr>
              <a:t>21</a:t>
            </a:fld>
            <a:endParaRPr lang="es-CL" altLang="es-ES" sz="10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5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Agrupamiento Jerárquico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001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525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100">
                <a:ea typeface="WenQuanYi Zen Hei Sharp" charset="0"/>
                <a:cs typeface="WenQuanYi Zen Hei Sharp" charset="0"/>
              </a:rPr>
              <a:t>Dos tipos de se estrategia:</a:t>
            </a:r>
          </a:p>
          <a:p>
            <a:pPr lvl="1" eaLnBrk="1" hangingPunct="1"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Bottom-up (aglomerativo):</a:t>
            </a:r>
            <a:r>
              <a:rPr lang="es-CL" altLang="es-ES" sz="2000">
                <a:ea typeface="WenQuanYi Zen Hei Sharp" charset="0"/>
                <a:cs typeface="WenQuanYi Zen Hei Sharp" charset="0"/>
              </a:rPr>
              <a:t> Recursivamente </a:t>
            </a:r>
            <a:r>
              <a:rPr lang="es-CL" altLang="es-ES" sz="2000">
                <a:solidFill>
                  <a:srgbClr val="FF0906"/>
                </a:solidFill>
                <a:ea typeface="WenQuanYi Zen Hei Sharp" charset="0"/>
                <a:cs typeface="WenQuanYi Zen Hei Sharp" charset="0"/>
              </a:rPr>
              <a:t>mezclar</a:t>
            </a:r>
            <a:r>
              <a:rPr lang="es-CL" altLang="es-ES" sz="2000">
                <a:ea typeface="WenQuanYi Zen Hei Sharp" charset="0"/>
                <a:cs typeface="WenQuanYi Zen Hei Sharp" charset="0"/>
              </a:rPr>
              <a:t> dos grupos con la menor dissimilaridad entre grupos.</a:t>
            </a:r>
          </a:p>
          <a:p>
            <a:pPr lvl="1" eaLnBrk="1" hangingPunct="1"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Top-down (divisivo):</a:t>
            </a:r>
            <a:r>
              <a:rPr lang="es-CL" altLang="es-ES" sz="2000">
                <a:ea typeface="WenQuanYi Zen Hei Sharp" charset="0"/>
                <a:cs typeface="WenQuanYi Zen Hei Sharp" charset="0"/>
              </a:rPr>
              <a:t> En cada paso, separar en dos el grupo  </a:t>
            </a:r>
            <a:r>
              <a:rPr lang="es-CL" altLang="es-ES" sz="2000">
                <a:solidFill>
                  <a:srgbClr val="FF0906"/>
                </a:solidFill>
                <a:ea typeface="WenQuanYi Zen Hei Sharp" charset="0"/>
                <a:cs typeface="WenQuanYi Zen Hei Sharp" charset="0"/>
              </a:rPr>
              <a:t>menos coherente</a:t>
            </a:r>
            <a:r>
              <a:rPr lang="es-CL" altLang="es-ES" sz="2000">
                <a:ea typeface="WenQuanYi Zen Hei Sharp" charset="0"/>
                <a:cs typeface="WenQuanYi Zen Hei Sharp" charset="0"/>
              </a:rPr>
              <a:t> (i.e. el de diámetro mayor); separar en dos un grupo es también un problema de agrupamiento. </a:t>
            </a:r>
            <a:r>
              <a:rPr lang="es-CL" altLang="es-ES" sz="200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Menos popular </a:t>
            </a:r>
            <a:r>
              <a:rPr lang="es-CL" altLang="es-ES" sz="2000">
                <a:ea typeface="WenQuanYi Zen Hei Sharp" charset="0"/>
                <a:cs typeface="WenQuanYi Zen Hei Sharp" charset="0"/>
              </a:rPr>
              <a:t>que el enfoque bottom-up.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066800" y="3471863"/>
            <a:ext cx="6938963" cy="3478212"/>
            <a:chOff x="672" y="2187"/>
            <a:chExt cx="4371" cy="2191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672" y="2503"/>
              <a:ext cx="3239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865" y="2194"/>
              <a:ext cx="531" cy="307"/>
              <a:chOff x="865" y="2194"/>
              <a:chExt cx="531" cy="307"/>
            </a:xfrm>
          </p:grpSpPr>
          <p:sp>
            <p:nvSpPr>
              <p:cNvPr id="23559" name="Line 7"/>
              <p:cNvSpPr>
                <a:spLocks noChangeShapeType="1"/>
              </p:cNvSpPr>
              <p:nvPr/>
            </p:nvSpPr>
            <p:spPr bwMode="auto">
              <a:xfrm>
                <a:off x="1010" y="2412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60" name="Text Box 8"/>
              <p:cNvSpPr txBox="1">
                <a:spLocks noChangeArrowheads="1"/>
              </p:cNvSpPr>
              <p:nvPr/>
            </p:nvSpPr>
            <p:spPr bwMode="auto">
              <a:xfrm>
                <a:off x="865" y="2194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0</a:t>
                </a:r>
              </a:p>
            </p:txBody>
          </p:sp>
        </p:grp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349" y="2187"/>
              <a:ext cx="579" cy="307"/>
              <a:chOff x="1349" y="2187"/>
              <a:chExt cx="579" cy="307"/>
            </a:xfrm>
          </p:grpSpPr>
          <p:sp>
            <p:nvSpPr>
              <p:cNvPr id="23562" name="Line 10"/>
              <p:cNvSpPr>
                <a:spLocks noChangeShapeType="1"/>
              </p:cNvSpPr>
              <p:nvPr/>
            </p:nvSpPr>
            <p:spPr bwMode="auto">
              <a:xfrm>
                <a:off x="1542" y="2404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63" name="Text Box 11"/>
              <p:cNvSpPr txBox="1">
                <a:spLocks noChangeArrowheads="1"/>
              </p:cNvSpPr>
              <p:nvPr/>
            </p:nvSpPr>
            <p:spPr bwMode="auto">
              <a:xfrm>
                <a:off x="1349" y="2187"/>
                <a:ext cx="5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1</a:t>
                </a:r>
              </a:p>
            </p:txBody>
          </p:sp>
        </p:grp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>
              <a:off x="1929" y="2187"/>
              <a:ext cx="531" cy="307"/>
              <a:chOff x="1929" y="2187"/>
              <a:chExt cx="531" cy="307"/>
            </a:xfrm>
          </p:grpSpPr>
          <p:sp>
            <p:nvSpPr>
              <p:cNvPr id="23565" name="Line 13"/>
              <p:cNvSpPr>
                <a:spLocks noChangeShapeType="1"/>
              </p:cNvSpPr>
              <p:nvPr/>
            </p:nvSpPr>
            <p:spPr bwMode="auto">
              <a:xfrm>
                <a:off x="2074" y="2404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66" name="Text Box 14"/>
              <p:cNvSpPr txBox="1">
                <a:spLocks noChangeArrowheads="1"/>
              </p:cNvSpPr>
              <p:nvPr/>
            </p:nvSpPr>
            <p:spPr bwMode="auto">
              <a:xfrm>
                <a:off x="1929" y="2187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2</a:t>
                </a:r>
              </a:p>
            </p:txBody>
          </p:sp>
        </p:grpSp>
        <p:grpSp>
          <p:nvGrpSpPr>
            <p:cNvPr id="23567" name="Group 15"/>
            <p:cNvGrpSpPr>
              <a:grpSpLocks/>
            </p:cNvGrpSpPr>
            <p:nvPr/>
          </p:nvGrpSpPr>
          <p:grpSpPr bwMode="auto">
            <a:xfrm>
              <a:off x="2413" y="2187"/>
              <a:ext cx="531" cy="307"/>
              <a:chOff x="2413" y="2187"/>
              <a:chExt cx="531" cy="307"/>
            </a:xfrm>
          </p:grpSpPr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>
                <a:off x="2558" y="2404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69" name="Text Box 17"/>
              <p:cNvSpPr txBox="1">
                <a:spLocks noChangeArrowheads="1"/>
              </p:cNvSpPr>
              <p:nvPr/>
            </p:nvSpPr>
            <p:spPr bwMode="auto">
              <a:xfrm>
                <a:off x="2413" y="2187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3</a:t>
                </a: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2843" y="2187"/>
              <a:ext cx="584" cy="307"/>
              <a:chOff x="2843" y="2187"/>
              <a:chExt cx="584" cy="307"/>
            </a:xfrm>
          </p:grpSpPr>
          <p:sp>
            <p:nvSpPr>
              <p:cNvPr id="23571" name="Line 19"/>
              <p:cNvSpPr>
                <a:spLocks noChangeShapeType="1"/>
              </p:cNvSpPr>
              <p:nvPr/>
            </p:nvSpPr>
            <p:spPr bwMode="auto">
              <a:xfrm>
                <a:off x="3042" y="2404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2843" y="2187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4</a:t>
                </a:r>
              </a:p>
            </p:txBody>
          </p:sp>
        </p:grp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914" y="2876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914" y="3441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914" y="3159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914" y="3724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914" y="2594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23578" name="Oval 26"/>
            <p:cNvSpPr>
              <a:spLocks noChangeArrowheads="1"/>
            </p:cNvSpPr>
            <p:nvPr/>
          </p:nvSpPr>
          <p:spPr bwMode="auto">
            <a:xfrm>
              <a:off x="865" y="2639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79" name="Oval 27"/>
            <p:cNvSpPr>
              <a:spLocks noChangeArrowheads="1"/>
            </p:cNvSpPr>
            <p:nvPr/>
          </p:nvSpPr>
          <p:spPr bwMode="auto">
            <a:xfrm>
              <a:off x="865" y="2910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0" name="Oval 28"/>
            <p:cNvSpPr>
              <a:spLocks noChangeArrowheads="1"/>
            </p:cNvSpPr>
            <p:nvPr/>
          </p:nvSpPr>
          <p:spPr bwMode="auto">
            <a:xfrm>
              <a:off x="865" y="3181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1" name="Oval 29"/>
            <p:cNvSpPr>
              <a:spLocks noChangeArrowheads="1"/>
            </p:cNvSpPr>
            <p:nvPr/>
          </p:nvSpPr>
          <p:spPr bwMode="auto">
            <a:xfrm>
              <a:off x="865" y="3452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2" name="Oval 30"/>
            <p:cNvSpPr>
              <a:spLocks noChangeArrowheads="1"/>
            </p:cNvSpPr>
            <p:nvPr/>
          </p:nvSpPr>
          <p:spPr bwMode="auto">
            <a:xfrm>
              <a:off x="865" y="3724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1445" y="2684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3584" name="Oval 32"/>
            <p:cNvSpPr>
              <a:spLocks noChangeArrowheads="1"/>
            </p:cNvSpPr>
            <p:nvPr/>
          </p:nvSpPr>
          <p:spPr bwMode="auto">
            <a:xfrm>
              <a:off x="1349" y="2729"/>
              <a:ext cx="531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978" y="3543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3586" name="Oval 34"/>
            <p:cNvSpPr>
              <a:spLocks noChangeArrowheads="1"/>
            </p:cNvSpPr>
            <p:nvPr/>
          </p:nvSpPr>
          <p:spPr bwMode="auto">
            <a:xfrm>
              <a:off x="1881" y="3588"/>
              <a:ext cx="531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2365" y="3272"/>
              <a:ext cx="47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3588" name="Oval 36"/>
            <p:cNvSpPr>
              <a:spLocks noChangeArrowheads="1"/>
            </p:cNvSpPr>
            <p:nvPr/>
          </p:nvSpPr>
          <p:spPr bwMode="auto">
            <a:xfrm>
              <a:off x="2268" y="3272"/>
              <a:ext cx="627" cy="27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2703" y="2955"/>
              <a:ext cx="7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3590" name="Oval 38"/>
            <p:cNvSpPr>
              <a:spLocks noChangeArrowheads="1"/>
            </p:cNvSpPr>
            <p:nvPr/>
          </p:nvSpPr>
          <p:spPr bwMode="auto">
            <a:xfrm>
              <a:off x="2606" y="2955"/>
              <a:ext cx="1014" cy="27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672" y="4049"/>
              <a:ext cx="3239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1010" y="4049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865" y="4102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4</a:t>
              </a:r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>
              <a:off x="1543" y="4040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1349" y="4094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3</a:t>
              </a:r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2074" y="4040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1929" y="4094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2</a:t>
              </a:r>
            </a:p>
          </p:txBody>
        </p:sp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>
              <a:off x="2558" y="4040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413" y="4094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1</a:t>
              </a:r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3042" y="4040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2897" y="4094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0</a:t>
              </a:r>
            </a:p>
          </p:txBody>
        </p:sp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1155" y="2729"/>
              <a:ext cx="192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 flipV="1">
              <a:off x="1155" y="2818"/>
              <a:ext cx="192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>
              <a:off x="1155" y="3543"/>
              <a:ext cx="724" cy="13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5" name="Line 53"/>
            <p:cNvSpPr>
              <a:spLocks noChangeShapeType="1"/>
            </p:cNvSpPr>
            <p:nvPr/>
          </p:nvSpPr>
          <p:spPr bwMode="auto">
            <a:xfrm flipV="1">
              <a:off x="1155" y="3677"/>
              <a:ext cx="724" cy="1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6" name="Line 54"/>
            <p:cNvSpPr>
              <a:spLocks noChangeShapeType="1"/>
            </p:cNvSpPr>
            <p:nvPr/>
          </p:nvSpPr>
          <p:spPr bwMode="auto">
            <a:xfrm>
              <a:off x="1155" y="3317"/>
              <a:ext cx="1112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7" name="Line 55"/>
            <p:cNvSpPr>
              <a:spLocks noChangeShapeType="1"/>
            </p:cNvSpPr>
            <p:nvPr/>
          </p:nvSpPr>
          <p:spPr bwMode="auto">
            <a:xfrm flipV="1">
              <a:off x="2171" y="3406"/>
              <a:ext cx="96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1881" y="2865"/>
              <a:ext cx="724" cy="22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09" name="Line 57"/>
            <p:cNvSpPr>
              <a:spLocks noChangeShapeType="1"/>
            </p:cNvSpPr>
            <p:nvPr/>
          </p:nvSpPr>
          <p:spPr bwMode="auto">
            <a:xfrm flipV="1">
              <a:off x="2558" y="3089"/>
              <a:ext cx="47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3851" y="2232"/>
              <a:ext cx="11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s-ES" b="1">
                  <a:latin typeface="Times New Roman" panose="02020603050405020304" pitchFamily="18" charset="0"/>
                  <a:ea typeface="SimSun" panose="02010600030101010101" pitchFamily="2" charset="-122"/>
                </a:rPr>
                <a:t>aglomerativo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3966" y="3859"/>
              <a:ext cx="7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s-ES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divisivo</a:t>
              </a:r>
            </a:p>
            <a:p>
              <a:pPr algn="ctr">
                <a:buClrTx/>
                <a:buFontTx/>
                <a:buNone/>
              </a:pPr>
              <a:endParaRPr lang="en-US" altLang="es-ES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5212C3-144A-436D-9229-970D4DB3586A}" type="slidenum">
              <a:rPr lang="es-CL" altLang="es-ES" sz="1000"/>
              <a:pPr algn="r" eaLnBrk="1" hangingPunct="1">
                <a:buClrTx/>
                <a:buFontTx/>
                <a:buNone/>
              </a:pPr>
              <a:t>22</a:t>
            </a:fld>
            <a:endParaRPr lang="es-CL" altLang="es-ES" sz="10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5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Agrupamiento Jerárquico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00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Pct val="80000"/>
              <a:buFontTx/>
              <a:buNone/>
            </a:pPr>
            <a:r>
              <a:rPr lang="es-CL" altLang="es-ES">
                <a:ea typeface="WenQuanYi Zen Hei Sharp" charset="0"/>
                <a:cs typeface="WenQuanYi Zen Hei Sharp" charset="0"/>
              </a:rPr>
              <a:t>El usuario puede escoger un corte en la jerarquía que represente la división mas natural entre grupos. Por ejemplo escoger un corte donde la disimilaridad entre grupos excede un umbral: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657600" y="3200400"/>
            <a:ext cx="1588" cy="3276600"/>
          </a:xfrm>
          <a:prstGeom prst="line">
            <a:avLst/>
          </a:prstGeom>
          <a:noFill/>
          <a:ln w="57240" cap="sq">
            <a:solidFill>
              <a:srgbClr val="66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419600" y="3200400"/>
            <a:ext cx="1588" cy="3276600"/>
          </a:xfrm>
          <a:prstGeom prst="line">
            <a:avLst/>
          </a:prstGeom>
          <a:noFill/>
          <a:ln w="57240" cap="sq">
            <a:solidFill>
              <a:srgbClr val="66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657600" y="3886200"/>
            <a:ext cx="45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CL" altLang="es-ES">
                <a:solidFill>
                  <a:srgbClr val="669999"/>
                </a:solidFill>
              </a:rPr>
              <a:t>3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495800" y="3886200"/>
            <a:ext cx="45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s-CL" altLang="es-ES">
                <a:solidFill>
                  <a:srgbClr val="669999"/>
                </a:solidFill>
              </a:rPr>
              <a:t>2</a:t>
            </a:r>
          </a:p>
        </p:txBody>
      </p: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1403350" y="3111500"/>
            <a:ext cx="6938963" cy="3478213"/>
            <a:chOff x="884" y="1960"/>
            <a:chExt cx="4371" cy="2191"/>
          </a:xfrm>
        </p:grpSpPr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884" y="2276"/>
              <a:ext cx="3239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4586" name="Group 10"/>
            <p:cNvGrpSpPr>
              <a:grpSpLocks/>
            </p:cNvGrpSpPr>
            <p:nvPr/>
          </p:nvGrpSpPr>
          <p:grpSpPr bwMode="auto">
            <a:xfrm>
              <a:off x="1077" y="1967"/>
              <a:ext cx="531" cy="307"/>
              <a:chOff x="1077" y="1967"/>
              <a:chExt cx="531" cy="307"/>
            </a:xfrm>
          </p:grpSpPr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222" y="2185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88" name="Text Box 12"/>
              <p:cNvSpPr txBox="1">
                <a:spLocks noChangeArrowheads="1"/>
              </p:cNvSpPr>
              <p:nvPr/>
            </p:nvSpPr>
            <p:spPr bwMode="auto">
              <a:xfrm>
                <a:off x="1077" y="1967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0</a:t>
                </a:r>
              </a:p>
            </p:txBody>
          </p:sp>
        </p:grpSp>
        <p:grpSp>
          <p:nvGrpSpPr>
            <p:cNvPr id="24589" name="Group 13"/>
            <p:cNvGrpSpPr>
              <a:grpSpLocks/>
            </p:cNvGrpSpPr>
            <p:nvPr/>
          </p:nvGrpSpPr>
          <p:grpSpPr bwMode="auto">
            <a:xfrm>
              <a:off x="1561" y="1960"/>
              <a:ext cx="579" cy="307"/>
              <a:chOff x="1561" y="1960"/>
              <a:chExt cx="579" cy="307"/>
            </a:xfrm>
          </p:grpSpPr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>
                <a:off x="1754" y="2177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1561" y="1960"/>
                <a:ext cx="5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1</a:t>
                </a:r>
              </a:p>
            </p:txBody>
          </p:sp>
        </p:grpSp>
        <p:grpSp>
          <p:nvGrpSpPr>
            <p:cNvPr id="24592" name="Group 16"/>
            <p:cNvGrpSpPr>
              <a:grpSpLocks/>
            </p:cNvGrpSpPr>
            <p:nvPr/>
          </p:nvGrpSpPr>
          <p:grpSpPr bwMode="auto">
            <a:xfrm>
              <a:off x="2141" y="1960"/>
              <a:ext cx="531" cy="307"/>
              <a:chOff x="2141" y="1960"/>
              <a:chExt cx="531" cy="307"/>
            </a:xfrm>
          </p:grpSpPr>
          <p:sp>
            <p:nvSpPr>
              <p:cNvPr id="24593" name="Line 17"/>
              <p:cNvSpPr>
                <a:spLocks noChangeShapeType="1"/>
              </p:cNvSpPr>
              <p:nvPr/>
            </p:nvSpPr>
            <p:spPr bwMode="auto">
              <a:xfrm>
                <a:off x="2286" y="2177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94" name="Text Box 18"/>
              <p:cNvSpPr txBox="1">
                <a:spLocks noChangeArrowheads="1"/>
              </p:cNvSpPr>
              <p:nvPr/>
            </p:nvSpPr>
            <p:spPr bwMode="auto">
              <a:xfrm>
                <a:off x="2141" y="1960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2</a:t>
                </a:r>
              </a:p>
            </p:txBody>
          </p:sp>
        </p:grpSp>
        <p:grpSp>
          <p:nvGrpSpPr>
            <p:cNvPr id="24595" name="Group 19"/>
            <p:cNvGrpSpPr>
              <a:grpSpLocks/>
            </p:cNvGrpSpPr>
            <p:nvPr/>
          </p:nvGrpSpPr>
          <p:grpSpPr bwMode="auto">
            <a:xfrm>
              <a:off x="2625" y="1960"/>
              <a:ext cx="531" cy="307"/>
              <a:chOff x="2625" y="1960"/>
              <a:chExt cx="531" cy="307"/>
            </a:xfrm>
          </p:grpSpPr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2770" y="2177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597" name="Text Box 21"/>
              <p:cNvSpPr txBox="1">
                <a:spLocks noChangeArrowheads="1"/>
              </p:cNvSpPr>
              <p:nvPr/>
            </p:nvSpPr>
            <p:spPr bwMode="auto">
              <a:xfrm>
                <a:off x="2625" y="1960"/>
                <a:ext cx="5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3</a:t>
                </a:r>
              </a:p>
            </p:txBody>
          </p:sp>
        </p:grpSp>
        <p:grpSp>
          <p:nvGrpSpPr>
            <p:cNvPr id="24598" name="Group 22"/>
            <p:cNvGrpSpPr>
              <a:grpSpLocks/>
            </p:cNvGrpSpPr>
            <p:nvPr/>
          </p:nvGrpSpPr>
          <p:grpSpPr bwMode="auto">
            <a:xfrm>
              <a:off x="3055" y="1960"/>
              <a:ext cx="584" cy="307"/>
              <a:chOff x="3055" y="1960"/>
              <a:chExt cx="584" cy="307"/>
            </a:xfrm>
          </p:grpSpPr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3254" y="2177"/>
                <a:ext cx="0" cy="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600" name="Text Box 24"/>
              <p:cNvSpPr txBox="1">
                <a:spLocks noChangeArrowheads="1"/>
              </p:cNvSpPr>
              <p:nvPr/>
            </p:nvSpPr>
            <p:spPr bwMode="auto">
              <a:xfrm>
                <a:off x="3055" y="196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ヒラギノ角ゴ Pro W3" pitchFamily="16" charset="0"/>
                    <a:cs typeface="ヒラギノ角ゴ Pro W3" pitchFamily="16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:r>
                  <a:rPr lang="en-US" altLang="es-ES" sz="18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Paso 4</a:t>
                </a:r>
              </a:p>
            </p:txBody>
          </p:sp>
        </p:grp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126" y="2649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1126" y="3214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1126" y="2932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1126" y="3497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1126" y="2367"/>
              <a:ext cx="1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24606" name="Oval 30"/>
            <p:cNvSpPr>
              <a:spLocks noChangeArrowheads="1"/>
            </p:cNvSpPr>
            <p:nvPr/>
          </p:nvSpPr>
          <p:spPr bwMode="auto">
            <a:xfrm>
              <a:off x="1077" y="2412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7" name="Oval 31"/>
            <p:cNvSpPr>
              <a:spLocks noChangeArrowheads="1"/>
            </p:cNvSpPr>
            <p:nvPr/>
          </p:nvSpPr>
          <p:spPr bwMode="auto">
            <a:xfrm>
              <a:off x="1077" y="2683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1077" y="2954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9" name="Oval 33"/>
            <p:cNvSpPr>
              <a:spLocks noChangeArrowheads="1"/>
            </p:cNvSpPr>
            <p:nvPr/>
          </p:nvSpPr>
          <p:spPr bwMode="auto">
            <a:xfrm>
              <a:off x="1077" y="3225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10" name="Oval 34"/>
            <p:cNvSpPr>
              <a:spLocks noChangeArrowheads="1"/>
            </p:cNvSpPr>
            <p:nvPr/>
          </p:nvSpPr>
          <p:spPr bwMode="auto">
            <a:xfrm>
              <a:off x="1077" y="3497"/>
              <a:ext cx="289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11" name="Text Box 35"/>
            <p:cNvSpPr txBox="1">
              <a:spLocks noChangeArrowheads="1"/>
            </p:cNvSpPr>
            <p:nvPr/>
          </p:nvSpPr>
          <p:spPr bwMode="auto">
            <a:xfrm>
              <a:off x="1657" y="2457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4612" name="Oval 36"/>
            <p:cNvSpPr>
              <a:spLocks noChangeArrowheads="1"/>
            </p:cNvSpPr>
            <p:nvPr/>
          </p:nvSpPr>
          <p:spPr bwMode="auto">
            <a:xfrm>
              <a:off x="1561" y="2502"/>
              <a:ext cx="531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13" name="Text Box 37"/>
            <p:cNvSpPr txBox="1">
              <a:spLocks noChangeArrowheads="1"/>
            </p:cNvSpPr>
            <p:nvPr/>
          </p:nvSpPr>
          <p:spPr bwMode="auto">
            <a:xfrm>
              <a:off x="2190" y="3316"/>
              <a:ext cx="34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4614" name="Oval 38"/>
            <p:cNvSpPr>
              <a:spLocks noChangeArrowheads="1"/>
            </p:cNvSpPr>
            <p:nvPr/>
          </p:nvSpPr>
          <p:spPr bwMode="auto">
            <a:xfrm>
              <a:off x="2093" y="3361"/>
              <a:ext cx="531" cy="22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15" name="Text Box 39"/>
            <p:cNvSpPr txBox="1">
              <a:spLocks noChangeArrowheads="1"/>
            </p:cNvSpPr>
            <p:nvPr/>
          </p:nvSpPr>
          <p:spPr bwMode="auto">
            <a:xfrm>
              <a:off x="2577" y="3045"/>
              <a:ext cx="47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4616" name="Oval 40"/>
            <p:cNvSpPr>
              <a:spLocks noChangeArrowheads="1"/>
            </p:cNvSpPr>
            <p:nvPr/>
          </p:nvSpPr>
          <p:spPr bwMode="auto">
            <a:xfrm>
              <a:off x="2480" y="3045"/>
              <a:ext cx="627" cy="27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17" name="Text Box 41"/>
            <p:cNvSpPr txBox="1">
              <a:spLocks noChangeArrowheads="1"/>
            </p:cNvSpPr>
            <p:nvPr/>
          </p:nvSpPr>
          <p:spPr bwMode="auto">
            <a:xfrm>
              <a:off x="2915" y="2728"/>
              <a:ext cx="7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s-ES">
                  <a:latin typeface="Times New Roman" panose="02020603050405020304" pitchFamily="18" charset="0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4618" name="Oval 42"/>
            <p:cNvSpPr>
              <a:spLocks noChangeArrowheads="1"/>
            </p:cNvSpPr>
            <p:nvPr/>
          </p:nvSpPr>
          <p:spPr bwMode="auto">
            <a:xfrm>
              <a:off x="2818" y="2728"/>
              <a:ext cx="1014" cy="270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884" y="3822"/>
              <a:ext cx="3239" cy="0"/>
            </a:xfrm>
            <a:prstGeom prst="line">
              <a:avLst/>
            </a:prstGeom>
            <a:noFill/>
            <a:ln w="19080" cap="sq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1222" y="3822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21" name="Text Box 45"/>
            <p:cNvSpPr txBox="1">
              <a:spLocks noChangeArrowheads="1"/>
            </p:cNvSpPr>
            <p:nvPr/>
          </p:nvSpPr>
          <p:spPr bwMode="auto">
            <a:xfrm>
              <a:off x="1077" y="3875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4</a:t>
              </a:r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1755" y="3813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23" name="Text Box 47"/>
            <p:cNvSpPr txBox="1">
              <a:spLocks noChangeArrowheads="1"/>
            </p:cNvSpPr>
            <p:nvPr/>
          </p:nvSpPr>
          <p:spPr bwMode="auto">
            <a:xfrm>
              <a:off x="1561" y="3867"/>
              <a:ext cx="5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3</a:t>
              </a:r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2286" y="3813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2141" y="3867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2</a:t>
              </a:r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2770" y="3813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27" name="Text Box 51"/>
            <p:cNvSpPr txBox="1">
              <a:spLocks noChangeArrowheads="1"/>
            </p:cNvSpPr>
            <p:nvPr/>
          </p:nvSpPr>
          <p:spPr bwMode="auto">
            <a:xfrm>
              <a:off x="2625" y="3867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1</a:t>
              </a:r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3254" y="3813"/>
              <a:ext cx="0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29" name="Text Box 53"/>
            <p:cNvSpPr txBox="1">
              <a:spLocks noChangeArrowheads="1"/>
            </p:cNvSpPr>
            <p:nvPr/>
          </p:nvSpPr>
          <p:spPr bwMode="auto">
            <a:xfrm>
              <a:off x="3109" y="3867"/>
              <a:ext cx="5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s-ES" sz="1800">
                  <a:latin typeface="Times New Roman" panose="02020603050405020304" pitchFamily="18" charset="0"/>
                  <a:ea typeface="SimSun" panose="02010600030101010101" pitchFamily="2" charset="-122"/>
                </a:rPr>
                <a:t>Paso 0</a:t>
              </a:r>
            </a:p>
          </p:txBody>
        </p:sp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1367" y="2502"/>
              <a:ext cx="192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1" name="Line 55"/>
            <p:cNvSpPr>
              <a:spLocks noChangeShapeType="1"/>
            </p:cNvSpPr>
            <p:nvPr/>
          </p:nvSpPr>
          <p:spPr bwMode="auto">
            <a:xfrm flipV="1">
              <a:off x="1367" y="2591"/>
              <a:ext cx="192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2" name="Line 56"/>
            <p:cNvSpPr>
              <a:spLocks noChangeShapeType="1"/>
            </p:cNvSpPr>
            <p:nvPr/>
          </p:nvSpPr>
          <p:spPr bwMode="auto">
            <a:xfrm>
              <a:off x="1367" y="3316"/>
              <a:ext cx="724" cy="13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 flipV="1">
              <a:off x="1367" y="3450"/>
              <a:ext cx="724" cy="1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4" name="Line 58"/>
            <p:cNvSpPr>
              <a:spLocks noChangeShapeType="1"/>
            </p:cNvSpPr>
            <p:nvPr/>
          </p:nvSpPr>
          <p:spPr bwMode="auto">
            <a:xfrm>
              <a:off x="1367" y="3090"/>
              <a:ext cx="1112" cy="8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 flipV="1">
              <a:off x="2383" y="3179"/>
              <a:ext cx="96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6" name="Line 60"/>
            <p:cNvSpPr>
              <a:spLocks noChangeShapeType="1"/>
            </p:cNvSpPr>
            <p:nvPr/>
          </p:nvSpPr>
          <p:spPr bwMode="auto">
            <a:xfrm>
              <a:off x="2093" y="2638"/>
              <a:ext cx="724" cy="22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7" name="Line 61"/>
            <p:cNvSpPr>
              <a:spLocks noChangeShapeType="1"/>
            </p:cNvSpPr>
            <p:nvPr/>
          </p:nvSpPr>
          <p:spPr bwMode="auto">
            <a:xfrm flipV="1">
              <a:off x="2770" y="2862"/>
              <a:ext cx="47" cy="1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38" name="Text Box 62"/>
            <p:cNvSpPr txBox="1">
              <a:spLocks noChangeArrowheads="1"/>
            </p:cNvSpPr>
            <p:nvPr/>
          </p:nvSpPr>
          <p:spPr bwMode="auto">
            <a:xfrm>
              <a:off x="4063" y="2005"/>
              <a:ext cx="119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s-ES" b="1">
                  <a:latin typeface="Times New Roman" panose="02020603050405020304" pitchFamily="18" charset="0"/>
                  <a:ea typeface="SimSun" panose="02010600030101010101" pitchFamily="2" charset="-122"/>
                </a:rPr>
                <a:t>aglomerativo</a:t>
              </a:r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8" y="3632"/>
              <a:ext cx="74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s-ES" b="1">
                  <a:latin typeface="Times New Roman" panose="02020603050405020304" pitchFamily="18" charset="0"/>
                  <a:ea typeface="SimSun" panose="02010600030101010101" pitchFamily="2" charset="-122"/>
                </a:rPr>
                <a:t>divisivo</a:t>
              </a:r>
            </a:p>
            <a:p>
              <a:pPr algn="ctr">
                <a:buClrTx/>
                <a:buFontTx/>
                <a:buNone/>
              </a:pPr>
              <a:endParaRPr lang="en-US" altLang="es-ES" b="1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9CB6B29-4034-4D88-AF88-1B5AF91E46FE}" type="slidenum">
              <a:rPr lang="es-CL" altLang="es-ES" sz="1000"/>
              <a:pPr algn="r" eaLnBrk="1" hangingPunct="1">
                <a:buClrTx/>
                <a:buFontTx/>
                <a:buNone/>
              </a:pPr>
              <a:t>23</a:t>
            </a:fld>
            <a:endParaRPr lang="es-CL" altLang="es-ES" sz="100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5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Agrupamiento Jerárquico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001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US" altLang="es-ES" sz="2600">
                <a:ea typeface="WenQuanYi Zen Hei Sharp" charset="0"/>
                <a:cs typeface="WenQuanYi Zen Hei Sharp" charset="0"/>
              </a:rPr>
              <a:t>Diferentes medidas para la disimilaridad          entre dos grupos disjuntos </a:t>
            </a:r>
            <a:r>
              <a:rPr lang="en-US" altLang="es-ES" sz="2600" i="1">
                <a:ea typeface="WenQuanYi Zen Hei Sharp" charset="0"/>
                <a:cs typeface="WenQuanYi Zen Hei Sharp" charset="0"/>
              </a:rPr>
              <a:t>G</a:t>
            </a:r>
            <a:r>
              <a:rPr lang="en-US" altLang="es-ES" sz="2600">
                <a:ea typeface="WenQuanYi Zen Hei Sharp" charset="0"/>
                <a:cs typeface="WenQuanYi Zen Hei Sharp" charset="0"/>
              </a:rPr>
              <a:t> y </a:t>
            </a:r>
            <a:r>
              <a:rPr lang="en-US" altLang="es-ES" sz="2600" i="1">
                <a:ea typeface="WenQuanYi Zen Hei Sharp" charset="0"/>
                <a:cs typeface="WenQuanYi Zen Hei Sharp" charset="0"/>
              </a:rPr>
              <a:t>H</a:t>
            </a:r>
            <a:r>
              <a:rPr lang="en-US" altLang="es-ES" sz="2600">
                <a:ea typeface="WenQuanYi Zen Hei Sharp" charset="0"/>
                <a:cs typeface="WenQuanYi Zen Hei Sharp" charset="0"/>
              </a:rPr>
              <a:t>. Dadas las disimilaridades de pares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US" altLang="es-ES" u="sng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Single Linkage</a:t>
            </a:r>
            <a:r>
              <a:rPr lang="en-US" altLang="es-ES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: </a:t>
            </a:r>
            <a:r>
              <a:rPr lang="en-US" altLang="es-ES">
                <a:ea typeface="WenQuanYi Zen Hei Sharp" charset="0"/>
                <a:cs typeface="WenQuanYi Zen Hei Sharp" charset="0"/>
              </a:rPr>
              <a:t>genera grupos mas extendidos.</a:t>
            </a:r>
          </a:p>
          <a:p>
            <a:pPr marL="692150" lvl="1" indent="-346075" eaLnBrk="1" hangingPunct="1">
              <a:lnSpc>
                <a:spcPct val="140000"/>
              </a:lnSpc>
              <a:spcBef>
                <a:spcPts val="550"/>
              </a:spcBef>
              <a:buClrTx/>
              <a:buSzPct val="70000"/>
              <a:buFontTx/>
              <a:buNone/>
            </a:pPr>
            <a:endParaRPr lang="en-US" altLang="es-ES" sz="2200" u="sng">
              <a:solidFill>
                <a:srgbClr val="669999"/>
              </a:solidFill>
              <a:ea typeface="WenQuanYi Zen Hei Sharp" charset="0"/>
              <a:cs typeface="WenQuanYi Zen Hei Sharp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5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US" altLang="es-ES" sz="2200" u="sng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Complete Linkage</a:t>
            </a:r>
            <a:r>
              <a:rPr lang="en-US" altLang="es-ES" sz="220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: </a:t>
            </a:r>
            <a:r>
              <a:rPr lang="en-US" altLang="es-ES" sz="2200">
                <a:ea typeface="WenQuanYi Zen Hei Sharp" charset="0"/>
                <a:cs typeface="WenQuanYi Zen Hei Sharp" charset="0"/>
              </a:rPr>
              <a:t>genera grupos mas concentrados</a:t>
            </a:r>
          </a:p>
          <a:p>
            <a:pPr lvl="1" eaLnBrk="1" hangingPunct="1">
              <a:lnSpc>
                <a:spcPct val="150000"/>
              </a:lnSpc>
              <a:spcBef>
                <a:spcPts val="550"/>
              </a:spcBef>
              <a:buClr>
                <a:srgbClr val="669999"/>
              </a:buClr>
              <a:buSzPct val="70000"/>
            </a:pPr>
            <a:endParaRPr lang="en-US" altLang="es-ES" sz="2200">
              <a:solidFill>
                <a:srgbClr val="669999"/>
              </a:solidFill>
              <a:ea typeface="WenQuanYi Zen Hei Sharp" charset="0"/>
              <a:cs typeface="WenQuanYi Zen Hei Sharp" charset="0"/>
            </a:endParaRPr>
          </a:p>
          <a:p>
            <a:pPr lvl="1" eaLnBrk="1" hangingPunct="1">
              <a:lnSpc>
                <a:spcPct val="130000"/>
              </a:lnSpc>
              <a:spcBef>
                <a:spcPts val="5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US" altLang="es-ES" sz="2200" u="sng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Group Average</a:t>
            </a:r>
            <a:r>
              <a:rPr lang="en-US" altLang="es-ES" sz="220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: </a:t>
            </a:r>
            <a:r>
              <a:rPr lang="en-US" altLang="es-ES" sz="2200">
                <a:ea typeface="WenQuanYi Zen Hei Sharp" charset="0"/>
                <a:cs typeface="WenQuanYi Zen Hei Sharp" charset="0"/>
              </a:rPr>
              <a:t>estrategia promedio entre las dos anteriores. No es invariante bajo transformaciones monótonas </a:t>
            </a:r>
          </a:p>
          <a:p>
            <a:pPr lvl="1" eaLnBrk="1" hangingPunct="1">
              <a:lnSpc>
                <a:spcPct val="130000"/>
              </a:lnSpc>
              <a:spcBef>
                <a:spcPts val="550"/>
              </a:spcBef>
              <a:buClr>
                <a:srgbClr val="669999"/>
              </a:buClr>
              <a:buSzPct val="70000"/>
            </a:pPr>
            <a:endParaRPr lang="en-US" altLang="es-ES" sz="2200">
              <a:ea typeface="WenQuanYi Zen Hei Sharp" charset="0"/>
              <a:cs typeface="WenQuanYi Zen Hei Sharp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1484313"/>
            <a:ext cx="1143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900"/>
            <a:ext cx="34290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7563"/>
            <a:ext cx="40386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65625"/>
            <a:ext cx="4038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13475"/>
            <a:ext cx="44783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7795C0E-B201-4E95-BB61-C1020442EE00}" type="slidenum">
              <a:rPr lang="es-CL" altLang="es-ES" sz="1000"/>
              <a:pPr algn="r" eaLnBrk="1" hangingPunct="1">
                <a:buClrTx/>
                <a:buFontTx/>
                <a:buNone/>
              </a:pPr>
              <a:t>24</a:t>
            </a:fld>
            <a:endParaRPr lang="es-CL" altLang="es-ES" sz="100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5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Referencias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Hastie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,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Tibshirani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and Friedman,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The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Elements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of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Statistical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Learning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,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Chapter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14</a:t>
            </a: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Bishop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,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Pattern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Recognition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and Machine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Learning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, </a:t>
            </a:r>
            <a:r>
              <a:rPr lang="es-CL" altLang="es-ES" sz="3000" dirty="0" err="1">
                <a:ea typeface="WenQuanYi Zen Hei Sharp" charset="0"/>
                <a:cs typeface="WenQuanYi Zen Hei Sharp" charset="0"/>
              </a:rPr>
              <a:t>Chapter</a:t>
            </a:r>
            <a:r>
              <a:rPr lang="es-CL" altLang="es-ES" sz="3000" dirty="0">
                <a:ea typeface="WenQuanYi Zen Hei Sharp" charset="0"/>
                <a:cs typeface="WenQuanYi Zen Hei Sharp" charset="0"/>
              </a:rPr>
              <a:t> 9 </a:t>
            </a:r>
            <a:endParaRPr lang="es-CL" altLang="es-ES" sz="3000" dirty="0" smtClean="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US" sz="3200" dirty="0" smtClean="0"/>
              <a:t>Kevin Murphy (2012) "Machine Learning, a probabilistic approach", </a:t>
            </a:r>
            <a:r>
              <a:rPr lang="en-US" sz="3200" dirty="0" err="1" smtClean="0"/>
              <a:t>Capítulo</a:t>
            </a:r>
            <a:r>
              <a:rPr lang="en-US" sz="3200" dirty="0" smtClean="0"/>
              <a:t> 12. MIT Press</a:t>
            </a: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endParaRPr lang="es-CL" altLang="es-ES" sz="3000" dirty="0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E75CF3-1869-4EC3-A799-7A6B36365303}" type="slidenum">
              <a:rPr lang="es-CL" altLang="es-ES" sz="1000"/>
              <a:pPr algn="r" eaLnBrk="1" hangingPunct="1">
                <a:buClrTx/>
                <a:buFontTx/>
                <a:buNone/>
              </a:pPr>
              <a:t>3</a:t>
            </a:fld>
            <a:endParaRPr lang="es-CL" altLang="es-ES" sz="100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 dirty="0">
                <a:solidFill>
                  <a:schemeClr val="accent5">
                    <a:lumMod val="50000"/>
                  </a:schemeClr>
                </a:solidFill>
                <a:ea typeface="WenQuanYi Zen Hei Sharp" charset="0"/>
                <a:cs typeface="WenQuanYi Zen Hei Sharp" charset="0"/>
              </a:rPr>
              <a:t>Mezcla de Gaussianas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3000">
                <a:ea typeface="WenQuanYi Zen Hei Sharp" charset="0"/>
                <a:cs typeface="WenQuanYi Zen Hei Sharp" charset="0"/>
              </a:rPr>
              <a:t>Combinación lineal de Gaussianas</a:t>
            </a: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597400"/>
            <a:ext cx="3048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590800" y="3276600"/>
            <a:ext cx="3503613" cy="3579813"/>
            <a:chOff x="1632" y="2064"/>
            <a:chExt cx="2207" cy="2255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064"/>
              <a:ext cx="2207" cy="2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123" y="4073"/>
              <a:ext cx="385" cy="24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381000" y="1935163"/>
            <a:ext cx="8456613" cy="882650"/>
            <a:chOff x="240" y="1219"/>
            <a:chExt cx="5327" cy="556"/>
          </a:xfrm>
        </p:grpSpPr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219"/>
              <a:ext cx="2408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0" y="1219"/>
              <a:ext cx="2197" cy="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2752" y="1379"/>
              <a:ext cx="7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s-CL" altLang="es-ES" sz="2000"/>
                <a:t>dónde</a:t>
              </a:r>
            </a:p>
          </p:txBody>
        </p:sp>
      </p:grp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2286000" y="2514600"/>
            <a:ext cx="6323013" cy="823913"/>
            <a:chOff x="1440" y="1584"/>
            <a:chExt cx="3983" cy="519"/>
          </a:xfrm>
        </p:grpSpPr>
        <p:grpSp>
          <p:nvGrpSpPr>
            <p:cNvPr id="6157" name="Group 13"/>
            <p:cNvGrpSpPr>
              <a:grpSpLocks/>
            </p:cNvGrpSpPr>
            <p:nvPr/>
          </p:nvGrpSpPr>
          <p:grpSpPr bwMode="auto">
            <a:xfrm>
              <a:off x="1440" y="1584"/>
              <a:ext cx="1967" cy="383"/>
              <a:chOff x="1440" y="1584"/>
              <a:chExt cx="1967" cy="383"/>
            </a:xfrm>
          </p:grpSpPr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 flipH="1" flipV="1">
                <a:off x="1439" y="1631"/>
                <a:ext cx="1969" cy="337"/>
              </a:xfrm>
              <a:prstGeom prst="line">
                <a:avLst/>
              </a:prstGeom>
              <a:noFill/>
              <a:ln w="19080" cap="sq">
                <a:solidFill>
                  <a:srgbClr val="6699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 flipH="1" flipV="1">
                <a:off x="2111" y="1583"/>
                <a:ext cx="1297" cy="385"/>
              </a:xfrm>
              <a:prstGeom prst="line">
                <a:avLst/>
              </a:prstGeom>
              <a:noFill/>
              <a:ln w="19080" cap="sq">
                <a:solidFill>
                  <a:srgbClr val="6699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 flipH="1" flipV="1">
                <a:off x="2495" y="1583"/>
                <a:ext cx="913" cy="385"/>
              </a:xfrm>
              <a:prstGeom prst="line">
                <a:avLst/>
              </a:prstGeom>
              <a:noFill/>
              <a:ln w="19080" cap="sq">
                <a:solidFill>
                  <a:srgbClr val="669999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3456" y="1872"/>
              <a:ext cx="19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16" charset="0"/>
                  <a:cs typeface="ヒラギノ角ゴ Pro W3" pitchFamily="16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s-CL" altLang="es-ES" sz="1800">
                  <a:solidFill>
                    <a:srgbClr val="669999"/>
                  </a:solidFill>
                </a:rPr>
                <a:t>Parámetros a ser estimados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23850" y="1182688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525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100">
                <a:ea typeface="WenQuanYi Zen Hei Sharp" charset="0"/>
                <a:cs typeface="WenQuanYi Zen Hei Sharp" charset="0"/>
              </a:rPr>
              <a:t>Para generar un dato:</a:t>
            </a:r>
          </a:p>
          <a:p>
            <a:pPr lvl="1" eaLnBrk="1" hangingPunct="1"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Escoger una  componente con probabilidad </a:t>
            </a:r>
          </a:p>
          <a:p>
            <a:pPr lvl="1" eaLnBrk="1" hangingPunct="1"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000">
                <a:ea typeface="WenQuanYi Zen Hei Sharp" charset="0"/>
                <a:cs typeface="WenQuanYi Zen Hei Sharp" charset="0"/>
              </a:rPr>
              <a:t>Entonces escoger        de la distribución i </a:t>
            </a:r>
          </a:p>
          <a:p>
            <a:pPr eaLnBrk="1" hangingPunct="1">
              <a:spcBef>
                <a:spcPts val="525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100">
                <a:ea typeface="WenQuanYi Zen Hei Sharp" charset="0"/>
                <a:cs typeface="WenQuanYi Zen Hei Sharp" charset="0"/>
              </a:rPr>
              <a:t>Cada dato es generado por una de las K componentes, una variable </a:t>
            </a:r>
            <a:r>
              <a:rPr lang="es-CL" altLang="es-ES" sz="2100">
                <a:solidFill>
                  <a:srgbClr val="FF0906"/>
                </a:solidFill>
                <a:ea typeface="WenQuanYi Zen Hei Sharp" charset="0"/>
                <a:cs typeface="WenQuanYi Zen Hei Sharp" charset="0"/>
              </a:rPr>
              <a:t>latente       </a:t>
            </a:r>
            <a:r>
              <a:rPr lang="es-CL" altLang="es-ES" sz="2100">
                <a:ea typeface="WenQuanYi Zen Hei Sharp" charset="0"/>
                <a:cs typeface="WenQuanYi Zen Hei Sharp" charset="0"/>
              </a:rPr>
              <a:t> 		    se asocia con cada</a:t>
            </a: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750"/>
              </a:spcBef>
              <a:buClr>
                <a:srgbClr val="330066"/>
              </a:buClr>
              <a:buSzPct val="80000"/>
            </a:pPr>
            <a:endParaRPr lang="es-CL" altLang="es-ES" sz="3000">
              <a:ea typeface="WenQuanYi Zen Hei Sharp" charset="0"/>
              <a:cs typeface="WenQuanYi Zen Hei Sharp" charset="0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F09E8B-5005-4B62-AC83-A35C827A1ACE}" type="slidenum">
              <a:rPr lang="es-CL" altLang="es-ES" sz="1000"/>
              <a:pPr algn="r" eaLnBrk="1" hangingPunct="1">
                <a:buClrTx/>
                <a:buFontTx/>
                <a:buNone/>
              </a:pPr>
              <a:t>4</a:t>
            </a:fld>
            <a:endParaRPr lang="es-CL" altLang="es-ES" sz="10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7543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 dirty="0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Mezcla de Gaussianas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2590800" y="3581400"/>
            <a:ext cx="3275013" cy="3198813"/>
            <a:chOff x="1632" y="2256"/>
            <a:chExt cx="2063" cy="2015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256"/>
              <a:ext cx="2063" cy="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092" y="4037"/>
              <a:ext cx="327" cy="234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2060575"/>
            <a:ext cx="3048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60700"/>
            <a:ext cx="419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676400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679700"/>
            <a:ext cx="25908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8" y="2744788"/>
            <a:ext cx="3048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39823A-0410-40F8-9C1C-ED09A674199C}" type="slidenum">
              <a:rPr lang="es-CL" altLang="es-ES" sz="1000"/>
              <a:pPr algn="r" eaLnBrk="1" hangingPunct="1">
                <a:buClrTx/>
                <a:buFontTx/>
                <a:buNone/>
              </a:pPr>
              <a:t>5</a:t>
            </a:fld>
            <a:endParaRPr lang="es-CL" altLang="es-ES" sz="1000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0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Datos simulados sin asociar un color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286000" y="1620838"/>
            <a:ext cx="4525963" cy="4930775"/>
            <a:chOff x="1440" y="1021"/>
            <a:chExt cx="2851" cy="3106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021"/>
              <a:ext cx="2851" cy="2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053" y="3743"/>
              <a:ext cx="543" cy="384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E902E3-6152-4607-B569-17E42B3C6097}" type="slidenum">
              <a:rPr lang="es-CL" altLang="es-ES" sz="1000"/>
              <a:pPr algn="r" eaLnBrk="1" hangingPunct="1">
                <a:buClrTx/>
                <a:buFontTx/>
                <a:buNone/>
              </a:pPr>
              <a:t>6</a:t>
            </a:fld>
            <a:endParaRPr lang="es-CL" altLang="es-ES" sz="100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57338"/>
            <a:ext cx="82296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>
                <a:ea typeface="WenQuanYi Zen Hei Sharp" charset="0"/>
                <a:cs typeface="WenQuanYi Zen Hei Sharp" charset="0"/>
              </a:rPr>
              <a:t>Función de pérdida: El negativo del logaritmo de la verosimilitud</a:t>
            </a:r>
          </a:p>
          <a:p>
            <a:pPr lvl="1" eaLnBrk="1" hangingPunct="1">
              <a:spcBef>
                <a:spcPts val="5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200">
                <a:ea typeface="WenQuanYi Zen Hei Sharp" charset="0"/>
                <a:cs typeface="WenQuanYi Zen Hei Sharp" charset="0"/>
              </a:rPr>
              <a:t>Equivalentemente, se maximiza el log de la verosimilitud.</a:t>
            </a:r>
          </a:p>
          <a:p>
            <a:pPr lvl="1" eaLnBrk="1" hangingPunct="1">
              <a:spcBef>
                <a:spcPts val="550"/>
              </a:spcBef>
              <a:buClr>
                <a:srgbClr val="669999"/>
              </a:buClr>
              <a:buSzPct val="7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lvl="1" eaLnBrk="1" hangingPunct="1">
              <a:spcBef>
                <a:spcPts val="550"/>
              </a:spcBef>
              <a:buClr>
                <a:srgbClr val="669999"/>
              </a:buClr>
              <a:buSzPct val="7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>
                <a:ea typeface="WenQuanYi Zen Hei Sharp" charset="0"/>
                <a:cs typeface="WenQuanYi Zen Hei Sharp" charset="0"/>
              </a:rPr>
              <a:t>Si no conocemos el valor de las variables latentes , se debe maximizar el log de la verosimilitud incompleto </a:t>
            </a:r>
          </a:p>
          <a:p>
            <a:pPr lvl="1" eaLnBrk="1" hangingPunct="1">
              <a:spcBef>
                <a:spcPts val="5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200">
                <a:ea typeface="WenQuanYi Zen Hei Sharp" charset="0"/>
                <a:cs typeface="WenQuanYi Zen Hei Sharp" charset="0"/>
              </a:rPr>
              <a:t>La suma sobre todas las componentes está al interior del logaritmo, por lo que no se tiene una solución estándar</a:t>
            </a:r>
          </a:p>
          <a:p>
            <a:pPr lvl="1" eaLnBrk="1" hangingPunct="1">
              <a:spcBef>
                <a:spcPts val="550"/>
              </a:spcBef>
              <a:buClr>
                <a:srgbClr val="669999"/>
              </a:buClr>
              <a:buSzPct val="7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Mezcla de Gaussianas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4008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85800" y="1371600"/>
            <a:ext cx="7772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803275" indent="-34607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525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GB" altLang="es-ES" sz="2100">
                <a:ea typeface="WenQuanYi Zen Hei Sharp" charset="0"/>
                <a:cs typeface="WenQuanYi Zen Hei Sharp" charset="0"/>
              </a:rPr>
              <a:t>Dado un conjunto completo de  datos:</a:t>
            </a:r>
          </a:p>
          <a:p>
            <a:pPr eaLnBrk="1" hangingPunct="1">
              <a:spcBef>
                <a:spcPts val="50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GB" altLang="es-ES" sz="2000">
                <a:ea typeface="WenQuanYi Zen Hei Sharp" charset="0"/>
                <a:cs typeface="WenQuanYi Zen Hei Sharp" charset="0"/>
              </a:rPr>
              <a:t>Maximizar el log de la verosimilitud </a:t>
            </a:r>
            <a:r>
              <a:rPr lang="en-GB" altLang="es-ES" sz="2000">
                <a:solidFill>
                  <a:srgbClr val="FF0906"/>
                </a:solidFill>
                <a:ea typeface="WenQuanYi Zen Hei Sharp" charset="0"/>
                <a:cs typeface="WenQuanYi Zen Hei Sharp" charset="0"/>
              </a:rPr>
              <a:t>completo:</a:t>
            </a:r>
          </a:p>
          <a:p>
            <a:pPr eaLnBrk="1" hangingPunct="1">
              <a:spcBef>
                <a:spcPts val="500"/>
              </a:spcBef>
              <a:buClr>
                <a:srgbClr val="330066"/>
              </a:buClr>
              <a:buSzPct val="80000"/>
            </a:pPr>
            <a:endParaRPr lang="en-GB" altLang="es-ES" sz="2000">
              <a:ea typeface="WenQuanYi Zen Hei Sharp" charset="0"/>
              <a:cs typeface="WenQuanYi Zen Hei Sharp" charset="0"/>
            </a:endParaRPr>
          </a:p>
          <a:p>
            <a:pPr marL="342900" eaLnBrk="1" hangingPunct="1">
              <a:spcBef>
                <a:spcPts val="500"/>
              </a:spcBef>
              <a:buClrTx/>
              <a:buSzPct val="80000"/>
              <a:buFontTx/>
              <a:buNone/>
            </a:pPr>
            <a:endParaRPr lang="en-GB" altLang="es-ES" sz="2000">
              <a:ea typeface="WenQuanYi Zen Hei Sharp" charset="0"/>
              <a:cs typeface="WenQuanYi Zen Hei Sharp" charset="0"/>
            </a:endParaRPr>
          </a:p>
          <a:p>
            <a:pPr lvl="1" eaLnBrk="1" hangingPunct="1">
              <a:lnSpc>
                <a:spcPct val="13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GB" altLang="es-ES" sz="2000">
                <a:ea typeface="WenQuanYi Zen Hei Sharp" charset="0"/>
                <a:cs typeface="WenQuanYi Zen Hei Sharp" charset="0"/>
              </a:rPr>
              <a:t>Solución simple: se ajusta cada componente al conjunto de datos correspondiente. </a:t>
            </a:r>
          </a:p>
          <a:p>
            <a:pPr lvl="1" eaLnBrk="1" hangingPunct="1">
              <a:lnSpc>
                <a:spcPct val="13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n-GB" altLang="es-ES" sz="2000">
                <a:ea typeface="WenQuanYi Zen Hei Sharp" charset="0"/>
                <a:cs typeface="WenQuanYi Zen Hei Sharp" charset="0"/>
              </a:rPr>
              <a:t>Observar que si todos los  e  y         son iguales, entonces el log de la verosimilitud completa es igual a la función de pérdida usada en K-means.</a:t>
            </a:r>
          </a:p>
          <a:p>
            <a:pPr eaLnBrk="1" hangingPunct="1">
              <a:lnSpc>
                <a:spcPct val="130000"/>
              </a:lnSpc>
              <a:spcBef>
                <a:spcPts val="525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n-GB" altLang="es-ES" sz="2100">
                <a:ea typeface="WenQuanYi Zen Hei Sharp" charset="0"/>
                <a:cs typeface="WenQuanYi Zen Hei Sharp" charset="0"/>
              </a:rPr>
              <a:t>Se busca un procedimiento que permita optimizar el log de la verosimilitud imcompleta utilizando versiones del log de la verosimilitud completa.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C8248E-608D-454F-8556-22B7391E6365}" type="slidenum">
              <a:rPr lang="es-CL" altLang="es-ES" sz="1000"/>
              <a:pPr algn="r" eaLnBrk="1" hangingPunct="1">
                <a:buClrTx/>
                <a:buFontTx/>
                <a:buNone/>
              </a:pPr>
              <a:t>7</a:t>
            </a:fld>
            <a:endParaRPr lang="es-CL" altLang="es-ES" sz="100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Ajustando una mezcla de Gaussianas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1417638"/>
            <a:ext cx="28956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73152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862388"/>
            <a:ext cx="2857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789363"/>
            <a:ext cx="393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784A96-3EE1-42A5-9AC2-1A1C3FD98AF6}" type="slidenum">
              <a:rPr lang="es-CL" altLang="es-ES" sz="1000"/>
              <a:pPr algn="r" eaLnBrk="1" hangingPunct="1">
                <a:buClrTx/>
                <a:buFontTx/>
                <a:buNone/>
              </a:pPr>
              <a:t>8</a:t>
            </a:fld>
            <a:endParaRPr lang="es-CL" altLang="es-ES" sz="1000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El algoritmo  Expectation-Maximization (EM)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 u="sng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E-step:</a:t>
            </a:r>
            <a:r>
              <a:rPr lang="es-CL" altLang="es-ES" sz="2600">
                <a:ea typeface="WenQuanYi Zen Hei Sharp" charset="0"/>
                <a:cs typeface="WenQuanYi Zen Hei Sharp" charset="0"/>
              </a:rPr>
              <a:t> dados unos valores para los parámetros, se calculan los valores esperados de las variables latentes (</a:t>
            </a:r>
            <a:r>
              <a:rPr lang="es-CL" altLang="es-ES" sz="2600">
                <a:solidFill>
                  <a:srgbClr val="C00000"/>
                </a:solidFill>
                <a:ea typeface="WenQuanYi Zen Hei Sharp" charset="0"/>
                <a:cs typeface="WenQuanYi Zen Hei Sharp" charset="0"/>
              </a:rPr>
              <a:t>responsabilidades</a:t>
            </a:r>
            <a:r>
              <a:rPr lang="es-CL" altLang="es-ES" sz="2600">
                <a:ea typeface="WenQuanYi Zen Hei Sharp" charset="0"/>
                <a:cs typeface="WenQuanYi Zen Hei Sharp" charset="0"/>
              </a:rPr>
              <a:t>):</a:t>
            </a: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lvl="1" eaLnBrk="1" hangingPunct="1">
              <a:spcBef>
                <a:spcPts val="550"/>
              </a:spcBef>
              <a:buClr>
                <a:srgbClr val="669999"/>
              </a:buClr>
              <a:buSzPct val="7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lvl="1" eaLnBrk="1" hangingPunct="1">
              <a:lnSpc>
                <a:spcPct val="60000"/>
              </a:lnSpc>
              <a:spcBef>
                <a:spcPts val="550"/>
              </a:spcBef>
              <a:buClr>
                <a:srgbClr val="669999"/>
              </a:buClr>
              <a:buSzPct val="70000"/>
            </a:pPr>
            <a:endParaRPr lang="es-CL" altLang="es-ES" sz="2200">
              <a:ea typeface="WenQuanYi Zen Hei Sharp" charset="0"/>
              <a:cs typeface="WenQuanYi Zen Hei Sharp" charset="0"/>
            </a:endParaRPr>
          </a:p>
          <a:p>
            <a:pPr lvl="1" eaLnBrk="1" hangingPunct="1">
              <a:lnSpc>
                <a:spcPct val="130000"/>
              </a:lnSpc>
              <a:spcBef>
                <a:spcPts val="550"/>
              </a:spcBef>
              <a:buClr>
                <a:srgbClr val="669999"/>
              </a:buClr>
              <a:buSzPct val="70000"/>
              <a:buFont typeface="Times New Roman" panose="02020603050405020304" pitchFamily="18" charset="0"/>
              <a:buChar char="•"/>
            </a:pPr>
            <a:r>
              <a:rPr lang="es-CL" altLang="es-ES" sz="2200">
                <a:ea typeface="WenQuanYi Zen Hei Sharp" charset="0"/>
                <a:cs typeface="WenQuanYi Zen Hei Sharp" charset="0"/>
              </a:rPr>
              <a:t>Notar que                     en lugar de 	   pero se cumple aún: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9390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5613400"/>
            <a:ext cx="14478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613400"/>
            <a:ext cx="6858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07100"/>
            <a:ext cx="30591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2" name="Freeform 8"/>
          <p:cNvSpPr>
            <a:spLocks/>
          </p:cNvSpPr>
          <p:nvPr/>
        </p:nvSpPr>
        <p:spPr bwMode="auto">
          <a:xfrm>
            <a:off x="1990725" y="4038600"/>
            <a:ext cx="636588" cy="557213"/>
          </a:xfrm>
          <a:custGeom>
            <a:avLst/>
            <a:gdLst>
              <a:gd name="G0" fmla="+- 54 0 0"/>
              <a:gd name="G1" fmla="+- 1 0 0"/>
              <a:gd name="G2" fmla="+- 1 0 0"/>
              <a:gd name="G3" fmla="+- 1 0 0"/>
              <a:gd name="G4" fmla="*/ 1 0 0"/>
              <a:gd name="G5" fmla="+- 8 0 0"/>
              <a:gd name="G6" fmla="+- 1 0 0"/>
              <a:gd name="G7" fmla="+- 4 0 0"/>
              <a:gd name="G8" fmla="+- 32767 0 0"/>
              <a:gd name="G9" fmla="+- 1 0 0"/>
              <a:gd name="T0" fmla="*/ 0 w 401"/>
              <a:gd name="T1" fmla="*/ 2147483647 h 351"/>
              <a:gd name="T2" fmla="*/ 2147483647 w 401"/>
              <a:gd name="T3" fmla="*/ 2147483647 h 351"/>
              <a:gd name="T4" fmla="*/ 2147483647 w 401"/>
              <a:gd name="T5" fmla="*/ 2147483647 h 351"/>
              <a:gd name="T6" fmla="*/ 2147483647 w 401"/>
              <a:gd name="T7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1" h="351">
                <a:moveTo>
                  <a:pt x="0" y="351"/>
                </a:moveTo>
                <a:cubicBezTo>
                  <a:pt x="33" y="330"/>
                  <a:pt x="145" y="263"/>
                  <a:pt x="198" y="227"/>
                </a:cubicBezTo>
                <a:cubicBezTo>
                  <a:pt x="251" y="191"/>
                  <a:pt x="287" y="175"/>
                  <a:pt x="321" y="137"/>
                </a:cubicBezTo>
                <a:cubicBezTo>
                  <a:pt x="355" y="99"/>
                  <a:pt x="384" y="29"/>
                  <a:pt x="401" y="0"/>
                </a:cubicBezTo>
              </a:path>
            </a:pathLst>
          </a:custGeom>
          <a:noFill/>
          <a:ln w="28440" cap="sq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9750" y="4572000"/>
            <a:ext cx="2530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>
              <a:buClrTx/>
              <a:buFontTx/>
              <a:buNone/>
            </a:pPr>
            <a:r>
              <a:rPr lang="es-CL" altLang="es-ES">
                <a:solidFill>
                  <a:srgbClr val="0099FF"/>
                </a:solidFill>
                <a:latin typeface="Comic Sans MS" panose="030F0702030302020204" pitchFamily="66" charset="0"/>
              </a:rPr>
              <a:t>Regla de Bayes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A31D61-6242-4677-AF7C-588F97F63F78}" type="slidenum">
              <a:rPr lang="es-CL" altLang="es-ES" sz="1000"/>
              <a:pPr algn="r" eaLnBrk="1" hangingPunct="1">
                <a:buClrTx/>
                <a:buFontTx/>
                <a:buNone/>
              </a:pPr>
              <a:t>9</a:t>
            </a:fld>
            <a:endParaRPr lang="es-CL" altLang="es-ES" sz="1000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CL" altLang="es-ES" sz="3900" b="1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El algoritmo EM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6" charset="0"/>
                <a:cs typeface="ヒラギノ角ゴ Pro W3" pitchFamily="16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 u="sng">
                <a:solidFill>
                  <a:srgbClr val="669999"/>
                </a:solidFill>
                <a:ea typeface="WenQuanYi Zen Hei Sharp" charset="0"/>
                <a:cs typeface="WenQuanYi Zen Hei Sharp" charset="0"/>
              </a:rPr>
              <a:t>M-step:</a:t>
            </a:r>
            <a:r>
              <a:rPr lang="es-CL" altLang="es-ES" sz="2600">
                <a:ea typeface="WenQuanYi Zen Hei Sharp" charset="0"/>
                <a:cs typeface="WenQuanYi Zen Hei Sharp" charset="0"/>
              </a:rPr>
              <a:t> maximiza la  </a:t>
            </a:r>
            <a:r>
              <a:rPr lang="es-CL" altLang="es-ES" sz="2600">
                <a:solidFill>
                  <a:srgbClr val="FF0906"/>
                </a:solidFill>
                <a:ea typeface="WenQuanYi Zen Hei Sharp" charset="0"/>
                <a:cs typeface="WenQuanYi Zen Hei Sharp" charset="0"/>
              </a:rPr>
              <a:t>esperanza completa </a:t>
            </a:r>
            <a:r>
              <a:rPr lang="es-CL" altLang="es-ES" sz="2600">
                <a:ea typeface="WenQuanYi Zen Hei Sharp" charset="0"/>
                <a:cs typeface="WenQuanYi Zen Hei Sharp" charset="0"/>
              </a:rPr>
              <a:t> del log de la verosimilitud:</a:t>
            </a: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  <a:p>
            <a:pPr eaLnBrk="1" hangingPunct="1">
              <a:spcBef>
                <a:spcPts val="650"/>
              </a:spcBef>
              <a:buClr>
                <a:srgbClr val="330066"/>
              </a:buClr>
              <a:buSzPct val="80000"/>
              <a:buFont typeface="Times New Roman" panose="02020603050405020304" pitchFamily="18" charset="0"/>
              <a:buChar char="•"/>
            </a:pPr>
            <a:r>
              <a:rPr lang="es-CL" altLang="es-ES" sz="2600">
                <a:ea typeface="WenQuanYi Zen Hei Sharp" charset="0"/>
                <a:cs typeface="WenQuanYi Zen Hei Sharp" charset="0"/>
              </a:rPr>
              <a:t>Actualización de parametros:</a:t>
            </a:r>
          </a:p>
          <a:p>
            <a:pPr lvl="1" eaLnBrk="1" hangingPunct="1">
              <a:spcBef>
                <a:spcPts val="650"/>
              </a:spcBef>
              <a:buClr>
                <a:srgbClr val="669999"/>
              </a:buClr>
              <a:buSzPct val="70000"/>
            </a:pPr>
            <a:endParaRPr lang="es-CL" altLang="es-ES" sz="2600">
              <a:ea typeface="WenQuanYi Zen Hei Sharp" charset="0"/>
              <a:cs typeface="WenQuanYi Zen Hei Sharp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00363"/>
            <a:ext cx="8137525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5800"/>
            <a:ext cx="1935163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16605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440363"/>
            <a:ext cx="4556125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WenQuanYi Zen Hei Sharp"/>
        <a:cs typeface="WenQuanYi Zen Hei Sharp"/>
      </a:majorFont>
      <a:minorFont>
        <a:latin typeface="Arial"/>
        <a:ea typeface="WenQuanYi Zen Hei Sharp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WenQuanYi Zen Hei Sharp"/>
        <a:cs typeface="WenQuanYi Zen Hei Sharp"/>
      </a:majorFont>
      <a:minorFont>
        <a:latin typeface="Arial"/>
        <a:ea typeface="WenQuanYi Zen Hei Sharp"/>
        <a:cs typeface="WenQuanYi Zen Hei Sharp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11317</TotalTime>
  <Words>999</Words>
  <Application>Microsoft Office PowerPoint</Application>
  <PresentationFormat>Presentación en pantalla (4:3)</PresentationFormat>
  <Paragraphs>270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Times New Roman</vt:lpstr>
      <vt:lpstr>Arial</vt:lpstr>
      <vt:lpstr>WenQuanYi Zen Hei Sharp</vt:lpstr>
      <vt:lpstr>ヒラギノ角ゴ Pro W3</vt:lpstr>
      <vt:lpstr>DejaVu Sans</vt:lpstr>
      <vt:lpstr>Wingdings</vt:lpstr>
      <vt:lpstr>Comic Sans MS</vt:lpstr>
      <vt:lpstr>SimSun</vt:lpstr>
      <vt:lpstr>Tema de Office</vt:lpstr>
      <vt:lpstr>Tema de Office</vt:lpstr>
      <vt:lpstr>Plan de la unidad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Plan de la unidad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subject/>
  <dc:creator>UC Berkeley EECS Dept.</dc:creator>
  <cp:keywords/>
  <dc:description/>
  <cp:lastModifiedBy>Eliana Scheihing G.</cp:lastModifiedBy>
  <cp:revision>1081</cp:revision>
  <cp:lastPrinted>2008-02-11T17:41:40Z</cp:lastPrinted>
  <dcterms:created xsi:type="dcterms:W3CDTF">2006-10-02T06:34:16Z</dcterms:created>
  <dcterms:modified xsi:type="dcterms:W3CDTF">2020-06-11T19:22:54Z</dcterms:modified>
</cp:coreProperties>
</file>