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65" r:id="rId3"/>
    <p:sldId id="257" r:id="rId4"/>
    <p:sldId id="258" r:id="rId5"/>
    <p:sldId id="259" r:id="rId6"/>
    <p:sldId id="260" r:id="rId7"/>
    <p:sldId id="261"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7" d="100"/>
          <a:sy n="67" d="100"/>
        </p:scale>
        <p:origin x="1212"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77240" y="4777560"/>
            <a:ext cx="6217560" cy="4525920"/>
          </a:xfrm>
          <a:prstGeom prst="rect">
            <a:avLst/>
          </a:prstGeom>
        </p:spPr>
        <p:txBody>
          <a:bodyPr lIns="0" tIns="0" rIns="0" bIns="0"/>
          <a:lstStyle/>
          <a:p>
            <a:r>
              <a:rPr lang="en-US" sz="2000" spc="-1">
                <a:latin typeface="Arial"/>
              </a:rPr>
              <a:t>Click to edit the notes format</a:t>
            </a:r>
            <a:endParaRPr/>
          </a:p>
        </p:txBody>
      </p:sp>
      <p:sp>
        <p:nvSpPr>
          <p:cNvPr id="80" name="PlaceHolder 2"/>
          <p:cNvSpPr>
            <a:spLocks noGrp="1"/>
          </p:cNvSpPr>
          <p:nvPr>
            <p:ph type="hdr"/>
          </p:nvPr>
        </p:nvSpPr>
        <p:spPr>
          <a:xfrm>
            <a:off x="0" y="0"/>
            <a:ext cx="3372840" cy="502560"/>
          </a:xfrm>
          <a:prstGeom prst="rect">
            <a:avLst/>
          </a:prstGeom>
        </p:spPr>
        <p:txBody>
          <a:bodyPr lIns="0" tIns="0" rIns="0" bIns="0"/>
          <a:lstStyle/>
          <a:p>
            <a:r>
              <a:rPr lang="en-US" sz="1400" spc="-1">
                <a:latin typeface="Times New Roman"/>
              </a:rPr>
              <a:t>&lt;header&gt;</a:t>
            </a:r>
            <a:endParaRPr/>
          </a:p>
        </p:txBody>
      </p:sp>
      <p:sp>
        <p:nvSpPr>
          <p:cNvPr id="81" name="PlaceHolder 3"/>
          <p:cNvSpPr>
            <a:spLocks noGrp="1"/>
          </p:cNvSpPr>
          <p:nvPr>
            <p:ph type="dt"/>
          </p:nvPr>
        </p:nvSpPr>
        <p:spPr>
          <a:xfrm>
            <a:off x="4399200" y="0"/>
            <a:ext cx="3372840" cy="502560"/>
          </a:xfrm>
          <a:prstGeom prst="rect">
            <a:avLst/>
          </a:prstGeom>
        </p:spPr>
        <p:txBody>
          <a:bodyPr lIns="0" tIns="0" rIns="0" bIns="0"/>
          <a:lstStyle/>
          <a:p>
            <a:pPr algn="r"/>
            <a:r>
              <a:rPr lang="en-US" sz="1400" spc="-1">
                <a:latin typeface="Times New Roman"/>
              </a:rPr>
              <a:t>&lt;date/time&gt;</a:t>
            </a:r>
            <a:endParaRPr/>
          </a:p>
        </p:txBody>
      </p:sp>
      <p:sp>
        <p:nvSpPr>
          <p:cNvPr id="82" name="PlaceHolder 4"/>
          <p:cNvSpPr>
            <a:spLocks noGrp="1"/>
          </p:cNvSpPr>
          <p:nvPr>
            <p:ph type="ftr"/>
          </p:nvPr>
        </p:nvSpPr>
        <p:spPr>
          <a:xfrm>
            <a:off x="0" y="9555480"/>
            <a:ext cx="3372840" cy="502560"/>
          </a:xfrm>
          <a:prstGeom prst="rect">
            <a:avLst/>
          </a:prstGeom>
        </p:spPr>
        <p:txBody>
          <a:bodyPr lIns="0" tIns="0" rIns="0" bIns="0" anchor="b"/>
          <a:lstStyle/>
          <a:p>
            <a:r>
              <a:rPr lang="en-US" sz="1400" spc="-1">
                <a:latin typeface="Times New Roman"/>
              </a:rPr>
              <a:t>&lt;footer&gt;</a:t>
            </a:r>
            <a:endParaRPr/>
          </a:p>
        </p:txBody>
      </p:sp>
      <p:sp>
        <p:nvSpPr>
          <p:cNvPr id="83" name="PlaceHolder 5"/>
          <p:cNvSpPr>
            <a:spLocks noGrp="1"/>
          </p:cNvSpPr>
          <p:nvPr>
            <p:ph type="sldNum"/>
          </p:nvPr>
        </p:nvSpPr>
        <p:spPr>
          <a:xfrm>
            <a:off x="4399200" y="9555480"/>
            <a:ext cx="3372840" cy="502560"/>
          </a:xfrm>
          <a:prstGeom prst="rect">
            <a:avLst/>
          </a:prstGeom>
        </p:spPr>
        <p:txBody>
          <a:bodyPr lIns="0" tIns="0" rIns="0" bIns="0" anchor="b"/>
          <a:lstStyle/>
          <a:p>
            <a:pPr algn="r"/>
            <a:fld id="{CE2DAD43-622D-4C8D-A04C-48F3DE21FC4F}" type="slidenum">
              <a:rPr lang="en-US" sz="1400" spc="-1">
                <a:latin typeface="Times New Roman"/>
              </a:rPr>
              <a:t>‹Nº›</a:t>
            </a:fld>
            <a:endParaRPr/>
          </a:p>
        </p:txBody>
      </p:sp>
    </p:spTree>
    <p:extLst>
      <p:ext uri="{BB962C8B-B14F-4D97-AF65-F5344CB8AC3E}">
        <p14:creationId xmlns:p14="http://schemas.microsoft.com/office/powerpoint/2010/main" val="214447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E8EB7-F567-4893-A6E6-28634E8B6F8E}" type="slidenum">
              <a:rPr lang="en-US"/>
              <a:pPr/>
              <a:t>1</a:t>
            </a:fld>
            <a:endParaRPr lang="en-US"/>
          </a:p>
        </p:txBody>
      </p:sp>
      <p:sp>
        <p:nvSpPr>
          <p:cNvPr id="6146" name="Rectangle 2"/>
          <p:cNvSpPr>
            <a:spLocks noGrp="1" noRot="1" noChangeAspect="1" noChangeArrowheads="1" noTextEdit="1"/>
          </p:cNvSpPr>
          <p:nvPr>
            <p:ph type="sldImg"/>
          </p:nvPr>
        </p:nvSpPr>
        <p:spPr>
          <a:xfrm>
            <a:off x="1143000" y="685800"/>
            <a:ext cx="4570413" cy="3427413"/>
          </a:xfrm>
          <a:prstGeom prst="rect">
            <a:avLst/>
          </a:prstGeom>
          <a:ln/>
        </p:spPr>
      </p:sp>
      <p:sp>
        <p:nvSpPr>
          <p:cNvPr id="61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29565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00" y="4343400"/>
            <a:ext cx="5486040" cy="4114440"/>
          </a:xfrm>
          <a:prstGeom prst="rect">
            <a:avLst/>
          </a:prstGeom>
        </p:spPr>
        <p:txBody>
          <a:bodyPr/>
          <a:lstStyle/>
          <a:p>
            <a:endParaRPr/>
          </a:p>
        </p:txBody>
      </p:sp>
      <p:sp>
        <p:nvSpPr>
          <p:cNvPr id="110" name="TextShape 2"/>
          <p:cNvSpPr txBox="1"/>
          <p:nvPr/>
        </p:nvSpPr>
        <p:spPr>
          <a:xfrm>
            <a:off x="3884760" y="8685360"/>
            <a:ext cx="2971440" cy="456840"/>
          </a:xfrm>
          <a:prstGeom prst="rect">
            <a:avLst/>
          </a:prstGeom>
          <a:noFill/>
          <a:ln>
            <a:noFill/>
          </a:ln>
        </p:spPr>
        <p:txBody>
          <a:bodyPr anchor="b"/>
          <a:lstStyle/>
          <a:p>
            <a:pPr algn="r">
              <a:lnSpc>
                <a:spcPct val="100000"/>
              </a:lnSpc>
            </a:pPr>
            <a:fld id="{B30FBF4F-2267-49E6-83B1-2CF3F58BCC13}" type="slidenum">
              <a:rPr lang="en-US" sz="1200" strike="noStrike" spc="-1">
                <a:solidFill>
                  <a:srgbClr val="000000"/>
                </a:solidFill>
                <a:uFill>
                  <a:solidFill>
                    <a:srgbClr val="FFFFFF"/>
                  </a:solidFill>
                </a:uFill>
                <a:latin typeface="+mn-lt"/>
                <a:ea typeface="+mn-ea"/>
              </a:rPr>
              <a:t>8</a:t>
            </a:fld>
            <a:endParaRPr/>
          </a:p>
        </p:txBody>
      </p:sp>
    </p:spTree>
    <p:extLst>
      <p:ext uri="{BB962C8B-B14F-4D97-AF65-F5344CB8AC3E}">
        <p14:creationId xmlns:p14="http://schemas.microsoft.com/office/powerpoint/2010/main" val="75022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28"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29"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31"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32"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33"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34"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36"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37"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38" name="Imagen 37"/>
          <p:cNvPicPr/>
          <p:nvPr/>
        </p:nvPicPr>
        <p:blipFill>
          <a:blip r:embed="rId2"/>
          <a:stretch/>
        </p:blipFill>
        <p:spPr>
          <a:xfrm>
            <a:off x="1735560" y="1599840"/>
            <a:ext cx="5671800" cy="4525560"/>
          </a:xfrm>
          <a:prstGeom prst="rect">
            <a:avLst/>
          </a:prstGeom>
          <a:ln>
            <a:noFill/>
          </a:ln>
        </p:spPr>
      </p:pic>
      <p:pic>
        <p:nvPicPr>
          <p:cNvPr id="39" name="Imagen 38"/>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56"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57"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72"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73"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75"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76"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77" name="Imagen 76"/>
          <p:cNvPicPr/>
          <p:nvPr/>
        </p:nvPicPr>
        <p:blipFill>
          <a:blip r:embed="rId2"/>
          <a:stretch/>
        </p:blipFill>
        <p:spPr>
          <a:xfrm>
            <a:off x="1735560" y="1599840"/>
            <a:ext cx="5671800" cy="4525560"/>
          </a:xfrm>
          <a:prstGeom prst="rect">
            <a:avLst/>
          </a:prstGeom>
          <a:ln>
            <a:noFill/>
          </a:ln>
        </p:spPr>
      </p:pic>
      <p:pic>
        <p:nvPicPr>
          <p:cNvPr id="78" name="Imagen 77"/>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9"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1"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12"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6"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7"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18"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20"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21"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2"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24"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25"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6"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B8126-F209-45FF-AD71-6B55F63B68F4}" type="datetimeFigureOut">
              <a:rPr lang="en-US" smtClean="0"/>
              <a:t>6/11/2020</a:t>
            </a:fld>
            <a:endParaRPr lang="en-US"/>
          </a:p>
        </p:txBody>
      </p:sp>
      <p:sp>
        <p:nvSpPr>
          <p:cNvPr id="5" name="Marcador de pie de pá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27F3F-FF04-4149-9942-D40F100AF579}"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s-ES" sz="4400" strike="noStrike" spc="-1">
                <a:solidFill>
                  <a:srgbClr val="000000"/>
                </a:solidFill>
                <a:uFill>
                  <a:solidFill>
                    <a:srgbClr val="FFFFFF"/>
                  </a:solidFill>
                </a:uFill>
                <a:latin typeface="Calibri"/>
              </a:rPr>
              <a:t>Haga clic para modificar el estilo de título del patrón</a:t>
            </a:r>
            <a:endParaRPr/>
          </a:p>
        </p:txBody>
      </p:sp>
      <p:sp>
        <p:nvSpPr>
          <p:cNvPr id="41" name="PlaceHolder 2"/>
          <p:cNvSpPr>
            <a:spLocks noGrp="1"/>
          </p:cNvSpPr>
          <p:nvPr>
            <p:ph type="body"/>
          </p:nvPr>
        </p:nvSpPr>
        <p:spPr>
          <a:xfrm>
            <a:off x="457200" y="1600200"/>
            <a:ext cx="8229240" cy="4525560"/>
          </a:xfrm>
          <a:prstGeom prst="rect">
            <a:avLst/>
          </a:prstGeom>
        </p:spPr>
        <p:txBody>
          <a:bodyPr/>
          <a:lstStyle/>
          <a:p>
            <a:pPr marL="432000" indent="-324000">
              <a:buClr>
                <a:srgbClr val="FFFFFF"/>
              </a:buClr>
              <a:buSzPct val="45000"/>
              <a:buFont typeface="Wingdings" charset="2"/>
              <a:buChar char=""/>
            </a:pPr>
            <a:r>
              <a:rPr lang="es-ES" sz="32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ymbol" charset="2"/>
              <a:buChar char=""/>
            </a:pPr>
            <a:r>
              <a:rPr lang="es-ES" sz="32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Wingdings" charset="2"/>
              <a:buChar char=""/>
            </a:pPr>
            <a:r>
              <a:rPr lang="es-ES" sz="32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ymbol" charset="2"/>
              <a:buChar char=""/>
            </a:pPr>
            <a:r>
              <a:rPr lang="es-ES" sz="32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Wingdings" charset="2"/>
              <a:buChar char=""/>
            </a:pPr>
            <a:r>
              <a:rPr lang="es-ES" sz="32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Wingdings" charset="2"/>
              <a:buChar char=""/>
            </a:pPr>
            <a:r>
              <a:rPr lang="es-ES" sz="3200" strike="noStrike" spc="-1">
                <a:solidFill>
                  <a:srgbClr val="000000"/>
                </a:solidFill>
                <a:uFill>
                  <a:solidFill>
                    <a:srgbClr val="FFFFFF"/>
                  </a:solidFill>
                </a:uFill>
                <a:latin typeface="Calibri"/>
              </a:rPr>
              <a:t>Sixth Outline Level</a:t>
            </a:r>
            <a:endParaRPr/>
          </a:p>
          <a:p>
            <a:pPr marL="343080" indent="-342720">
              <a:lnSpc>
                <a:spcPct val="100000"/>
              </a:lnSpc>
              <a:buFont typeface="Arial"/>
              <a:buChar char="•"/>
            </a:pPr>
            <a:r>
              <a:rPr lang="es-ES" sz="3200" strike="noStrike" spc="-1">
                <a:solidFill>
                  <a:srgbClr val="000000"/>
                </a:solidFill>
                <a:uFill>
                  <a:solidFill>
                    <a:srgbClr val="FFFFFF"/>
                  </a:solidFill>
                </a:uFill>
                <a:latin typeface="Calibri"/>
              </a:rPr>
              <a:t>Seventh Outline LevelHaga clic para modificar el estilo de texto del patrón</a:t>
            </a:r>
            <a:endParaRPr/>
          </a:p>
          <a:p>
            <a:pPr marL="743040" lvl="1" indent="-285480">
              <a:lnSpc>
                <a:spcPct val="100000"/>
              </a:lnSpc>
              <a:buFont typeface="Arial"/>
              <a:buChar char="–"/>
            </a:pPr>
            <a:r>
              <a:rPr lang="es-ES" sz="2800" strike="noStrike" spc="-1">
                <a:solidFill>
                  <a:srgbClr val="000000"/>
                </a:solidFill>
                <a:uFill>
                  <a:solidFill>
                    <a:srgbClr val="FFFFFF"/>
                  </a:solidFill>
                </a:uFill>
                <a:latin typeface="Calibri"/>
              </a:rPr>
              <a:t>Segundo nivel</a:t>
            </a:r>
            <a:endParaRPr/>
          </a:p>
          <a:p>
            <a:pPr marL="1143000" lvl="2" indent="-228240">
              <a:lnSpc>
                <a:spcPct val="100000"/>
              </a:lnSpc>
              <a:buFont typeface="Arial"/>
              <a:buChar char="•"/>
            </a:pPr>
            <a:r>
              <a:rPr lang="es-ES" sz="2400" strike="noStrike" spc="-1">
                <a:solidFill>
                  <a:srgbClr val="000000"/>
                </a:solidFill>
                <a:uFill>
                  <a:solidFill>
                    <a:srgbClr val="FFFFFF"/>
                  </a:solidFill>
                </a:uFill>
                <a:latin typeface="Calibri"/>
              </a:rPr>
              <a:t>Tercer nivel</a:t>
            </a:r>
            <a:endParaRPr/>
          </a:p>
          <a:p>
            <a:pPr marL="1600200" lvl="3" indent="-228240">
              <a:lnSpc>
                <a:spcPct val="100000"/>
              </a:lnSpc>
              <a:buFont typeface="Arial"/>
              <a:buChar char="–"/>
            </a:pPr>
            <a:r>
              <a:rPr lang="es-ES" sz="2000" strike="noStrike" spc="-1">
                <a:solidFill>
                  <a:srgbClr val="000000"/>
                </a:solidFill>
                <a:uFill>
                  <a:solidFill>
                    <a:srgbClr val="FFFFFF"/>
                  </a:solidFill>
                </a:uFill>
                <a:latin typeface="Calibri"/>
              </a:rPr>
              <a:t>Cuarto nivel</a:t>
            </a:r>
            <a:endParaRPr/>
          </a:p>
          <a:p>
            <a:pPr marL="2057400" lvl="4" indent="-228240">
              <a:lnSpc>
                <a:spcPct val="100000"/>
              </a:lnSpc>
              <a:buFont typeface="Arial"/>
              <a:buChar char="»"/>
            </a:pPr>
            <a:r>
              <a:rPr lang="es-ES" sz="2000" strike="noStrike" spc="-1">
                <a:solidFill>
                  <a:srgbClr val="000000"/>
                </a:solidFill>
                <a:uFill>
                  <a:solidFill>
                    <a:srgbClr val="FFFFFF"/>
                  </a:solidFill>
                </a:uFill>
                <a:latin typeface="Calibri"/>
              </a:rPr>
              <a:t>Quinto nivel</a:t>
            </a:r>
            <a:endParaRPr/>
          </a:p>
        </p:txBody>
      </p:sp>
      <p:sp>
        <p:nvSpPr>
          <p:cNvPr id="42"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strike="noStrike" spc="-1">
                <a:solidFill>
                  <a:srgbClr val="8B8B8B"/>
                </a:solidFill>
                <a:uFill>
                  <a:solidFill>
                    <a:srgbClr val="FFFFFF"/>
                  </a:solidFill>
                </a:uFill>
                <a:latin typeface="Calibri"/>
              </a:rPr>
              <a:t>11/2/16</a:t>
            </a:r>
            <a:endParaRPr/>
          </a:p>
        </p:txBody>
      </p:sp>
      <p:sp>
        <p:nvSpPr>
          <p:cNvPr id="43"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4"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0F58AA9A-CD3B-4C96-BE03-827F701AECAD}" type="slidenum">
              <a:rPr lang="en-US" sz="1200" strike="noStrike" spc="-1">
                <a:solidFill>
                  <a:srgbClr val="8B8B8B"/>
                </a:solidFill>
                <a:uFill>
                  <a:solidFill>
                    <a:srgbClr val="FFFFFF"/>
                  </a:solidFill>
                </a:uFill>
                <a:latin typeface="Calibri"/>
              </a:rPr>
              <a:t>‹Nº›</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4294967295"/>
          </p:nvPr>
        </p:nvSpPr>
        <p:spPr>
          <a:xfrm>
            <a:off x="6553200" y="6356176"/>
            <a:ext cx="2133600" cy="457200"/>
          </a:xfrm>
          <a:prstGeom prst="rect">
            <a:avLst/>
          </a:prstGeom>
        </p:spPr>
        <p:txBody>
          <a:bodyPr/>
          <a:lstStyle/>
          <a:p>
            <a:fld id="{9FFECF93-8D46-4C56-8E42-F90EF12348A0}" type="slidenum">
              <a:rPr lang="es-ES" smtClean="0"/>
              <a:pPr/>
              <a:t>1</a:t>
            </a:fld>
            <a:endParaRPr lang="es-ES" dirty="0"/>
          </a:p>
        </p:txBody>
      </p:sp>
      <p:sp>
        <p:nvSpPr>
          <p:cNvPr id="5122" name="Rectangle 2"/>
          <p:cNvSpPr>
            <a:spLocks noGrp="1" noChangeArrowheads="1"/>
          </p:cNvSpPr>
          <p:nvPr>
            <p:ph type="title"/>
          </p:nvPr>
        </p:nvSpPr>
        <p:spPr>
          <a:xfrm>
            <a:off x="467544" y="224408"/>
            <a:ext cx="7772400" cy="468288"/>
          </a:xfrm>
        </p:spPr>
        <p:txBody>
          <a:bodyPr>
            <a:noAutofit/>
          </a:bodyPr>
          <a:lstStyle/>
          <a:p>
            <a:r>
              <a:rPr lang="es-ES" sz="3600" b="1" dirty="0">
                <a:solidFill>
                  <a:srgbClr val="669999"/>
                </a:solidFill>
                <a:latin typeface="Arial" panose="020B0604020202020204" pitchFamily="34" charset="0"/>
                <a:ea typeface="WenQuanYi Zen Hei Sharp" charset="0"/>
                <a:cs typeface="WenQuanYi Zen Hei Sharp" charset="0"/>
              </a:rPr>
              <a:t>Plan de la unidad</a:t>
            </a:r>
          </a:p>
        </p:txBody>
      </p:sp>
      <p:sp>
        <p:nvSpPr>
          <p:cNvPr id="5126" name="Rectangle 6"/>
          <p:cNvSpPr>
            <a:spLocks noGrp="1" noChangeArrowheads="1"/>
          </p:cNvSpPr>
          <p:nvPr>
            <p:ph type="body" idx="4294967295"/>
          </p:nvPr>
        </p:nvSpPr>
        <p:spPr>
          <a:xfrm>
            <a:off x="107504" y="965523"/>
            <a:ext cx="8579296" cy="5112568"/>
          </a:xfrm>
          <a:prstGeom prst="rect">
            <a:avLst/>
          </a:prstGeom>
          <a:noFill/>
          <a:ln/>
        </p:spPr>
        <p:txBody>
          <a:bodyPr/>
          <a:lstStyle/>
          <a:p>
            <a:pPr lvl="1"/>
            <a:r>
              <a:rPr lang="es-ES" sz="2800" b="1" dirty="0">
                <a:solidFill>
                  <a:srgbClr val="669999"/>
                </a:solidFill>
                <a:latin typeface="Arial" panose="020B0604020202020204" pitchFamily="34" charset="0"/>
                <a:ea typeface="WenQuanYi Zen Hei Sharp" charset="0"/>
                <a:cs typeface="WenQuanYi Zen Hei Sharp" charset="0"/>
              </a:rPr>
              <a:t>Introducción al Aprendizaje </a:t>
            </a:r>
            <a:r>
              <a:rPr lang="es-ES" sz="2800" b="1" dirty="0">
                <a:solidFill>
                  <a:srgbClr val="669999"/>
                </a:solidFill>
                <a:latin typeface="Arial" panose="020B0604020202020204" pitchFamily="34" charset="0"/>
                <a:ea typeface="WenQuanYi Zen Hei Sharp" charset="0"/>
                <a:cs typeface="WenQuanYi Zen Hei Sharp" charset="0"/>
              </a:rPr>
              <a:t>N</a:t>
            </a:r>
            <a:r>
              <a:rPr lang="es-ES" sz="2800" b="1" dirty="0">
                <a:solidFill>
                  <a:srgbClr val="669999"/>
                </a:solidFill>
                <a:latin typeface="Arial" panose="020B0604020202020204" pitchFamily="34" charset="0"/>
                <a:ea typeface="WenQuanYi Zen Hei Sharp" charset="0"/>
                <a:cs typeface="WenQuanYi Zen Hei Sharp" charset="0"/>
              </a:rPr>
              <a:t>o </a:t>
            </a:r>
            <a:r>
              <a:rPr lang="es-ES" sz="2800" b="1" dirty="0">
                <a:solidFill>
                  <a:srgbClr val="669999"/>
                </a:solidFill>
                <a:latin typeface="Arial" panose="020B0604020202020204" pitchFamily="34" charset="0"/>
                <a:ea typeface="WenQuanYi Zen Hei Sharp" charset="0"/>
                <a:cs typeface="WenQuanYi Zen Hei Sharp" charset="0"/>
              </a:rPr>
              <a:t>S</a:t>
            </a:r>
            <a:r>
              <a:rPr lang="es-ES" sz="2800" b="1" dirty="0">
                <a:solidFill>
                  <a:srgbClr val="669999"/>
                </a:solidFill>
                <a:latin typeface="Arial" panose="020B0604020202020204" pitchFamily="34" charset="0"/>
                <a:ea typeface="WenQuanYi Zen Hei Sharp" charset="0"/>
                <a:cs typeface="WenQuanYi Zen Hei Sharp" charset="0"/>
              </a:rPr>
              <a:t>upervisado</a:t>
            </a:r>
          </a:p>
          <a:p>
            <a:pPr lvl="1"/>
            <a:r>
              <a:rPr lang="es-ES" sz="2800" b="1" dirty="0">
                <a:solidFill>
                  <a:srgbClr val="669999"/>
                </a:solidFill>
                <a:latin typeface="Arial" panose="020B0604020202020204" pitchFamily="34" charset="0"/>
                <a:ea typeface="WenQuanYi Zen Hei Sharp" charset="0"/>
                <a:cs typeface="WenQuanYi Zen Hei Sharp" charset="0"/>
              </a:rPr>
              <a:t>Análisis de Componente Principales (PCA)</a:t>
            </a:r>
          </a:p>
          <a:p>
            <a:pPr lvl="2"/>
            <a:r>
              <a:rPr lang="es-ES" sz="2400" dirty="0">
                <a:solidFill>
                  <a:srgbClr val="669999"/>
                </a:solidFill>
                <a:latin typeface="Arial" panose="020B0604020202020204" pitchFamily="34" charset="0"/>
                <a:ea typeface="WenQuanYi Zen Hei Sharp" charset="0"/>
                <a:cs typeface="WenQuanYi Zen Hei Sharp" charset="0"/>
              </a:rPr>
              <a:t>Concepto y aplicaciones de PCA</a:t>
            </a:r>
          </a:p>
          <a:p>
            <a:pPr lvl="2"/>
            <a:r>
              <a:rPr lang="es-ES" sz="2400" dirty="0">
                <a:solidFill>
                  <a:srgbClr val="669999"/>
                </a:solidFill>
                <a:latin typeface="Arial" panose="020B0604020202020204" pitchFamily="34" charset="0"/>
                <a:ea typeface="WenQuanYi Zen Hei Sharp" charset="0"/>
                <a:cs typeface="WenQuanYi Zen Hei Sharp" charset="0"/>
              </a:rPr>
              <a:t>Deducción matemática</a:t>
            </a:r>
          </a:p>
          <a:p>
            <a:pPr lvl="2"/>
            <a:r>
              <a:rPr lang="es-ES" sz="2400" dirty="0">
                <a:solidFill>
                  <a:srgbClr val="669999"/>
                </a:solidFill>
                <a:latin typeface="Arial" panose="020B0604020202020204" pitchFamily="34" charset="0"/>
                <a:ea typeface="WenQuanYi Zen Hei Sharp" charset="0"/>
                <a:cs typeface="WenQuanYi Zen Hei Sharp" charset="0"/>
              </a:rPr>
              <a:t>Implementación en R y ejemplos</a:t>
            </a:r>
          </a:p>
          <a:p>
            <a:pPr lvl="1"/>
            <a:r>
              <a:rPr lang="es-ES" sz="2800" b="1" dirty="0">
                <a:solidFill>
                  <a:srgbClr val="669999"/>
                </a:solidFill>
                <a:latin typeface="Arial" panose="020B0604020202020204" pitchFamily="34" charset="0"/>
                <a:ea typeface="WenQuanYi Zen Hei Sharp" charset="0"/>
                <a:cs typeface="WenQuanYi Zen Hei Sharp" charset="0"/>
              </a:rPr>
              <a:t>Análisis </a:t>
            </a:r>
            <a:r>
              <a:rPr lang="es-ES" sz="2800" b="1" dirty="0">
                <a:solidFill>
                  <a:srgbClr val="669999"/>
                </a:solidFill>
                <a:latin typeface="Arial" panose="020B0604020202020204" pitchFamily="34" charset="0"/>
                <a:ea typeface="WenQuanYi Zen Hei Sharp" charset="0"/>
                <a:cs typeface="WenQuanYi Zen Hei Sharp" charset="0"/>
              </a:rPr>
              <a:t>de agrupamientos o </a:t>
            </a:r>
            <a:r>
              <a:rPr lang="es-ES" sz="2800" b="1" dirty="0" err="1">
                <a:solidFill>
                  <a:srgbClr val="669999"/>
                </a:solidFill>
                <a:latin typeface="Arial" panose="020B0604020202020204" pitchFamily="34" charset="0"/>
                <a:ea typeface="WenQuanYi Zen Hei Sharp" charset="0"/>
                <a:cs typeface="WenQuanYi Zen Hei Sharp" charset="0"/>
              </a:rPr>
              <a:t>clustering</a:t>
            </a:r>
            <a:endParaRPr lang="es-ES" sz="2800" b="1" dirty="0">
              <a:solidFill>
                <a:srgbClr val="669999"/>
              </a:solidFill>
              <a:latin typeface="Arial" panose="020B0604020202020204" pitchFamily="34" charset="0"/>
              <a:ea typeface="WenQuanYi Zen Hei Sharp" charset="0"/>
              <a:cs typeface="WenQuanYi Zen Hei Sharp" charset="0"/>
            </a:endParaRPr>
          </a:p>
          <a:p>
            <a:pPr lvl="2"/>
            <a:r>
              <a:rPr lang="es-ES" sz="2400" dirty="0">
                <a:solidFill>
                  <a:srgbClr val="669999"/>
                </a:solidFill>
                <a:latin typeface="Arial" panose="020B0604020202020204" pitchFamily="34" charset="0"/>
                <a:ea typeface="WenQuanYi Zen Hei Sharp" charset="0"/>
                <a:cs typeface="WenQuanYi Zen Hei Sharp" charset="0"/>
              </a:rPr>
              <a:t>Concepto y aplicaciones </a:t>
            </a:r>
            <a:r>
              <a:rPr lang="es-ES" sz="2400" dirty="0">
                <a:solidFill>
                  <a:srgbClr val="669999"/>
                </a:solidFill>
                <a:latin typeface="Arial" panose="020B0604020202020204" pitchFamily="34" charset="0"/>
                <a:ea typeface="WenQuanYi Zen Hei Sharp" charset="0"/>
                <a:cs typeface="WenQuanYi Zen Hei Sharp" charset="0"/>
              </a:rPr>
              <a:t>de </a:t>
            </a:r>
            <a:r>
              <a:rPr lang="es-ES" sz="2400" dirty="0" err="1">
                <a:solidFill>
                  <a:srgbClr val="669999"/>
                </a:solidFill>
                <a:latin typeface="Arial" panose="020B0604020202020204" pitchFamily="34" charset="0"/>
                <a:ea typeface="WenQuanYi Zen Hei Sharp" charset="0"/>
                <a:cs typeface="WenQuanYi Zen Hei Sharp" charset="0"/>
              </a:rPr>
              <a:t>clustering</a:t>
            </a:r>
            <a:endParaRPr lang="es-ES" sz="2400" dirty="0">
              <a:solidFill>
                <a:srgbClr val="669999"/>
              </a:solidFill>
              <a:latin typeface="Arial" panose="020B0604020202020204" pitchFamily="34" charset="0"/>
              <a:ea typeface="WenQuanYi Zen Hei Sharp" charset="0"/>
              <a:cs typeface="WenQuanYi Zen Hei Sharp" charset="0"/>
            </a:endParaRPr>
          </a:p>
          <a:p>
            <a:pPr lvl="2"/>
            <a:r>
              <a:rPr lang="es-ES" sz="2400" dirty="0" err="1">
                <a:solidFill>
                  <a:srgbClr val="669999"/>
                </a:solidFill>
                <a:latin typeface="Arial" panose="020B0604020202020204" pitchFamily="34" charset="0"/>
                <a:ea typeface="WenQuanYi Zen Hei Sharp" charset="0"/>
                <a:cs typeface="WenQuanYi Zen Hei Sharp" charset="0"/>
              </a:rPr>
              <a:t>Similaridades</a:t>
            </a:r>
            <a:r>
              <a:rPr lang="es-ES" sz="2400" dirty="0">
                <a:solidFill>
                  <a:srgbClr val="669999"/>
                </a:solidFill>
                <a:latin typeface="Arial" panose="020B0604020202020204" pitchFamily="34" charset="0"/>
                <a:ea typeface="WenQuanYi Zen Hei Sharp" charset="0"/>
                <a:cs typeface="WenQuanYi Zen Hei Sharp" charset="0"/>
              </a:rPr>
              <a:t> y Distancias entre datos </a:t>
            </a:r>
          </a:p>
          <a:p>
            <a:pPr lvl="2"/>
            <a:r>
              <a:rPr lang="es-ES" sz="2400" dirty="0">
                <a:solidFill>
                  <a:srgbClr val="669999"/>
                </a:solidFill>
                <a:latin typeface="Arial" panose="020B0604020202020204" pitchFamily="34" charset="0"/>
                <a:ea typeface="WenQuanYi Zen Hei Sharp" charset="0"/>
                <a:cs typeface="WenQuanYi Zen Hei Sharp" charset="0"/>
              </a:rPr>
              <a:t>Algoritmos de agrupamiento</a:t>
            </a:r>
          </a:p>
          <a:p>
            <a:pPr lvl="2"/>
            <a:r>
              <a:rPr lang="es-ES" sz="2400" dirty="0">
                <a:solidFill>
                  <a:srgbClr val="669999"/>
                </a:solidFill>
                <a:latin typeface="Arial" panose="020B0604020202020204" pitchFamily="34" charset="0"/>
                <a:ea typeface="WenQuanYi Zen Hei Sharp" charset="0"/>
                <a:cs typeface="WenQuanYi Zen Hei Sharp" charset="0"/>
              </a:rPr>
              <a:t>K-</a:t>
            </a:r>
            <a:r>
              <a:rPr lang="es-ES" sz="2400" dirty="0" err="1">
                <a:solidFill>
                  <a:srgbClr val="669999"/>
                </a:solidFill>
                <a:latin typeface="Arial" panose="020B0604020202020204" pitchFamily="34" charset="0"/>
                <a:ea typeface="WenQuanYi Zen Hei Sharp" charset="0"/>
                <a:cs typeface="WenQuanYi Zen Hei Sharp" charset="0"/>
              </a:rPr>
              <a:t>means</a:t>
            </a:r>
            <a:endParaRPr lang="es-ES" sz="2400" dirty="0">
              <a:solidFill>
                <a:srgbClr val="669999"/>
              </a:solidFill>
              <a:latin typeface="Arial" panose="020B0604020202020204" pitchFamily="34" charset="0"/>
              <a:ea typeface="WenQuanYi Zen Hei Sharp" charset="0"/>
              <a:cs typeface="WenQuanYi Zen Hei Sharp" charset="0"/>
            </a:endParaRPr>
          </a:p>
          <a:p>
            <a:pPr lvl="2"/>
            <a:r>
              <a:rPr lang="es-ES" sz="2400" dirty="0">
                <a:solidFill>
                  <a:srgbClr val="669999"/>
                </a:solidFill>
                <a:latin typeface="Arial" panose="020B0604020202020204" pitchFamily="34" charset="0"/>
                <a:ea typeface="WenQuanYi Zen Hei Sharp" charset="0"/>
                <a:cs typeface="WenQuanYi Zen Hei Sharp" charset="0"/>
              </a:rPr>
              <a:t>Modelo de mezcla de normales (GMM)</a:t>
            </a:r>
          </a:p>
          <a:p>
            <a:pPr lvl="2"/>
            <a:r>
              <a:rPr lang="es-ES" sz="2400" dirty="0">
                <a:solidFill>
                  <a:srgbClr val="669999"/>
                </a:solidFill>
                <a:latin typeface="Arial" panose="020B0604020202020204" pitchFamily="34" charset="0"/>
                <a:ea typeface="WenQuanYi Zen Hei Sharp" charset="0"/>
                <a:cs typeface="WenQuanYi Zen Hei Sharp" charset="0"/>
              </a:rPr>
              <a:t>Agrupamiento Jerárquico</a:t>
            </a:r>
          </a:p>
          <a:p>
            <a:pPr lvl="2"/>
            <a:r>
              <a:rPr lang="es-ES" sz="2400" dirty="0">
                <a:solidFill>
                  <a:srgbClr val="FF0000"/>
                </a:solidFill>
              </a:rPr>
              <a:t>Mapas auto-organizados (redes de </a:t>
            </a:r>
            <a:r>
              <a:rPr lang="es-ES" sz="2400" dirty="0" err="1">
                <a:solidFill>
                  <a:srgbClr val="FF0000"/>
                </a:solidFill>
              </a:rPr>
              <a:t>Kohonen</a:t>
            </a:r>
            <a:r>
              <a:rPr lang="es-ES" sz="2400" dirty="0">
                <a:solidFill>
                  <a:srgbClr val="FF0000"/>
                </a:solidFill>
              </a:rPr>
              <a:t>)</a:t>
            </a:r>
          </a:p>
          <a:p>
            <a:pPr lvl="1"/>
            <a:endParaRPr lang="es-ES" dirty="0">
              <a:ea typeface="+mn-ea"/>
              <a:cs typeface="+mn-cs"/>
            </a:endParaRPr>
          </a:p>
        </p:txBody>
      </p:sp>
    </p:spTree>
    <p:extLst>
      <p:ext uri="{BB962C8B-B14F-4D97-AF65-F5344CB8AC3E}">
        <p14:creationId xmlns:p14="http://schemas.microsoft.com/office/powerpoint/2010/main" val="794629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6553080" y="6356160"/>
            <a:ext cx="2133360" cy="456840"/>
          </a:xfrm>
          <a:prstGeom prst="rect">
            <a:avLst/>
          </a:prstGeom>
          <a:noFill/>
          <a:ln>
            <a:noFill/>
          </a:ln>
        </p:spPr>
        <p:txBody>
          <a:bodyPr anchor="ctr"/>
          <a:lstStyle/>
          <a:p>
            <a:pPr algn="r">
              <a:lnSpc>
                <a:spcPct val="100000"/>
              </a:lnSpc>
            </a:pPr>
            <a:fld id="{2E073972-1AE6-4535-82DF-F1E085AAE09B}" type="slidenum">
              <a:rPr lang="en-US" sz="1200" strike="noStrike" spc="-1">
                <a:solidFill>
                  <a:srgbClr val="8B8B8B"/>
                </a:solidFill>
                <a:uFill>
                  <a:solidFill>
                    <a:srgbClr val="FFFFFF"/>
                  </a:solidFill>
                </a:uFill>
                <a:latin typeface="Calibri"/>
              </a:rPr>
              <a:t>2</a:t>
            </a:fld>
            <a:endParaRPr/>
          </a:p>
        </p:txBody>
      </p:sp>
      <p:sp>
        <p:nvSpPr>
          <p:cNvPr id="88" name="CustomShape 2"/>
          <p:cNvSpPr/>
          <p:nvPr/>
        </p:nvSpPr>
        <p:spPr>
          <a:xfrm>
            <a:off x="467640" y="0"/>
            <a:ext cx="7772040" cy="11426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4400" strike="noStrike" spc="-1">
                <a:solidFill>
                  <a:srgbClr val="000000"/>
                </a:solidFill>
                <a:uFill>
                  <a:solidFill>
                    <a:srgbClr val="FFFFFF"/>
                  </a:solidFill>
                </a:uFill>
                <a:latin typeface="Calibri"/>
              </a:rPr>
              <a:t>Mapas Auto-organizados o Redes de Kohonen</a:t>
            </a:r>
            <a:endParaRPr/>
          </a:p>
        </p:txBody>
      </p:sp>
      <p:sp>
        <p:nvSpPr>
          <p:cNvPr id="89" name="CustomShape 3"/>
          <p:cNvSpPr/>
          <p:nvPr/>
        </p:nvSpPr>
        <p:spPr>
          <a:xfrm>
            <a:off x="442440" y="1575000"/>
            <a:ext cx="8229240" cy="4590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trike="noStrike" spc="-1">
                <a:solidFill>
                  <a:srgbClr val="8B8B8B"/>
                </a:solidFill>
                <a:uFill>
                  <a:solidFill>
                    <a:srgbClr val="FFFFFF"/>
                  </a:solidFill>
                </a:uFill>
                <a:latin typeface="Calibri"/>
              </a:rPr>
              <a:t>Los mapas auto-organizados o SOM fueron inventados por el profesor finlandés   </a:t>
            </a:r>
            <a:r>
              <a:rPr lang="en-US" sz="2800" strike="noStrike" spc="-1">
                <a:solidFill>
                  <a:srgbClr val="C00000"/>
                </a:solidFill>
                <a:uFill>
                  <a:solidFill>
                    <a:srgbClr val="FFFFFF"/>
                  </a:solidFill>
                </a:uFill>
                <a:latin typeface="Calibri"/>
              </a:rPr>
              <a:t>Teuvo Kohonen</a:t>
            </a:r>
            <a:r>
              <a:rPr lang="en-US" sz="2800" strike="noStrike" spc="-1">
                <a:solidFill>
                  <a:srgbClr val="8B8B8B"/>
                </a:solidFill>
                <a:uFill>
                  <a:solidFill>
                    <a:srgbClr val="FFFFFF"/>
                  </a:solidFill>
                </a:uFill>
                <a:latin typeface="Calibri"/>
              </a:rPr>
              <a:t>, y ellos permiten representar datos </a:t>
            </a:r>
            <a:r>
              <a:rPr lang="en-US" sz="2800" strike="noStrike" spc="-1">
                <a:solidFill>
                  <a:srgbClr val="C00000"/>
                </a:solidFill>
                <a:uFill>
                  <a:solidFill>
                    <a:srgbClr val="FFFFFF"/>
                  </a:solidFill>
                </a:uFill>
                <a:latin typeface="Calibri"/>
              </a:rPr>
              <a:t>multidimensionales </a:t>
            </a:r>
            <a:r>
              <a:rPr lang="en-US" sz="2800" strike="noStrike" spc="-1">
                <a:solidFill>
                  <a:srgbClr val="8B8B8B"/>
                </a:solidFill>
                <a:uFill>
                  <a:solidFill>
                    <a:srgbClr val="FFFFFF"/>
                  </a:solidFill>
                </a:uFill>
                <a:latin typeface="Calibri"/>
              </a:rPr>
              <a:t>en espacios de </a:t>
            </a:r>
            <a:r>
              <a:rPr lang="en-US" sz="2800" strike="noStrike" spc="-1">
                <a:solidFill>
                  <a:srgbClr val="C00000"/>
                </a:solidFill>
                <a:uFill>
                  <a:solidFill>
                    <a:srgbClr val="FFFFFF"/>
                  </a:solidFill>
                </a:uFill>
                <a:latin typeface="Calibri"/>
              </a:rPr>
              <a:t>menor dimensión </a:t>
            </a:r>
            <a:r>
              <a:rPr lang="en-US" sz="2800" strike="noStrike" spc="-1">
                <a:solidFill>
                  <a:srgbClr val="8B8B8B"/>
                </a:solidFill>
                <a:uFill>
                  <a:solidFill>
                    <a:srgbClr val="FFFFFF"/>
                  </a:solidFill>
                </a:uFill>
                <a:latin typeface="Calibri"/>
              </a:rPr>
              <a:t>(habitualmente 2). Este proceso de reducción de dimensionalidad es una técnica de compresión de datos conocida como como discretización de vectores (vector quantisation). Además las redes de Kohonen  conservan información de las </a:t>
            </a:r>
            <a:r>
              <a:rPr lang="en-US" sz="2800" strike="noStrike" spc="-1">
                <a:solidFill>
                  <a:srgbClr val="C00000"/>
                </a:solidFill>
                <a:uFill>
                  <a:solidFill>
                    <a:srgbClr val="FFFFFF"/>
                  </a:solidFill>
                </a:uFill>
                <a:latin typeface="Calibri"/>
              </a:rPr>
              <a:t>relaciones topológicas </a:t>
            </a:r>
            <a:r>
              <a:rPr lang="en-US" sz="2800" strike="noStrike" spc="-1">
                <a:solidFill>
                  <a:srgbClr val="8B8B8B"/>
                </a:solidFill>
                <a:uFill>
                  <a:solidFill>
                    <a:srgbClr val="FFFFFF"/>
                  </a:solidFill>
                </a:uFill>
                <a:latin typeface="Calibri"/>
              </a:rPr>
              <a:t>dentro de los datos de </a:t>
            </a:r>
            <a:r>
              <a:rPr lang="en-US" sz="2800" strike="noStrike" spc="-1">
                <a:solidFill>
                  <a:srgbClr val="C00000"/>
                </a:solidFill>
                <a:uFill>
                  <a:solidFill>
                    <a:srgbClr val="FFFFFF"/>
                  </a:solidFill>
                </a:uFill>
                <a:latin typeface="Calibri"/>
              </a:rPr>
              <a:t>entrenamiento.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6553080" y="6356160"/>
            <a:ext cx="2133360" cy="456840"/>
          </a:xfrm>
          <a:prstGeom prst="rect">
            <a:avLst/>
          </a:prstGeom>
          <a:noFill/>
          <a:ln>
            <a:noFill/>
          </a:ln>
        </p:spPr>
        <p:txBody>
          <a:bodyPr anchor="ctr"/>
          <a:lstStyle/>
          <a:p>
            <a:pPr algn="r">
              <a:lnSpc>
                <a:spcPct val="100000"/>
              </a:lnSpc>
            </a:pPr>
            <a:fld id="{8D1FBB0B-28E2-47B6-8935-4BDD66F1715A}" type="slidenum">
              <a:rPr lang="en-US" sz="1200" strike="noStrike" spc="-1">
                <a:solidFill>
                  <a:srgbClr val="8B8B8B"/>
                </a:solidFill>
                <a:uFill>
                  <a:solidFill>
                    <a:srgbClr val="FFFFFF"/>
                  </a:solidFill>
                </a:uFill>
                <a:latin typeface="Calibri"/>
              </a:rPr>
              <a:t>3</a:t>
            </a:fld>
            <a:endParaRPr/>
          </a:p>
        </p:txBody>
      </p:sp>
      <p:sp>
        <p:nvSpPr>
          <p:cNvPr id="91" name="CustomShape 2"/>
          <p:cNvSpPr/>
          <p:nvPr/>
        </p:nvSpPr>
        <p:spPr>
          <a:xfrm>
            <a:off x="467640" y="0"/>
            <a:ext cx="7772040" cy="11426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4400" strike="noStrike" spc="-1">
                <a:solidFill>
                  <a:srgbClr val="000000"/>
                </a:solidFill>
                <a:uFill>
                  <a:solidFill>
                    <a:srgbClr val="FFFFFF"/>
                  </a:solidFill>
                </a:uFill>
                <a:latin typeface="Calibri"/>
              </a:rPr>
              <a:t>Ejemplo de aplicación Redes de Kohonen</a:t>
            </a:r>
            <a:endParaRPr/>
          </a:p>
        </p:txBody>
      </p:sp>
      <p:pic>
        <p:nvPicPr>
          <p:cNvPr id="92" name="Picture 2"/>
          <p:cNvPicPr/>
          <p:nvPr/>
        </p:nvPicPr>
        <p:blipFill>
          <a:blip r:embed="rId2"/>
          <a:stretch/>
        </p:blipFill>
        <p:spPr>
          <a:xfrm>
            <a:off x="1691640" y="1143000"/>
            <a:ext cx="6291720" cy="3774960"/>
          </a:xfrm>
          <a:prstGeom prst="rect">
            <a:avLst/>
          </a:prstGeom>
          <a:ln>
            <a:noFill/>
          </a:ln>
        </p:spPr>
      </p:pic>
      <p:sp>
        <p:nvSpPr>
          <p:cNvPr id="93" name="CustomShape 3"/>
          <p:cNvSpPr/>
          <p:nvPr/>
        </p:nvSpPr>
        <p:spPr>
          <a:xfrm>
            <a:off x="467640" y="5229360"/>
            <a:ext cx="7772040" cy="11426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2400" strike="noStrike" spc="-1" dirty="0">
                <a:solidFill>
                  <a:srgbClr val="000000"/>
                </a:solidFill>
                <a:uFill>
                  <a:solidFill>
                    <a:srgbClr val="FFFFFF"/>
                  </a:solidFill>
                </a:uFill>
                <a:latin typeface="Calibri"/>
              </a:rPr>
              <a:t>Este SOM se </a:t>
            </a:r>
            <a:r>
              <a:rPr lang="en-US" sz="2400" strike="noStrike" spc="-1" dirty="0" err="1">
                <a:solidFill>
                  <a:srgbClr val="000000"/>
                </a:solidFill>
                <a:uFill>
                  <a:solidFill>
                    <a:srgbClr val="FFFFFF"/>
                  </a:solidFill>
                </a:uFill>
                <a:latin typeface="Calibri"/>
              </a:rPr>
              <a:t>construyó</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como</a:t>
            </a:r>
            <a:r>
              <a:rPr lang="en-US" sz="2400" strike="noStrike" spc="-1" dirty="0">
                <a:solidFill>
                  <a:srgbClr val="000000"/>
                </a:solidFill>
                <a:uFill>
                  <a:solidFill>
                    <a:srgbClr val="FFFFFF"/>
                  </a:solidFill>
                </a:uFill>
                <a:latin typeface="Calibri"/>
              </a:rPr>
              <a:t> la </a:t>
            </a:r>
            <a:r>
              <a:rPr lang="en-US" sz="2400" strike="noStrike" spc="-1" dirty="0" err="1">
                <a:solidFill>
                  <a:srgbClr val="000000"/>
                </a:solidFill>
                <a:uFill>
                  <a:solidFill>
                    <a:srgbClr val="FFFFFF"/>
                  </a:solidFill>
                </a:uFill>
                <a:latin typeface="Calibri"/>
              </a:rPr>
              <a:t>representación</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en</a:t>
            </a:r>
            <a:r>
              <a:rPr lang="en-US" sz="2400" strike="noStrike" spc="-1" dirty="0">
                <a:solidFill>
                  <a:srgbClr val="000000"/>
                </a:solidFill>
                <a:uFill>
                  <a:solidFill>
                    <a:srgbClr val="FFFFFF"/>
                  </a:solidFill>
                </a:uFill>
                <a:latin typeface="Calibri"/>
              </a:rPr>
              <a:t> 2D de </a:t>
            </a:r>
            <a:r>
              <a:rPr lang="en-US" sz="2400" strike="noStrike" spc="-1" dirty="0" err="1">
                <a:solidFill>
                  <a:srgbClr val="000000"/>
                </a:solidFill>
                <a:uFill>
                  <a:solidFill>
                    <a:srgbClr val="FFFFFF"/>
                  </a:solidFill>
                </a:uFill>
                <a:latin typeface="Calibri"/>
              </a:rPr>
              <a:t>los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colores</a:t>
            </a:r>
            <a:r>
              <a:rPr lang="en-US" sz="2400" strike="noStrike" spc="-1" dirty="0">
                <a:solidFill>
                  <a:srgbClr val="000000"/>
                </a:solidFill>
                <a:uFill>
                  <a:solidFill>
                    <a:srgbClr val="FFFFFF"/>
                  </a:solidFill>
                </a:uFill>
                <a:latin typeface="Calibri"/>
              </a:rPr>
              <a:t> de la </a:t>
            </a:r>
            <a:r>
              <a:rPr lang="en-US" sz="2400" strike="noStrike" spc="-1" dirty="0" err="1">
                <a:solidFill>
                  <a:srgbClr val="000000"/>
                </a:solidFill>
                <a:uFill>
                  <a:solidFill>
                    <a:srgbClr val="FFFFFF"/>
                  </a:solidFill>
                </a:uFill>
                <a:latin typeface="Calibri"/>
              </a:rPr>
              <a:t>derecha</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representados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originalmente</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en</a:t>
            </a:r>
            <a:r>
              <a:rPr lang="en-US" sz="2400" strike="noStrike" spc="-1" dirty="0">
                <a:solidFill>
                  <a:srgbClr val="000000"/>
                </a:solidFill>
                <a:uFill>
                  <a:solidFill>
                    <a:srgbClr val="FFFFFF"/>
                  </a:solidFill>
                </a:uFill>
                <a:latin typeface="Calibri"/>
              </a:rPr>
              <a:t> 3D </a:t>
            </a:r>
            <a:r>
              <a:rPr lang="en-US" sz="2400" strike="noStrike" spc="-1" dirty="0" err="1">
                <a:solidFill>
                  <a:srgbClr val="000000"/>
                </a:solidFill>
                <a:uFill>
                  <a:solidFill>
                    <a:srgbClr val="FFFFFF"/>
                  </a:solidFill>
                </a:uFill>
                <a:latin typeface="Calibri"/>
              </a:rPr>
              <a:t>por</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sus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componentes</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rojo</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verde</a:t>
            </a:r>
            <a:r>
              <a:rPr lang="en-US" sz="2400" strike="noStrike" spc="-1" dirty="0">
                <a:solidFill>
                  <a:srgbClr val="000000"/>
                </a:solidFill>
                <a:uFill>
                  <a:solidFill>
                    <a:srgbClr val="FFFFFF"/>
                  </a:solidFill>
                </a:uFill>
                <a:latin typeface="Calibri"/>
              </a:rPr>
              <a:t> y </a:t>
            </a:r>
            <a:r>
              <a:rPr lang="en-US" sz="2400" strike="noStrike" spc="-1" dirty="0" err="1">
                <a:solidFill>
                  <a:srgbClr val="000000"/>
                </a:solidFill>
                <a:uFill>
                  <a:solidFill>
                    <a:srgbClr val="FFFFFF"/>
                  </a:solidFill>
                </a:uFill>
                <a:latin typeface="Calibri"/>
              </a:rPr>
              <a:t>azul</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6588360" y="6345360"/>
            <a:ext cx="2133360" cy="456840"/>
          </a:xfrm>
          <a:prstGeom prst="rect">
            <a:avLst/>
          </a:prstGeom>
          <a:noFill/>
          <a:ln>
            <a:noFill/>
          </a:ln>
        </p:spPr>
        <p:txBody>
          <a:bodyPr anchor="ctr"/>
          <a:lstStyle/>
          <a:p>
            <a:pPr algn="r">
              <a:lnSpc>
                <a:spcPct val="100000"/>
              </a:lnSpc>
            </a:pPr>
            <a:fld id="{E559B41A-51AC-4DAE-893F-F4A21EA13830}" type="slidenum">
              <a:rPr lang="en-US" sz="1200" strike="noStrike" spc="-1">
                <a:solidFill>
                  <a:srgbClr val="8B8B8B"/>
                </a:solidFill>
                <a:uFill>
                  <a:solidFill>
                    <a:srgbClr val="FFFFFF"/>
                  </a:solidFill>
                </a:uFill>
                <a:latin typeface="Calibri"/>
              </a:rPr>
              <a:t>4</a:t>
            </a:fld>
            <a:endParaRPr/>
          </a:p>
        </p:txBody>
      </p:sp>
      <p:sp>
        <p:nvSpPr>
          <p:cNvPr id="95" name="CustomShape 2"/>
          <p:cNvSpPr/>
          <p:nvPr/>
        </p:nvSpPr>
        <p:spPr>
          <a:xfrm>
            <a:off x="467640" y="0"/>
            <a:ext cx="8352720" cy="11426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4400" strike="noStrike" spc="-1">
                <a:solidFill>
                  <a:srgbClr val="000000"/>
                </a:solidFill>
                <a:uFill>
                  <a:solidFill>
                    <a:srgbClr val="FFFFFF"/>
                  </a:solidFill>
                </a:uFill>
                <a:latin typeface="Calibri"/>
              </a:rPr>
              <a:t>Arquitectura de las Redes de Kohonen</a:t>
            </a:r>
            <a:endParaRPr/>
          </a:p>
        </p:txBody>
      </p:sp>
      <p:sp>
        <p:nvSpPr>
          <p:cNvPr id="96" name="CustomShape 3"/>
          <p:cNvSpPr/>
          <p:nvPr/>
        </p:nvSpPr>
        <p:spPr>
          <a:xfrm>
            <a:off x="757980" y="5316630"/>
            <a:ext cx="7772040" cy="11426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2400" strike="noStrike" spc="-1" dirty="0">
                <a:solidFill>
                  <a:srgbClr val="000000"/>
                </a:solidFill>
                <a:uFill>
                  <a:solidFill>
                    <a:srgbClr val="FFFFFF"/>
                  </a:solidFill>
                </a:uFill>
                <a:latin typeface="Calibri"/>
              </a:rPr>
              <a:t>entradas </a:t>
            </a:r>
            <a:r>
              <a:rPr lang="en-US" sz="2400" strike="noStrike" spc="-1" dirty="0" err="1">
                <a:solidFill>
                  <a:srgbClr val="000000"/>
                </a:solidFill>
                <a:uFill>
                  <a:solidFill>
                    <a:srgbClr val="FFFFFF"/>
                  </a:solidFill>
                </a:uFill>
                <a:latin typeface="Calibri"/>
              </a:rPr>
              <a:t>reales</a:t>
            </a:r>
            <a:r>
              <a:rPr lang="en-US" sz="2400" strike="noStrike" spc="-1" dirty="0">
                <a:solidFill>
                  <a:srgbClr val="000000"/>
                </a:solidFill>
                <a:uFill>
                  <a:solidFill>
                    <a:srgbClr val="FFFFFF"/>
                  </a:solidFill>
                </a:uFill>
                <a:latin typeface="Calibri"/>
              </a:rPr>
              <a:t> o </a:t>
            </a:r>
            <a:r>
              <a:rPr lang="en-US" sz="2400" strike="noStrike" spc="-1" dirty="0" err="1" smtClean="0">
                <a:solidFill>
                  <a:srgbClr val="000000"/>
                </a:solidFill>
                <a:uFill>
                  <a:solidFill>
                    <a:srgbClr val="FFFFFF"/>
                  </a:solidFill>
                </a:uFill>
                <a:latin typeface="Calibri"/>
              </a:rPr>
              <a:t>binarias</a:t>
            </a:r>
            <a:r>
              <a:rPr lang="en-US" sz="2400" dirty="0" smtClean="0"/>
              <a:t>, </a:t>
            </a:r>
            <a:r>
              <a:rPr lang="en-US" sz="2400" strike="noStrike" spc="-1" dirty="0" err="1" smtClean="0">
                <a:solidFill>
                  <a:srgbClr val="000000"/>
                </a:solidFill>
                <a:uFill>
                  <a:solidFill>
                    <a:srgbClr val="FFFFFF"/>
                  </a:solidFill>
                </a:uFill>
                <a:latin typeface="Calibri"/>
              </a:rPr>
              <a:t>aprendizaje</a:t>
            </a:r>
            <a:r>
              <a:rPr lang="en-US" sz="2400" strike="noStrike" spc="-1" dirty="0" smtClean="0">
                <a:solidFill>
                  <a:srgbClr val="000000"/>
                </a:solidFill>
                <a:uFill>
                  <a:solidFill>
                    <a:srgbClr val="FFFFFF"/>
                  </a:solidFill>
                </a:uFill>
                <a:latin typeface="Calibri"/>
              </a:rPr>
              <a:t> </a:t>
            </a:r>
            <a:r>
              <a:rPr lang="en-US" sz="2400" strike="noStrike" spc="-1" dirty="0">
                <a:solidFill>
                  <a:srgbClr val="000000"/>
                </a:solidFill>
                <a:uFill>
                  <a:solidFill>
                    <a:srgbClr val="FFFFFF"/>
                  </a:solidFill>
                </a:uFill>
                <a:latin typeface="Calibri"/>
              </a:rPr>
              <a:t>no </a:t>
            </a:r>
            <a:r>
              <a:rPr lang="en-US" sz="2400" strike="noStrike" spc="-1" dirty="0" err="1">
                <a:solidFill>
                  <a:srgbClr val="000000"/>
                </a:solidFill>
                <a:uFill>
                  <a:solidFill>
                    <a:srgbClr val="FFFFFF"/>
                  </a:solidFill>
                </a:uFill>
                <a:latin typeface="Calibri"/>
              </a:rPr>
              <a:t>supervisado</a:t>
            </a:r>
            <a:endParaRPr sz="2400" dirty="0"/>
          </a:p>
          <a:p>
            <a:pPr algn="ctr">
              <a:lnSpc>
                <a:spcPct val="100000"/>
              </a:lnSpc>
            </a:pPr>
            <a:r>
              <a:rPr lang="en-US" sz="2400" strike="noStrike" spc="-1" dirty="0" err="1">
                <a:solidFill>
                  <a:srgbClr val="000000"/>
                </a:solidFill>
                <a:uFill>
                  <a:solidFill>
                    <a:srgbClr val="FFFFFF"/>
                  </a:solidFill>
                </a:uFill>
                <a:latin typeface="Calibri"/>
              </a:rPr>
              <a:t>función</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activación</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sigmoide</a:t>
            </a:r>
            <a:endParaRPr sz="2400" dirty="0"/>
          </a:p>
        </p:txBody>
      </p:sp>
      <p:pic>
        <p:nvPicPr>
          <p:cNvPr id="97" name="Picture 2"/>
          <p:cNvPicPr/>
          <p:nvPr/>
        </p:nvPicPr>
        <p:blipFill>
          <a:blip r:embed="rId2"/>
          <a:stretch/>
        </p:blipFill>
        <p:spPr>
          <a:xfrm>
            <a:off x="1529505" y="1325700"/>
            <a:ext cx="5943240" cy="4206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588360" y="6345360"/>
            <a:ext cx="2133360" cy="456840"/>
          </a:xfrm>
          <a:prstGeom prst="rect">
            <a:avLst/>
          </a:prstGeom>
          <a:noFill/>
          <a:ln>
            <a:noFill/>
          </a:ln>
        </p:spPr>
        <p:txBody>
          <a:bodyPr anchor="ctr"/>
          <a:lstStyle/>
          <a:p>
            <a:pPr algn="r">
              <a:lnSpc>
                <a:spcPct val="100000"/>
              </a:lnSpc>
            </a:pPr>
            <a:fld id="{21D408D7-BC8B-4CB5-8EB7-EBFC36E959F6}" type="slidenum">
              <a:rPr lang="en-US" sz="1200" strike="noStrike" spc="-1">
                <a:solidFill>
                  <a:srgbClr val="8B8B8B"/>
                </a:solidFill>
                <a:uFill>
                  <a:solidFill>
                    <a:srgbClr val="FFFFFF"/>
                  </a:solidFill>
                </a:uFill>
                <a:latin typeface="Calibri"/>
              </a:rPr>
              <a:t>5</a:t>
            </a:fld>
            <a:endParaRPr/>
          </a:p>
        </p:txBody>
      </p:sp>
      <p:sp>
        <p:nvSpPr>
          <p:cNvPr id="99" name="CustomShape 2"/>
          <p:cNvSpPr/>
          <p:nvPr/>
        </p:nvSpPr>
        <p:spPr>
          <a:xfrm>
            <a:off x="467640" y="0"/>
            <a:ext cx="8352720" cy="659700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endParaRPr dirty="0"/>
          </a:p>
          <a:p>
            <a:pPr algn="ctr">
              <a:lnSpc>
                <a:spcPct val="100000"/>
              </a:lnSpc>
            </a:pPr>
            <a:r>
              <a:rPr lang="en-US" sz="3200" strike="noStrike" spc="-1" dirty="0" err="1">
                <a:solidFill>
                  <a:srgbClr val="C00000"/>
                </a:solidFill>
                <a:uFill>
                  <a:solidFill>
                    <a:srgbClr val="FFFFFF"/>
                  </a:solidFill>
                </a:uFill>
                <a:latin typeface="Calibri"/>
              </a:rPr>
              <a:t>Autoorganización</a:t>
            </a:r>
            <a:r>
              <a:rPr lang="en-US" sz="3200" strike="noStrike" spc="-1" dirty="0">
                <a:solidFill>
                  <a:srgbClr val="C00000"/>
                </a:solidFill>
                <a:uFill>
                  <a:solidFill>
                    <a:srgbClr val="FFFFFF"/>
                  </a:solidFill>
                </a:uFill>
                <a:latin typeface="Calibri"/>
              </a:rPr>
              <a:t>: </a:t>
            </a:r>
            <a:r>
              <a:rPr lang="en-US" sz="3200" strike="noStrike" spc="-1" dirty="0" err="1">
                <a:solidFill>
                  <a:srgbClr val="C00000"/>
                </a:solidFill>
                <a:uFill>
                  <a:solidFill>
                    <a:srgbClr val="FFFFFF"/>
                  </a:solidFill>
                </a:uFill>
                <a:latin typeface="Calibri"/>
              </a:rPr>
              <a:t>algoritmo</a:t>
            </a:r>
            <a:r>
              <a:rPr lang="en-US" sz="3200" strike="noStrike" spc="-1" dirty="0">
                <a:solidFill>
                  <a:srgbClr val="C00000"/>
                </a:solidFill>
                <a:uFill>
                  <a:solidFill>
                    <a:srgbClr val="FFFFFF"/>
                  </a:solidFill>
                </a:uFill>
                <a:latin typeface="Calibri"/>
              </a:rPr>
              <a:t> de </a:t>
            </a:r>
            <a:r>
              <a:rPr lang="en-US" sz="3200" strike="noStrike" spc="-1" dirty="0" err="1">
                <a:solidFill>
                  <a:srgbClr val="C00000"/>
                </a:solidFill>
                <a:uFill>
                  <a:solidFill>
                    <a:srgbClr val="FFFFFF"/>
                  </a:solidFill>
                </a:uFill>
                <a:latin typeface="Calibri"/>
              </a:rPr>
              <a:t>aprendizaje</a:t>
            </a:r>
            <a:r>
              <a:rPr lang="en-US" sz="3200" strike="noStrike" spc="-1" dirty="0">
                <a:solidFill>
                  <a:srgbClr val="C00000"/>
                </a:solidFill>
                <a:uFill>
                  <a:solidFill>
                    <a:srgbClr val="FFFFFF"/>
                  </a:solidFill>
                </a:uFill>
                <a:latin typeface="Calibri"/>
              </a:rPr>
              <a:t> no </a:t>
            </a:r>
            <a:r>
              <a:rPr lang="en-US" sz="3200" strike="noStrike" spc="-1" dirty="0" err="1">
                <a:solidFill>
                  <a:srgbClr val="C00000"/>
                </a:solidFill>
                <a:uFill>
                  <a:solidFill>
                    <a:srgbClr val="FFFFFF"/>
                  </a:solidFill>
                </a:uFill>
                <a:latin typeface="Calibri"/>
              </a:rPr>
              <a:t>supervisado</a:t>
            </a:r>
            <a:endParaRPr sz="3200" dirty="0"/>
          </a:p>
          <a:p>
            <a:pPr algn="ctr">
              <a:lnSpc>
                <a:spcPct val="100000"/>
              </a:lnSpc>
            </a:pPr>
            <a:endParaRPr sz="2400" dirty="0"/>
          </a:p>
          <a:p>
            <a:pPr algn="just">
              <a:lnSpc>
                <a:spcPct val="100000"/>
              </a:lnSpc>
            </a:pPr>
            <a:r>
              <a:rPr lang="en-US" sz="2400" strike="noStrike" spc="-1" dirty="0">
                <a:solidFill>
                  <a:srgbClr val="000000"/>
                </a:solidFill>
                <a:uFill>
                  <a:solidFill>
                    <a:srgbClr val="FFFFFF"/>
                  </a:solidFill>
                </a:uFill>
                <a:latin typeface="Calibri"/>
              </a:rPr>
              <a:t>La idea </a:t>
            </a:r>
            <a:r>
              <a:rPr lang="en-US" sz="2400" strike="noStrike" spc="-1" dirty="0" err="1">
                <a:solidFill>
                  <a:srgbClr val="000000"/>
                </a:solidFill>
                <a:uFill>
                  <a:solidFill>
                    <a:srgbClr val="FFFFFF"/>
                  </a:solidFill>
                </a:uFill>
                <a:latin typeface="Calibri"/>
              </a:rPr>
              <a:t>es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generar</a:t>
            </a:r>
            <a:r>
              <a:rPr lang="en-US" sz="2400" strike="noStrike" spc="-1" dirty="0">
                <a:solidFill>
                  <a:srgbClr val="000000"/>
                </a:solidFill>
                <a:uFill>
                  <a:solidFill>
                    <a:srgbClr val="FFFFFF"/>
                  </a:solidFill>
                </a:uFill>
                <a:latin typeface="Calibri"/>
              </a:rPr>
              <a:t> un </a:t>
            </a:r>
            <a:r>
              <a:rPr lang="en-US" sz="2400" strike="noStrike" spc="-1" dirty="0" err="1">
                <a:solidFill>
                  <a:srgbClr val="000000"/>
                </a:solidFill>
                <a:uFill>
                  <a:solidFill>
                    <a:srgbClr val="FFFFFF"/>
                  </a:solidFill>
                </a:uFill>
                <a:latin typeface="Calibri"/>
              </a:rPr>
              <a:t>mapa</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en</a:t>
            </a:r>
            <a:r>
              <a:rPr lang="en-US" sz="2400" strike="noStrike" spc="-1" dirty="0">
                <a:solidFill>
                  <a:srgbClr val="000000"/>
                </a:solidFill>
                <a:uFill>
                  <a:solidFill>
                    <a:srgbClr val="FFFFFF"/>
                  </a:solidFill>
                </a:uFill>
                <a:latin typeface="Calibri"/>
              </a:rPr>
              <a:t> que </a:t>
            </a:r>
            <a:r>
              <a:rPr lang="en-US" sz="2400" strike="noStrike" spc="-1" dirty="0" err="1">
                <a:solidFill>
                  <a:srgbClr val="000000"/>
                </a:solidFill>
                <a:uFill>
                  <a:solidFill>
                    <a:srgbClr val="FFFFFF"/>
                  </a:solidFill>
                </a:uFill>
                <a:latin typeface="Calibri"/>
              </a:rPr>
              <a:t>neuronas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vecinas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cumplen</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funciones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similares</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este</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modo</a:t>
            </a:r>
            <a:r>
              <a:rPr lang="en-US" sz="2400" strike="noStrike" spc="-1" dirty="0">
                <a:solidFill>
                  <a:srgbClr val="000000"/>
                </a:solidFill>
                <a:uFill>
                  <a:solidFill>
                    <a:srgbClr val="FFFFFF"/>
                  </a:solidFill>
                </a:uFill>
                <a:latin typeface="Calibri"/>
              </a:rPr>
              <a:t>, se </a:t>
            </a:r>
            <a:r>
              <a:rPr lang="en-US" sz="2400" strike="noStrike" spc="-1" dirty="0" err="1">
                <a:solidFill>
                  <a:srgbClr val="000000"/>
                </a:solidFill>
                <a:uFill>
                  <a:solidFill>
                    <a:srgbClr val="FFFFFF"/>
                  </a:solidFill>
                </a:uFill>
                <a:latin typeface="Calibri"/>
              </a:rPr>
              <a:t>calculan</a:t>
            </a:r>
            <a:r>
              <a:rPr lang="en-US" sz="2400" strike="noStrike" spc="-1" dirty="0">
                <a:solidFill>
                  <a:srgbClr val="000000"/>
                </a:solidFill>
                <a:uFill>
                  <a:solidFill>
                    <a:srgbClr val="FFFFFF"/>
                  </a:solidFill>
                </a:uFill>
                <a:latin typeface="Calibri"/>
              </a:rPr>
              <a:t> un factor de </a:t>
            </a:r>
            <a:r>
              <a:rPr lang="en-US" sz="2400" strike="noStrike" spc="-1" dirty="0" err="1">
                <a:solidFill>
                  <a:srgbClr val="000000"/>
                </a:solidFill>
                <a:uFill>
                  <a:solidFill>
                    <a:srgbClr val="FFFFFF"/>
                  </a:solidFill>
                </a:uFill>
                <a:latin typeface="Calibri"/>
              </a:rPr>
              <a:t>retroalimentación</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como</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sigue</a:t>
            </a:r>
            <a:r>
              <a:rPr lang="en-US" sz="2400" strike="noStrike" spc="-1" dirty="0">
                <a:solidFill>
                  <a:srgbClr val="000000"/>
                </a:solidFill>
                <a:uFill>
                  <a:solidFill>
                    <a:srgbClr val="FFFFFF"/>
                  </a:solidFill>
                </a:uFill>
                <a:latin typeface="Calibri"/>
              </a:rPr>
              <a:t>:</a:t>
            </a:r>
            <a:endParaRPr sz="2400" dirty="0"/>
          </a:p>
          <a:p>
            <a:pPr>
              <a:lnSpc>
                <a:spcPct val="100000"/>
              </a:lnSpc>
            </a:pPr>
            <a:endParaRPr sz="2400" dirty="0"/>
          </a:p>
          <a:p>
            <a:pPr algn="ctr">
              <a:lnSpc>
                <a:spcPct val="100000"/>
              </a:lnSpc>
            </a:pPr>
            <a:r>
              <a:rPr lang="en-US" sz="2400" strike="noStrike" spc="-1" dirty="0" err="1">
                <a:solidFill>
                  <a:srgbClr val="000000"/>
                </a:solidFill>
                <a:uFill>
                  <a:solidFill>
                    <a:srgbClr val="FFFFFF"/>
                  </a:solidFill>
                </a:uFill>
                <a:latin typeface="Calibri"/>
              </a:rPr>
              <a:t>R</a:t>
            </a:r>
            <a:r>
              <a:rPr lang="en-US" sz="2400" strike="noStrike" spc="-1" baseline="-25000" dirty="0" err="1">
                <a:solidFill>
                  <a:srgbClr val="000000"/>
                </a:solidFill>
                <a:uFill>
                  <a:solidFill>
                    <a:srgbClr val="FFFFFF"/>
                  </a:solidFill>
                </a:uFill>
                <a:latin typeface="Calibri"/>
              </a:rPr>
              <a:t>cj</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exp</a:t>
            </a:r>
            <a:r>
              <a:rPr lang="en-US" sz="2400" strike="noStrike" spc="-1" dirty="0">
                <a:solidFill>
                  <a:srgbClr val="000000"/>
                </a:solidFill>
                <a:uFill>
                  <a:solidFill>
                    <a:srgbClr val="FFFFFF"/>
                  </a:solidFill>
                </a:uFill>
                <a:latin typeface="Calibri"/>
              </a:rPr>
              <a:t>(-|x</a:t>
            </a:r>
            <a:r>
              <a:rPr lang="en-US" sz="2400" strike="noStrike" spc="-1" baseline="-25000" dirty="0">
                <a:solidFill>
                  <a:srgbClr val="000000"/>
                </a:solidFill>
                <a:uFill>
                  <a:solidFill>
                    <a:srgbClr val="FFFFFF"/>
                  </a:solidFill>
                </a:uFill>
                <a:latin typeface="Calibri"/>
              </a:rPr>
              <a:t>c</a:t>
            </a:r>
            <a:r>
              <a:rPr lang="en-US" sz="2400" strike="noStrike" spc="-1" dirty="0">
                <a:solidFill>
                  <a:srgbClr val="000000"/>
                </a:solidFill>
                <a:uFill>
                  <a:solidFill>
                    <a:srgbClr val="FFFFFF"/>
                  </a:solidFill>
                </a:uFill>
                <a:latin typeface="Calibri"/>
              </a:rPr>
              <a:t>-x</a:t>
            </a:r>
            <a:r>
              <a:rPr lang="en-US" sz="2400" strike="noStrike" spc="-1" baseline="-25000" dirty="0">
                <a:solidFill>
                  <a:srgbClr val="000000"/>
                </a:solidFill>
                <a:uFill>
                  <a:solidFill>
                    <a:srgbClr val="FFFFFF"/>
                  </a:solidFill>
                </a:uFill>
                <a:latin typeface="Calibri"/>
              </a:rPr>
              <a:t>j</a:t>
            </a:r>
            <a:r>
              <a:rPr lang="en-US" sz="2400" strike="noStrike" spc="-1" dirty="0">
                <a:solidFill>
                  <a:srgbClr val="000000"/>
                </a:solidFill>
                <a:uFill>
                  <a:solidFill>
                    <a:srgbClr val="FFFFFF"/>
                  </a:solidFill>
                </a:uFill>
                <a:latin typeface="Calibri"/>
              </a:rPr>
              <a:t>|</a:t>
            </a:r>
            <a:r>
              <a:rPr lang="en-US" sz="2400" strike="noStrike" spc="-1" baseline="30000" dirty="0">
                <a:solidFill>
                  <a:srgbClr val="000000"/>
                </a:solidFill>
                <a:uFill>
                  <a:solidFill>
                    <a:srgbClr val="FFFFFF"/>
                  </a:solidFill>
                </a:uFill>
                <a:latin typeface="Calibri"/>
              </a:rPr>
              <a:t>2</a:t>
            </a:r>
            <a:r>
              <a:rPr lang="en-US" sz="2400" strike="noStrike" spc="-1" dirty="0">
                <a:solidFill>
                  <a:srgbClr val="000000"/>
                </a:solidFill>
                <a:uFill>
                  <a:solidFill>
                    <a:srgbClr val="FFFFFF"/>
                  </a:solidFill>
                </a:uFill>
                <a:latin typeface="Calibri"/>
              </a:rPr>
              <a:t>/2ơ</a:t>
            </a:r>
            <a:r>
              <a:rPr lang="en-US" sz="2400" strike="noStrike" spc="-1" baseline="30000" dirty="0">
                <a:solidFill>
                  <a:srgbClr val="000000"/>
                </a:solidFill>
                <a:uFill>
                  <a:solidFill>
                    <a:srgbClr val="FFFFFF"/>
                  </a:solidFill>
                </a:uFill>
                <a:latin typeface="Calibri"/>
              </a:rPr>
              <a:t>2</a:t>
            </a:r>
            <a:r>
              <a:rPr lang="en-US" sz="2400" strike="noStrike" spc="-1" dirty="0">
                <a:solidFill>
                  <a:srgbClr val="000000"/>
                </a:solidFill>
                <a:uFill>
                  <a:solidFill>
                    <a:srgbClr val="FFFFFF"/>
                  </a:solidFill>
                </a:uFill>
                <a:latin typeface="Calibri"/>
              </a:rPr>
              <a:t>)</a:t>
            </a:r>
            <a:endParaRPr sz="2400" dirty="0"/>
          </a:p>
          <a:p>
            <a:pPr>
              <a:lnSpc>
                <a:spcPct val="100000"/>
              </a:lnSpc>
            </a:pPr>
            <a:endParaRPr sz="2400" dirty="0"/>
          </a:p>
          <a:p>
            <a:pPr>
              <a:lnSpc>
                <a:spcPct val="100000"/>
              </a:lnSpc>
            </a:pPr>
            <a:r>
              <a:rPr lang="en-US" sz="2400" strike="noStrike" spc="-1" dirty="0" err="1">
                <a:solidFill>
                  <a:srgbClr val="000000"/>
                </a:solidFill>
                <a:uFill>
                  <a:solidFill>
                    <a:srgbClr val="FFFFFF"/>
                  </a:solidFill>
                </a:uFill>
                <a:latin typeface="Calibri"/>
              </a:rPr>
              <a:t>donde</a:t>
            </a:r>
            <a:r>
              <a:rPr lang="en-US" sz="2400" strike="noStrike" spc="-1" dirty="0">
                <a:solidFill>
                  <a:srgbClr val="000000"/>
                </a:solidFill>
                <a:uFill>
                  <a:solidFill>
                    <a:srgbClr val="FFFFFF"/>
                  </a:solidFill>
                </a:uFill>
                <a:latin typeface="Calibri"/>
              </a:rPr>
              <a:t>  x</a:t>
            </a:r>
            <a:r>
              <a:rPr lang="en-US" sz="2400" strike="noStrike" spc="-1" baseline="-25000" dirty="0">
                <a:solidFill>
                  <a:srgbClr val="000000"/>
                </a:solidFill>
                <a:uFill>
                  <a:solidFill>
                    <a:srgbClr val="FFFFFF"/>
                  </a:solidFill>
                </a:uFill>
                <a:latin typeface="Calibri"/>
              </a:rPr>
              <a:t>c</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es</a:t>
            </a:r>
            <a:r>
              <a:rPr lang="en-US" sz="2400" strike="noStrike" spc="-1" dirty="0">
                <a:solidFill>
                  <a:srgbClr val="000000"/>
                </a:solidFill>
                <a:uFill>
                  <a:solidFill>
                    <a:srgbClr val="FFFFFF"/>
                  </a:solidFill>
                </a:uFill>
                <a:latin typeface="Calibri"/>
              </a:rPr>
              <a:t> la </a:t>
            </a:r>
            <a:r>
              <a:rPr lang="en-US" sz="2400" strike="noStrike" spc="-1" dirty="0" err="1">
                <a:solidFill>
                  <a:srgbClr val="000000"/>
                </a:solidFill>
                <a:uFill>
                  <a:solidFill>
                    <a:srgbClr val="FFFFFF"/>
                  </a:solidFill>
                </a:uFill>
                <a:latin typeface="Calibri"/>
              </a:rPr>
              <a:t>posición</a:t>
            </a:r>
            <a:r>
              <a:rPr lang="en-US" sz="2400" strike="noStrike" spc="-1" dirty="0">
                <a:solidFill>
                  <a:srgbClr val="000000"/>
                </a:solidFill>
                <a:uFill>
                  <a:solidFill>
                    <a:srgbClr val="FFFFFF"/>
                  </a:solidFill>
                </a:uFill>
                <a:latin typeface="Calibri"/>
              </a:rPr>
              <a:t> del </a:t>
            </a:r>
            <a:r>
              <a:rPr lang="en-US" sz="2400" strike="noStrike" spc="-1" dirty="0" err="1">
                <a:solidFill>
                  <a:srgbClr val="000000"/>
                </a:solidFill>
                <a:uFill>
                  <a:solidFill>
                    <a:srgbClr val="FFFFFF"/>
                  </a:solidFill>
                </a:uFill>
                <a:latin typeface="Calibri"/>
              </a:rPr>
              <a:t>nodo</a:t>
            </a:r>
            <a:r>
              <a:rPr lang="en-US" sz="2400" strike="noStrike" spc="-1" dirty="0">
                <a:solidFill>
                  <a:srgbClr val="000000"/>
                </a:solidFill>
                <a:uFill>
                  <a:solidFill>
                    <a:srgbClr val="FFFFFF"/>
                  </a:solidFill>
                </a:uFill>
                <a:latin typeface="Calibri"/>
              </a:rPr>
              <a:t> mas </a:t>
            </a:r>
            <a:r>
              <a:rPr lang="en-US" sz="2400" strike="noStrike" spc="-1" dirty="0" err="1">
                <a:solidFill>
                  <a:srgbClr val="000000"/>
                </a:solidFill>
                <a:uFill>
                  <a:solidFill>
                    <a:srgbClr val="FFFFFF"/>
                  </a:solidFill>
                </a:uFill>
                <a:latin typeface="Calibri"/>
              </a:rPr>
              <a:t>activado</a:t>
            </a:r>
            <a:r>
              <a:rPr lang="en-US" sz="2400" strike="noStrike" spc="-1" dirty="0">
                <a:solidFill>
                  <a:srgbClr val="000000"/>
                </a:solidFill>
                <a:uFill>
                  <a:solidFill>
                    <a:srgbClr val="FFFFFF"/>
                  </a:solidFill>
                </a:uFill>
                <a:latin typeface="Calibri"/>
              </a:rPr>
              <a:t> </a:t>
            </a:r>
            <a:endParaRPr sz="2400" dirty="0"/>
          </a:p>
          <a:p>
            <a:pPr>
              <a:lnSpc>
                <a:spcPct val="100000"/>
              </a:lnSpc>
            </a:pPr>
            <a:r>
              <a:rPr lang="en-US" sz="2400" strike="noStrike" spc="-1" dirty="0">
                <a:solidFill>
                  <a:srgbClr val="000000"/>
                </a:solidFill>
                <a:uFill>
                  <a:solidFill>
                    <a:srgbClr val="FFFFFF"/>
                  </a:solidFill>
                </a:uFill>
                <a:latin typeface="Calibri"/>
              </a:rPr>
              <a:t>	  x</a:t>
            </a:r>
            <a:r>
              <a:rPr lang="en-US" sz="2400" strike="noStrike" spc="-1" baseline="-25000" dirty="0">
                <a:solidFill>
                  <a:srgbClr val="000000"/>
                </a:solidFill>
                <a:uFill>
                  <a:solidFill>
                    <a:srgbClr val="FFFFFF"/>
                  </a:solidFill>
                </a:uFill>
                <a:latin typeface="Calibri"/>
              </a:rPr>
              <a:t>i</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es</a:t>
            </a:r>
            <a:r>
              <a:rPr lang="en-US" sz="2400" strike="noStrike" spc="-1" dirty="0">
                <a:solidFill>
                  <a:srgbClr val="000000"/>
                </a:solidFill>
                <a:uFill>
                  <a:solidFill>
                    <a:srgbClr val="FFFFFF"/>
                  </a:solidFill>
                </a:uFill>
                <a:latin typeface="Calibri"/>
              </a:rPr>
              <a:t> la </a:t>
            </a:r>
            <a:r>
              <a:rPr lang="en-US" sz="2400" strike="noStrike" spc="-1" dirty="0" err="1">
                <a:solidFill>
                  <a:srgbClr val="000000"/>
                </a:solidFill>
                <a:uFill>
                  <a:solidFill>
                    <a:srgbClr val="FFFFFF"/>
                  </a:solidFill>
                </a:uFill>
                <a:latin typeface="Calibri"/>
              </a:rPr>
              <a:t>posición</a:t>
            </a:r>
            <a:r>
              <a:rPr lang="en-US" sz="2400" strike="noStrike" spc="-1" dirty="0">
                <a:solidFill>
                  <a:srgbClr val="000000"/>
                </a:solidFill>
                <a:uFill>
                  <a:solidFill>
                    <a:srgbClr val="FFFFFF"/>
                  </a:solidFill>
                </a:uFill>
                <a:latin typeface="Calibri"/>
              </a:rPr>
              <a:t> de las </a:t>
            </a:r>
            <a:r>
              <a:rPr lang="en-US" sz="2400" strike="noStrike" spc="-1" dirty="0" err="1">
                <a:solidFill>
                  <a:srgbClr val="000000"/>
                </a:solidFill>
                <a:uFill>
                  <a:solidFill>
                    <a:srgbClr val="FFFFFF"/>
                  </a:solidFill>
                </a:uFill>
                <a:latin typeface="Calibri"/>
              </a:rPr>
              <a:t>otras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neuronas</a:t>
            </a:r>
            <a:endParaRPr sz="2400" dirty="0"/>
          </a:p>
          <a:p>
            <a:pPr>
              <a:lnSpc>
                <a:spcPct val="100000"/>
              </a:lnSpc>
            </a:pPr>
            <a:r>
              <a:rPr lang="en-US" sz="2400" strike="noStrike" spc="-1" dirty="0">
                <a:solidFill>
                  <a:srgbClr val="000000"/>
                </a:solidFill>
                <a:uFill>
                  <a:solidFill>
                    <a:srgbClr val="FFFFFF"/>
                  </a:solidFill>
                </a:uFill>
                <a:latin typeface="Calibri"/>
              </a:rPr>
              <a:t>	 ơ el radio de </a:t>
            </a:r>
            <a:r>
              <a:rPr lang="en-US" sz="2400" strike="noStrike" spc="-1" dirty="0" err="1">
                <a:solidFill>
                  <a:srgbClr val="000000"/>
                </a:solidFill>
                <a:uFill>
                  <a:solidFill>
                    <a:srgbClr val="FFFFFF"/>
                  </a:solidFill>
                </a:uFill>
                <a:latin typeface="Calibri"/>
              </a:rPr>
              <a:t>activación</a:t>
            </a:r>
            <a:endParaRPr sz="2400" dirty="0"/>
          </a:p>
          <a:p>
            <a:pPr>
              <a:lnSpc>
                <a:spcPct val="100000"/>
              </a:lnSpc>
            </a:pPr>
            <a:endParaRPr sz="2400" dirty="0"/>
          </a:p>
          <a:p>
            <a:pPr>
              <a:lnSpc>
                <a:spcPct val="100000"/>
              </a:lnSpc>
            </a:pPr>
            <a:r>
              <a:rPr lang="en-US" sz="2400" strike="noStrike" spc="-1" dirty="0">
                <a:solidFill>
                  <a:srgbClr val="000000"/>
                </a:solidFill>
                <a:uFill>
                  <a:solidFill>
                    <a:srgbClr val="FFFFFF"/>
                  </a:solidFill>
                </a:uFill>
                <a:latin typeface="Calibri"/>
              </a:rPr>
              <a:t>A </a:t>
            </a:r>
            <a:r>
              <a:rPr lang="en-US" sz="2400" strike="noStrike" spc="-1" dirty="0" err="1">
                <a:solidFill>
                  <a:srgbClr val="000000"/>
                </a:solidFill>
                <a:uFill>
                  <a:solidFill>
                    <a:srgbClr val="FFFFFF"/>
                  </a:solidFill>
                </a:uFill>
                <a:latin typeface="Calibri"/>
              </a:rPr>
              <a:t>medida</a:t>
            </a:r>
            <a:r>
              <a:rPr lang="en-US" sz="2400" strike="noStrike" spc="-1" dirty="0">
                <a:solidFill>
                  <a:srgbClr val="000000"/>
                </a:solidFill>
                <a:uFill>
                  <a:solidFill>
                    <a:srgbClr val="FFFFFF"/>
                  </a:solidFill>
                </a:uFill>
                <a:latin typeface="Calibri"/>
              </a:rPr>
              <a:t> que </a:t>
            </a:r>
            <a:r>
              <a:rPr lang="en-US" sz="2400" strike="noStrike" spc="-1" dirty="0" err="1">
                <a:solidFill>
                  <a:srgbClr val="000000"/>
                </a:solidFill>
                <a:uFill>
                  <a:solidFill>
                    <a:srgbClr val="FFFFFF"/>
                  </a:solidFill>
                </a:uFill>
                <a:latin typeface="Calibri"/>
              </a:rPr>
              <a:t>avanza</a:t>
            </a:r>
            <a:r>
              <a:rPr lang="en-US" sz="2400" strike="noStrike" spc="-1" dirty="0">
                <a:solidFill>
                  <a:srgbClr val="000000"/>
                </a:solidFill>
                <a:uFill>
                  <a:solidFill>
                    <a:srgbClr val="FFFFFF"/>
                  </a:solidFill>
                </a:uFill>
                <a:latin typeface="Calibri"/>
              </a:rPr>
              <a:t> el </a:t>
            </a:r>
            <a:r>
              <a:rPr lang="en-US" sz="2400" strike="noStrike" spc="-1" dirty="0" err="1">
                <a:solidFill>
                  <a:srgbClr val="000000"/>
                </a:solidFill>
                <a:uFill>
                  <a:solidFill>
                    <a:srgbClr val="FFFFFF"/>
                  </a:solidFill>
                </a:uFill>
                <a:latin typeface="Calibri"/>
              </a:rPr>
              <a:t>proceso</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aprendizaje</a:t>
            </a:r>
            <a:r>
              <a:rPr lang="en-US" sz="2400" strike="noStrike" spc="-1" dirty="0">
                <a:solidFill>
                  <a:srgbClr val="000000"/>
                </a:solidFill>
                <a:uFill>
                  <a:solidFill>
                    <a:srgbClr val="FFFFFF"/>
                  </a:solidFill>
                </a:uFill>
                <a:latin typeface="Calibri"/>
              </a:rPr>
              <a:t> , el </a:t>
            </a:r>
            <a:r>
              <a:rPr lang="en-US" sz="2400" strike="noStrike" spc="-1" dirty="0" err="1">
                <a:solidFill>
                  <a:srgbClr val="000000"/>
                </a:solidFill>
                <a:uFill>
                  <a:solidFill>
                    <a:srgbClr val="FFFFFF"/>
                  </a:solidFill>
                </a:uFill>
                <a:latin typeface="Calibri"/>
              </a:rPr>
              <a:t>área</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activación</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decrece</a:t>
            </a:r>
            <a:r>
              <a:rPr lang="en-US" sz="2400" strike="noStrike" spc="-1" dirty="0">
                <a:solidFill>
                  <a:srgbClr val="000000"/>
                </a:solidFill>
                <a:uFill>
                  <a:solidFill>
                    <a:srgbClr val="FFFFFF"/>
                  </a:solidFill>
                </a:uFill>
                <a:latin typeface="Calibri"/>
              </a:rPr>
              <a:t> y </a:t>
            </a:r>
            <a:r>
              <a:rPr lang="en-US" sz="2400" strike="noStrike" spc="-1" dirty="0" err="1">
                <a:solidFill>
                  <a:srgbClr val="000000"/>
                </a:solidFill>
                <a:uFill>
                  <a:solidFill>
                    <a:srgbClr val="FFFFFF"/>
                  </a:solidFill>
                </a:uFill>
                <a:latin typeface="Calibri"/>
              </a:rPr>
              <a:t>sólo</a:t>
            </a:r>
            <a:r>
              <a:rPr lang="en-US" sz="2400" strike="noStrike" spc="-1" dirty="0">
                <a:solidFill>
                  <a:srgbClr val="000000"/>
                </a:solidFill>
                <a:uFill>
                  <a:solidFill>
                    <a:srgbClr val="FFFFFF"/>
                  </a:solidFill>
                </a:uFill>
                <a:latin typeface="Calibri"/>
              </a:rPr>
              <a:t> las </a:t>
            </a:r>
            <a:r>
              <a:rPr lang="en-US" sz="2400" strike="noStrike" spc="-1" dirty="0" err="1">
                <a:solidFill>
                  <a:srgbClr val="000000"/>
                </a:solidFill>
                <a:uFill>
                  <a:solidFill>
                    <a:srgbClr val="FFFFFF"/>
                  </a:solidFill>
                </a:uFill>
                <a:latin typeface="Calibri"/>
              </a:rPr>
              <a:t>neuronas</a:t>
            </a:r>
            <a:r>
              <a:rPr lang="en-US" sz="2400" strike="noStrike" spc="-1" dirty="0">
                <a:solidFill>
                  <a:srgbClr val="000000"/>
                </a:solidFill>
                <a:uFill>
                  <a:solidFill>
                    <a:srgbClr val="FFFFFF"/>
                  </a:solidFill>
                </a:uFill>
                <a:latin typeface="Calibri"/>
              </a:rPr>
              <a:t> mas </a:t>
            </a:r>
            <a:r>
              <a:rPr lang="en-US" sz="2400" strike="noStrike" spc="-1" dirty="0" err="1">
                <a:solidFill>
                  <a:srgbClr val="000000"/>
                </a:solidFill>
                <a:uFill>
                  <a:solidFill>
                    <a:srgbClr val="FFFFFF"/>
                  </a:solidFill>
                </a:uFill>
                <a:latin typeface="Calibri"/>
              </a:rPr>
              <a:t>cercanas</a:t>
            </a:r>
            <a:r>
              <a:rPr lang="en-US" sz="2400" strike="noStrike" spc="-1" dirty="0">
                <a:solidFill>
                  <a:srgbClr val="000000"/>
                </a:solidFill>
                <a:uFill>
                  <a:solidFill>
                    <a:srgbClr val="FFFFFF"/>
                  </a:solidFill>
                </a:uFill>
                <a:latin typeface="Calibri"/>
              </a:rPr>
              <a:t> a la mas </a:t>
            </a:r>
            <a:r>
              <a:rPr lang="en-US" sz="2400" strike="noStrike" spc="-1" dirty="0" err="1">
                <a:solidFill>
                  <a:srgbClr val="000000"/>
                </a:solidFill>
                <a:uFill>
                  <a:solidFill>
                    <a:srgbClr val="FFFFFF"/>
                  </a:solidFill>
                </a:uFill>
                <a:latin typeface="Calibri"/>
              </a:rPr>
              <a:t>activa</a:t>
            </a:r>
            <a:r>
              <a:rPr lang="en-US" sz="2400" strike="noStrike" spc="-1" dirty="0">
                <a:solidFill>
                  <a:srgbClr val="000000"/>
                </a:solidFill>
                <a:uFill>
                  <a:solidFill>
                    <a:srgbClr val="FFFFFF"/>
                  </a:solidFill>
                </a:uFill>
                <a:latin typeface="Calibri"/>
              </a:rPr>
              <a:t> son </a:t>
            </a:r>
            <a:r>
              <a:rPr lang="en-US" sz="2400" strike="noStrike" spc="-1" dirty="0" err="1">
                <a:solidFill>
                  <a:srgbClr val="000000"/>
                </a:solidFill>
                <a:uFill>
                  <a:solidFill>
                    <a:srgbClr val="FFFFFF"/>
                  </a:solidFill>
                </a:uFill>
                <a:latin typeface="Calibri"/>
              </a:rPr>
              <a:t>influenciadas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por</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ésta</a:t>
            </a:r>
            <a:r>
              <a:rPr lang="en-US" sz="2400" strike="noStrike" spc="-1" dirty="0">
                <a:solidFill>
                  <a:srgbClr val="000000"/>
                </a:solidFill>
                <a:uFill>
                  <a:solidFill>
                    <a:srgbClr val="FFFFFF"/>
                  </a:solidFill>
                </a:uFill>
                <a:latin typeface="Calibri"/>
              </a:rPr>
              <a:t>.</a:t>
            </a:r>
            <a:endParaRPr sz="2400" dirty="0"/>
          </a:p>
          <a:p>
            <a:pPr algn="ctr">
              <a:lnSpc>
                <a:spcPct val="100000"/>
              </a:lnSpc>
            </a:pP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588360" y="6345360"/>
            <a:ext cx="2133360" cy="456840"/>
          </a:xfrm>
          <a:prstGeom prst="rect">
            <a:avLst/>
          </a:prstGeom>
          <a:noFill/>
          <a:ln>
            <a:noFill/>
          </a:ln>
        </p:spPr>
        <p:txBody>
          <a:bodyPr anchor="ctr"/>
          <a:lstStyle/>
          <a:p>
            <a:pPr algn="r">
              <a:lnSpc>
                <a:spcPct val="100000"/>
              </a:lnSpc>
            </a:pPr>
            <a:fld id="{19379836-356B-4A16-B10F-D52E68A45D50}" type="slidenum">
              <a:rPr lang="en-US" sz="1200" strike="noStrike" spc="-1">
                <a:solidFill>
                  <a:srgbClr val="8B8B8B"/>
                </a:solidFill>
                <a:uFill>
                  <a:solidFill>
                    <a:srgbClr val="FFFFFF"/>
                  </a:solidFill>
                </a:uFill>
                <a:latin typeface="Calibri"/>
              </a:rPr>
              <a:t>6</a:t>
            </a:fld>
            <a:endParaRPr/>
          </a:p>
        </p:txBody>
      </p:sp>
      <p:sp>
        <p:nvSpPr>
          <p:cNvPr id="101" name="CustomShape 2"/>
          <p:cNvSpPr/>
          <p:nvPr/>
        </p:nvSpPr>
        <p:spPr>
          <a:xfrm>
            <a:off x="467640" y="0"/>
            <a:ext cx="8352720" cy="659700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endParaRPr dirty="0"/>
          </a:p>
          <a:p>
            <a:pPr>
              <a:lnSpc>
                <a:spcPct val="100000"/>
              </a:lnSpc>
            </a:pPr>
            <a:r>
              <a:rPr lang="en-US" sz="3200" strike="noStrike" spc="-1" dirty="0" err="1">
                <a:solidFill>
                  <a:srgbClr val="C00000"/>
                </a:solidFill>
                <a:uFill>
                  <a:solidFill>
                    <a:srgbClr val="FFFFFF"/>
                  </a:solidFill>
                </a:uFill>
                <a:latin typeface="Calibri"/>
              </a:rPr>
              <a:t>Algoritmo</a:t>
            </a:r>
            <a:r>
              <a:rPr lang="en-US" sz="3200" strike="noStrike" spc="-1" dirty="0">
                <a:solidFill>
                  <a:srgbClr val="C00000"/>
                </a:solidFill>
                <a:uFill>
                  <a:solidFill>
                    <a:srgbClr val="FFFFFF"/>
                  </a:solidFill>
                </a:uFill>
                <a:latin typeface="Calibri"/>
              </a:rPr>
              <a:t> de </a:t>
            </a:r>
            <a:r>
              <a:rPr lang="en-US" sz="3200" strike="noStrike" spc="-1" dirty="0" err="1">
                <a:solidFill>
                  <a:srgbClr val="C00000"/>
                </a:solidFill>
                <a:uFill>
                  <a:solidFill>
                    <a:srgbClr val="FFFFFF"/>
                  </a:solidFill>
                </a:uFill>
                <a:latin typeface="Calibri"/>
              </a:rPr>
              <a:t>Autoorganización</a:t>
            </a:r>
            <a:r>
              <a:rPr lang="en-US" sz="3200" strike="noStrike" spc="-1" dirty="0">
                <a:solidFill>
                  <a:srgbClr val="C00000"/>
                </a:solidFill>
                <a:uFill>
                  <a:solidFill>
                    <a:srgbClr val="FFFFFF"/>
                  </a:solidFill>
                </a:uFill>
                <a:latin typeface="Calibri"/>
              </a:rPr>
              <a:t>: </a:t>
            </a:r>
            <a:endParaRPr sz="3200" dirty="0"/>
          </a:p>
          <a:p>
            <a:pPr>
              <a:lnSpc>
                <a:spcPct val="100000"/>
              </a:lnSpc>
            </a:pPr>
            <a:endParaRPr sz="2400" dirty="0"/>
          </a:p>
          <a:p>
            <a:pPr>
              <a:lnSpc>
                <a:spcPct val="100000"/>
              </a:lnSpc>
            </a:pPr>
            <a:r>
              <a:rPr lang="en-US" sz="2400" strike="noStrike" spc="-1" dirty="0">
                <a:solidFill>
                  <a:srgbClr val="000000"/>
                </a:solidFill>
                <a:uFill>
                  <a:solidFill>
                    <a:srgbClr val="FFFFFF"/>
                  </a:solidFill>
                </a:uFill>
                <a:latin typeface="Calibri"/>
              </a:rPr>
              <a:t>1. </a:t>
            </a:r>
            <a:r>
              <a:rPr lang="en-US" sz="2400" strike="noStrike" spc="-1" dirty="0" err="1">
                <a:solidFill>
                  <a:srgbClr val="000000"/>
                </a:solidFill>
                <a:uFill>
                  <a:solidFill>
                    <a:srgbClr val="FFFFFF"/>
                  </a:solidFill>
                </a:uFill>
                <a:latin typeface="Calibri"/>
              </a:rPr>
              <a:t>Definir</a:t>
            </a:r>
            <a:r>
              <a:rPr lang="en-US" sz="2400" strike="noStrike" spc="-1" dirty="0">
                <a:solidFill>
                  <a:srgbClr val="000000"/>
                </a:solidFill>
                <a:uFill>
                  <a:solidFill>
                    <a:srgbClr val="FFFFFF"/>
                  </a:solidFill>
                </a:uFill>
                <a:latin typeface="Calibri"/>
              </a:rPr>
              <a:t> un </a:t>
            </a:r>
            <a:r>
              <a:rPr lang="en-US" sz="2400" strike="noStrike" spc="-1" dirty="0" err="1">
                <a:solidFill>
                  <a:srgbClr val="000000"/>
                </a:solidFill>
                <a:uFill>
                  <a:solidFill>
                    <a:srgbClr val="FFFFFF"/>
                  </a:solidFill>
                </a:uFill>
                <a:latin typeface="Calibri"/>
              </a:rPr>
              <a:t>rango</a:t>
            </a:r>
            <a:r>
              <a:rPr lang="en-US" sz="2400" strike="noStrike" spc="-1" dirty="0">
                <a:solidFill>
                  <a:srgbClr val="000000"/>
                </a:solidFill>
                <a:uFill>
                  <a:solidFill>
                    <a:srgbClr val="FFFFFF"/>
                  </a:solidFill>
                </a:uFill>
                <a:latin typeface="Calibri"/>
              </a:rPr>
              <a:t> para </a:t>
            </a:r>
            <a:r>
              <a:rPr lang="en-US" sz="2400" strike="noStrike" spc="-1" dirty="0" err="1">
                <a:solidFill>
                  <a:srgbClr val="000000"/>
                </a:solidFill>
                <a:uFill>
                  <a:solidFill>
                    <a:srgbClr val="FFFFFF"/>
                  </a:solidFill>
                </a:uFill>
                <a:latin typeface="Calibri"/>
              </a:rPr>
              <a:t>los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valores</a:t>
            </a:r>
            <a:r>
              <a:rPr lang="en-US" sz="2400" strike="noStrike" spc="-1" dirty="0">
                <a:solidFill>
                  <a:srgbClr val="000000"/>
                </a:solidFill>
                <a:uFill>
                  <a:solidFill>
                    <a:srgbClr val="FFFFFF"/>
                  </a:solidFill>
                </a:uFill>
                <a:latin typeface="Calibri"/>
              </a:rPr>
              <a:t> de entrada</a:t>
            </a:r>
            <a:endParaRPr sz="2400" dirty="0"/>
          </a:p>
          <a:p>
            <a:pPr>
              <a:lnSpc>
                <a:spcPct val="100000"/>
              </a:lnSpc>
            </a:pPr>
            <a:r>
              <a:rPr lang="en-US" sz="2400" strike="noStrike" spc="-1" dirty="0">
                <a:solidFill>
                  <a:srgbClr val="000000"/>
                </a:solidFill>
                <a:uFill>
                  <a:solidFill>
                    <a:srgbClr val="FFFFFF"/>
                  </a:solidFill>
                </a:uFill>
                <a:latin typeface="Calibri"/>
              </a:rPr>
              <a:t>2. </a:t>
            </a:r>
            <a:r>
              <a:rPr lang="en-US" sz="2400" strike="noStrike" spc="-1" dirty="0" err="1">
                <a:solidFill>
                  <a:srgbClr val="000000"/>
                </a:solidFill>
                <a:uFill>
                  <a:solidFill>
                    <a:srgbClr val="FFFFFF"/>
                  </a:solidFill>
                </a:uFill>
                <a:latin typeface="Calibri"/>
              </a:rPr>
              <a:t>Definir</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los</a:t>
            </a:r>
            <a:r>
              <a:rPr lang="en-US" sz="2400" strike="noStrike" spc="-1" dirty="0">
                <a:solidFill>
                  <a:srgbClr val="000000"/>
                </a:solidFill>
                <a:uFill>
                  <a:solidFill>
                    <a:srgbClr val="FFFFFF"/>
                  </a:solidFill>
                </a:uFill>
                <a:latin typeface="Calibri"/>
              </a:rPr>
              <a:t> pesos </a:t>
            </a:r>
            <a:r>
              <a:rPr lang="en-US" sz="2400" strike="noStrike" spc="-1" dirty="0" err="1" smtClean="0">
                <a:solidFill>
                  <a:srgbClr val="000000"/>
                </a:solidFill>
                <a:uFill>
                  <a:solidFill>
                    <a:srgbClr val="FFFFFF"/>
                  </a:solidFill>
                </a:uFill>
                <a:latin typeface="Calibri"/>
              </a:rPr>
              <a:t>W</a:t>
            </a:r>
            <a:r>
              <a:rPr lang="en-US" sz="2400" strike="noStrike" spc="-1" baseline="-25000" dirty="0" err="1" smtClean="0">
                <a:solidFill>
                  <a:srgbClr val="000000"/>
                </a:solidFill>
                <a:uFill>
                  <a:solidFill>
                    <a:srgbClr val="FFFFFF"/>
                  </a:solidFill>
                </a:uFill>
                <a:latin typeface="Calibri"/>
              </a:rPr>
              <a:t>ij</a:t>
            </a:r>
            <a:r>
              <a:rPr lang="en-US" sz="2400" strike="noStrike" spc="-1" baseline="-25000" dirty="0" smtClean="0">
                <a:solidFill>
                  <a:srgbClr val="000000"/>
                </a:solidFill>
                <a:uFill>
                  <a:solidFill>
                    <a:srgbClr val="FFFFFF"/>
                  </a:solidFill>
                </a:uFill>
                <a:latin typeface="Calibri"/>
              </a:rPr>
              <a:t> </a:t>
            </a:r>
            <a:r>
              <a:rPr lang="en-US" sz="2400" strike="noStrike" spc="-1" dirty="0" err="1" smtClean="0">
                <a:solidFill>
                  <a:srgbClr val="000000"/>
                </a:solidFill>
                <a:uFill>
                  <a:solidFill>
                    <a:srgbClr val="FFFFFF"/>
                  </a:solidFill>
                </a:uFill>
                <a:latin typeface="Calibri"/>
              </a:rPr>
              <a:t>como</a:t>
            </a:r>
            <a:r>
              <a:rPr lang="en-US" sz="2400" strike="noStrike" spc="-1" dirty="0" smtClean="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valores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aleatorios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en</a:t>
            </a:r>
            <a:r>
              <a:rPr lang="en-US" sz="2400" strike="noStrike" spc="-1" dirty="0">
                <a:solidFill>
                  <a:srgbClr val="000000"/>
                </a:solidFill>
                <a:uFill>
                  <a:solidFill>
                    <a:srgbClr val="FFFFFF"/>
                  </a:solidFill>
                </a:uFill>
                <a:latin typeface="Calibri"/>
              </a:rPr>
              <a:t> el </a:t>
            </a:r>
            <a:r>
              <a:rPr lang="en-US" sz="2400" strike="noStrike" spc="-1" dirty="0" err="1">
                <a:solidFill>
                  <a:srgbClr val="000000"/>
                </a:solidFill>
                <a:uFill>
                  <a:solidFill>
                    <a:srgbClr val="FFFFFF"/>
                  </a:solidFill>
                </a:uFill>
                <a:latin typeface="Calibri"/>
              </a:rPr>
              <a:t>rango</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los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valores</a:t>
            </a:r>
            <a:r>
              <a:rPr lang="en-US" sz="2400" strike="noStrike" spc="-1" dirty="0">
                <a:solidFill>
                  <a:srgbClr val="000000"/>
                </a:solidFill>
                <a:uFill>
                  <a:solidFill>
                    <a:srgbClr val="FFFFFF"/>
                  </a:solidFill>
                </a:uFill>
                <a:latin typeface="Calibri"/>
              </a:rPr>
              <a:t> de entrada</a:t>
            </a:r>
            <a:endParaRPr sz="2400" dirty="0"/>
          </a:p>
          <a:p>
            <a:pPr>
              <a:lnSpc>
                <a:spcPct val="100000"/>
              </a:lnSpc>
            </a:pPr>
            <a:r>
              <a:rPr lang="en-US" sz="2400" strike="noStrike" spc="-1" dirty="0">
                <a:solidFill>
                  <a:srgbClr val="000000"/>
                </a:solidFill>
                <a:uFill>
                  <a:solidFill>
                    <a:srgbClr val="FFFFFF"/>
                  </a:solidFill>
                </a:uFill>
                <a:latin typeface="Calibri"/>
              </a:rPr>
              <a:t>3. </a:t>
            </a:r>
            <a:r>
              <a:rPr lang="en-US" sz="2400" strike="noStrike" spc="-1" dirty="0" err="1">
                <a:solidFill>
                  <a:srgbClr val="000000"/>
                </a:solidFill>
                <a:uFill>
                  <a:solidFill>
                    <a:srgbClr val="FFFFFF"/>
                  </a:solidFill>
                </a:uFill>
                <a:latin typeface="Calibri"/>
              </a:rPr>
              <a:t>Definir</a:t>
            </a:r>
            <a:r>
              <a:rPr lang="en-US" sz="2400" strike="noStrike" spc="-1" dirty="0">
                <a:solidFill>
                  <a:srgbClr val="000000"/>
                </a:solidFill>
                <a:uFill>
                  <a:solidFill>
                    <a:srgbClr val="FFFFFF"/>
                  </a:solidFill>
                </a:uFill>
                <a:latin typeface="Calibri"/>
              </a:rPr>
              <a:t> el radio </a:t>
            </a:r>
            <a:r>
              <a:rPr lang="en-US" sz="2400" strike="noStrike" spc="-1" dirty="0" err="1">
                <a:solidFill>
                  <a:srgbClr val="000000"/>
                </a:solidFill>
                <a:uFill>
                  <a:solidFill>
                    <a:srgbClr val="FFFFFF"/>
                  </a:solidFill>
                </a:uFill>
                <a:latin typeface="Calibri"/>
              </a:rPr>
              <a:t>inicial</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activación</a:t>
            </a:r>
            <a:endParaRPr sz="2400" dirty="0"/>
          </a:p>
          <a:p>
            <a:pPr>
              <a:lnSpc>
                <a:spcPct val="100000"/>
              </a:lnSpc>
            </a:pPr>
            <a:r>
              <a:rPr lang="en-US" sz="2400" strike="noStrike" spc="-1" dirty="0">
                <a:solidFill>
                  <a:srgbClr val="000000"/>
                </a:solidFill>
                <a:uFill>
                  <a:solidFill>
                    <a:srgbClr val="FFFFFF"/>
                  </a:solidFill>
                </a:uFill>
                <a:latin typeface="Calibri"/>
              </a:rPr>
              <a:t>4. </a:t>
            </a:r>
            <a:r>
              <a:rPr lang="en-US" sz="2400" strike="noStrike" spc="-1" dirty="0" err="1">
                <a:solidFill>
                  <a:srgbClr val="000000"/>
                </a:solidFill>
                <a:uFill>
                  <a:solidFill>
                    <a:srgbClr val="FFFFFF"/>
                  </a:solidFill>
                </a:uFill>
                <a:latin typeface="Calibri"/>
              </a:rPr>
              <a:t>Tomar</a:t>
            </a:r>
            <a:r>
              <a:rPr lang="en-US" sz="2400" strike="noStrike" spc="-1" dirty="0">
                <a:solidFill>
                  <a:srgbClr val="000000"/>
                </a:solidFill>
                <a:uFill>
                  <a:solidFill>
                    <a:srgbClr val="FFFFFF"/>
                  </a:solidFill>
                </a:uFill>
                <a:latin typeface="Calibri"/>
              </a:rPr>
              <a:t> un valor de entrada para </a:t>
            </a:r>
            <a:r>
              <a:rPr lang="en-US" sz="2400" strike="noStrike" spc="-1" dirty="0" err="1">
                <a:solidFill>
                  <a:srgbClr val="000000"/>
                </a:solidFill>
                <a:uFill>
                  <a:solidFill>
                    <a:srgbClr val="FFFFFF"/>
                  </a:solidFill>
                </a:uFill>
                <a:latin typeface="Calibri"/>
              </a:rPr>
              <a:t>alimentar</a:t>
            </a:r>
            <a:r>
              <a:rPr lang="en-US" sz="2400" strike="noStrike" spc="-1" dirty="0">
                <a:solidFill>
                  <a:srgbClr val="000000"/>
                </a:solidFill>
                <a:uFill>
                  <a:solidFill>
                    <a:srgbClr val="FFFFFF"/>
                  </a:solidFill>
                </a:uFill>
                <a:latin typeface="Calibri"/>
              </a:rPr>
              <a:t> la red</a:t>
            </a:r>
            <a:endParaRPr sz="2400" dirty="0"/>
          </a:p>
          <a:p>
            <a:pPr>
              <a:lnSpc>
                <a:spcPct val="100000"/>
              </a:lnSpc>
            </a:pPr>
            <a:r>
              <a:rPr lang="en-US" sz="2400" strike="noStrike" spc="-1" dirty="0">
                <a:solidFill>
                  <a:srgbClr val="000000"/>
                </a:solidFill>
                <a:uFill>
                  <a:solidFill>
                    <a:srgbClr val="FFFFFF"/>
                  </a:solidFill>
                </a:uFill>
                <a:latin typeface="Calibri"/>
              </a:rPr>
              <a:t>5. </a:t>
            </a:r>
            <a:r>
              <a:rPr lang="en-US" sz="2400" strike="noStrike" spc="-1" dirty="0" err="1">
                <a:solidFill>
                  <a:srgbClr val="000000"/>
                </a:solidFill>
                <a:uFill>
                  <a:solidFill>
                    <a:srgbClr val="FFFFFF"/>
                  </a:solidFill>
                </a:uFill>
                <a:latin typeface="Calibri"/>
              </a:rPr>
              <a:t>Calcular</a:t>
            </a:r>
            <a:r>
              <a:rPr lang="en-US" sz="2400" strike="noStrike" spc="-1" dirty="0">
                <a:solidFill>
                  <a:srgbClr val="000000"/>
                </a:solidFill>
                <a:uFill>
                  <a:solidFill>
                    <a:srgbClr val="FFFFFF"/>
                  </a:solidFill>
                </a:uFill>
                <a:latin typeface="Calibri"/>
              </a:rPr>
              <a:t> el </a:t>
            </a:r>
            <a:r>
              <a:rPr lang="en-US" sz="2400" strike="noStrike" spc="-1" dirty="0" err="1">
                <a:solidFill>
                  <a:srgbClr val="000000"/>
                </a:solidFill>
                <a:uFill>
                  <a:solidFill>
                    <a:srgbClr val="FFFFFF"/>
                  </a:solidFill>
                </a:uFill>
                <a:latin typeface="Calibri"/>
              </a:rPr>
              <a:t>nodo</a:t>
            </a:r>
            <a:r>
              <a:rPr lang="en-US" sz="2400" strike="noStrike" spc="-1" dirty="0">
                <a:solidFill>
                  <a:srgbClr val="000000"/>
                </a:solidFill>
                <a:uFill>
                  <a:solidFill>
                    <a:srgbClr val="FFFFFF"/>
                  </a:solidFill>
                </a:uFill>
                <a:latin typeface="Calibri"/>
              </a:rPr>
              <a:t> mas </a:t>
            </a:r>
            <a:r>
              <a:rPr lang="en-US" sz="2400" strike="noStrike" spc="-1" dirty="0" err="1">
                <a:solidFill>
                  <a:srgbClr val="000000"/>
                </a:solidFill>
                <a:uFill>
                  <a:solidFill>
                    <a:srgbClr val="FFFFFF"/>
                  </a:solidFill>
                </a:uFill>
                <a:latin typeface="Calibri"/>
              </a:rPr>
              <a:t>activado</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multiplicar</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los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valores</a:t>
            </a:r>
            <a:r>
              <a:rPr lang="en-US" sz="2400" strike="noStrike" spc="-1" dirty="0">
                <a:solidFill>
                  <a:srgbClr val="000000"/>
                </a:solidFill>
                <a:uFill>
                  <a:solidFill>
                    <a:srgbClr val="FFFFFF"/>
                  </a:solidFill>
                </a:uFill>
                <a:latin typeface="Calibri"/>
              </a:rPr>
              <a:t> de la </a:t>
            </a:r>
            <a:r>
              <a:rPr lang="en-US" sz="2400" strike="noStrike" spc="-1" dirty="0" err="1">
                <a:solidFill>
                  <a:srgbClr val="000000"/>
                </a:solidFill>
                <a:uFill>
                  <a:solidFill>
                    <a:srgbClr val="FFFFFF"/>
                  </a:solidFill>
                </a:uFill>
                <a:latin typeface="Calibri"/>
              </a:rPr>
              <a:t>capa</a:t>
            </a:r>
            <a:r>
              <a:rPr lang="en-US" sz="2400" strike="noStrike" spc="-1" dirty="0">
                <a:solidFill>
                  <a:srgbClr val="000000"/>
                </a:solidFill>
                <a:uFill>
                  <a:solidFill>
                    <a:srgbClr val="FFFFFF"/>
                  </a:solidFill>
                </a:uFill>
                <a:latin typeface="Calibri"/>
              </a:rPr>
              <a:t> de entrada con </a:t>
            </a:r>
            <a:r>
              <a:rPr lang="en-US" sz="2400" strike="noStrike" spc="-1" dirty="0" err="1">
                <a:solidFill>
                  <a:srgbClr val="000000"/>
                </a:solidFill>
                <a:uFill>
                  <a:solidFill>
                    <a:srgbClr val="FFFFFF"/>
                  </a:solidFill>
                </a:uFill>
                <a:latin typeface="Calibri"/>
              </a:rPr>
              <a:t>sus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respectivos</a:t>
            </a:r>
            <a:r>
              <a:rPr lang="en-US" sz="2400" strike="noStrike" spc="-1" dirty="0">
                <a:solidFill>
                  <a:srgbClr val="000000"/>
                </a:solidFill>
                <a:uFill>
                  <a:solidFill>
                    <a:srgbClr val="FFFFFF"/>
                  </a:solidFill>
                </a:uFill>
                <a:latin typeface="Calibri"/>
              </a:rPr>
              <a:t> pesos para </a:t>
            </a:r>
            <a:r>
              <a:rPr lang="en-US" sz="2400" strike="noStrike" spc="-1" dirty="0" err="1">
                <a:solidFill>
                  <a:srgbClr val="000000"/>
                </a:solidFill>
                <a:uFill>
                  <a:solidFill>
                    <a:srgbClr val="FFFFFF"/>
                  </a:solidFill>
                </a:uFill>
                <a:latin typeface="Calibri"/>
              </a:rPr>
              <a:t>cada</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nodo</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áquel</a:t>
            </a:r>
            <a:r>
              <a:rPr lang="en-US" sz="2400" strike="noStrike" spc="-1" dirty="0">
                <a:solidFill>
                  <a:srgbClr val="000000"/>
                </a:solidFill>
                <a:uFill>
                  <a:solidFill>
                    <a:srgbClr val="FFFFFF"/>
                  </a:solidFill>
                </a:uFill>
                <a:latin typeface="Calibri"/>
              </a:rPr>
              <a:t> de mayor valor </a:t>
            </a:r>
            <a:r>
              <a:rPr lang="en-US" sz="2400" strike="noStrike" spc="-1" dirty="0" err="1">
                <a:solidFill>
                  <a:srgbClr val="000000"/>
                </a:solidFill>
                <a:uFill>
                  <a:solidFill>
                    <a:srgbClr val="FFFFFF"/>
                  </a:solidFill>
                </a:uFill>
                <a:latin typeface="Calibri"/>
              </a:rPr>
              <a:t>resultante</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es</a:t>
            </a:r>
            <a:r>
              <a:rPr lang="en-US" sz="2400" strike="noStrike" spc="-1" dirty="0">
                <a:solidFill>
                  <a:srgbClr val="000000"/>
                </a:solidFill>
                <a:uFill>
                  <a:solidFill>
                    <a:srgbClr val="FFFFFF"/>
                  </a:solidFill>
                </a:uFill>
                <a:latin typeface="Calibri"/>
              </a:rPr>
              <a:t> el </a:t>
            </a:r>
            <a:r>
              <a:rPr lang="en-US" sz="2400" strike="noStrike" spc="-1" dirty="0" err="1">
                <a:solidFill>
                  <a:srgbClr val="000000"/>
                </a:solidFill>
                <a:uFill>
                  <a:solidFill>
                    <a:srgbClr val="FFFFFF"/>
                  </a:solidFill>
                </a:uFill>
                <a:latin typeface="Calibri"/>
              </a:rPr>
              <a:t>nodo</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más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activado</a:t>
            </a:r>
            <a:endParaRPr sz="2400" dirty="0"/>
          </a:p>
          <a:p>
            <a:pPr>
              <a:lnSpc>
                <a:spcPct val="100000"/>
              </a:lnSpc>
            </a:pPr>
            <a:r>
              <a:rPr lang="en-US" sz="2400" strike="noStrike" spc="-1" dirty="0">
                <a:solidFill>
                  <a:srgbClr val="000000"/>
                </a:solidFill>
                <a:uFill>
                  <a:solidFill>
                    <a:srgbClr val="FFFFFF"/>
                  </a:solidFill>
                </a:uFill>
                <a:latin typeface="Calibri"/>
              </a:rPr>
              <a:t>6. </a:t>
            </a:r>
            <a:r>
              <a:rPr lang="en-US" sz="2400" strike="noStrike" spc="-1" dirty="0" err="1">
                <a:solidFill>
                  <a:srgbClr val="000000"/>
                </a:solidFill>
                <a:uFill>
                  <a:solidFill>
                    <a:srgbClr val="FFFFFF"/>
                  </a:solidFill>
                </a:uFill>
                <a:latin typeface="Calibri"/>
              </a:rPr>
              <a:t>Calcular</a:t>
            </a:r>
            <a:r>
              <a:rPr lang="en-US" sz="2400" strike="noStrike" spc="-1" dirty="0">
                <a:solidFill>
                  <a:srgbClr val="000000"/>
                </a:solidFill>
                <a:uFill>
                  <a:solidFill>
                    <a:srgbClr val="FFFFFF"/>
                  </a:solidFill>
                </a:uFill>
                <a:latin typeface="Calibri"/>
              </a:rPr>
              <a:t> el factor de </a:t>
            </a:r>
            <a:r>
              <a:rPr lang="en-US" sz="2400" strike="noStrike" spc="-1" dirty="0" err="1">
                <a:solidFill>
                  <a:srgbClr val="000000"/>
                </a:solidFill>
                <a:uFill>
                  <a:solidFill>
                    <a:srgbClr val="FFFFFF"/>
                  </a:solidFill>
                </a:uFill>
                <a:latin typeface="Calibri"/>
              </a:rPr>
              <a:t>retroalimentación</a:t>
            </a:r>
            <a:r>
              <a:rPr lang="en-US" sz="2400" strike="noStrike" spc="-1" dirty="0">
                <a:solidFill>
                  <a:srgbClr val="000000"/>
                </a:solidFill>
                <a:uFill>
                  <a:solidFill>
                    <a:srgbClr val="FFFFFF"/>
                  </a:solidFill>
                </a:uFill>
                <a:latin typeface="Calibri"/>
              </a:rPr>
              <a:t> y </a:t>
            </a:r>
            <a:r>
              <a:rPr lang="en-US" sz="2400" strike="noStrike" spc="-1" dirty="0" err="1">
                <a:solidFill>
                  <a:srgbClr val="000000"/>
                </a:solidFill>
                <a:uFill>
                  <a:solidFill>
                    <a:srgbClr val="FFFFFF"/>
                  </a:solidFill>
                </a:uFill>
                <a:latin typeface="Calibri"/>
              </a:rPr>
              <a:t>calcular</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los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nuevos</a:t>
            </a:r>
            <a:r>
              <a:rPr lang="en-US" sz="2400" strike="noStrike" spc="-1" dirty="0">
                <a:solidFill>
                  <a:srgbClr val="000000"/>
                </a:solidFill>
                <a:uFill>
                  <a:solidFill>
                    <a:srgbClr val="FFFFFF"/>
                  </a:solidFill>
                </a:uFill>
                <a:latin typeface="Calibri"/>
              </a:rPr>
              <a:t> pesos </a:t>
            </a:r>
            <a:r>
              <a:rPr lang="en-US" sz="2400" strike="noStrike" spc="-1" dirty="0" err="1">
                <a:solidFill>
                  <a:srgbClr val="000000"/>
                </a:solidFill>
                <a:uFill>
                  <a:solidFill>
                    <a:srgbClr val="FFFFFF"/>
                  </a:solidFill>
                </a:uFill>
                <a:latin typeface="Calibri"/>
              </a:rPr>
              <a:t>como</a:t>
            </a:r>
            <a:r>
              <a:rPr lang="en-US" sz="2400" strike="noStrike" spc="-1" dirty="0">
                <a:solidFill>
                  <a:srgbClr val="000000"/>
                </a:solidFill>
                <a:uFill>
                  <a:solidFill>
                    <a:srgbClr val="FFFFFF"/>
                  </a:solidFill>
                </a:uFill>
                <a:latin typeface="Calibri"/>
              </a:rPr>
              <a:t>:</a:t>
            </a:r>
            <a:endParaRPr sz="2400" dirty="0"/>
          </a:p>
          <a:p>
            <a:pPr>
              <a:lnSpc>
                <a:spcPct val="100000"/>
              </a:lnSpc>
            </a:pPr>
            <a:r>
              <a:rPr lang="en-US" sz="2400" strike="noStrike" spc="-1" dirty="0">
                <a:solidFill>
                  <a:srgbClr val="000000"/>
                </a:solidFill>
                <a:uFill>
                  <a:solidFill>
                    <a:srgbClr val="FFFFFF"/>
                  </a:solidFill>
                </a:uFill>
                <a:latin typeface="Calibri"/>
              </a:rPr>
              <a:t>	</a:t>
            </a:r>
            <a:r>
              <a:rPr lang="en-US" sz="2400" strike="noStrike" spc="-1" dirty="0" smtClean="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W</a:t>
            </a:r>
            <a:r>
              <a:rPr lang="en-US" sz="2400" strike="noStrike" spc="-1" baseline="-25000" dirty="0" err="1">
                <a:solidFill>
                  <a:srgbClr val="000000"/>
                </a:solidFill>
                <a:uFill>
                  <a:solidFill>
                    <a:srgbClr val="FFFFFF"/>
                  </a:solidFill>
                </a:uFill>
                <a:latin typeface="Calibri"/>
              </a:rPr>
              <a:t>ij</a:t>
            </a:r>
            <a:r>
              <a:rPr lang="en-US" sz="2400" strike="noStrike" spc="-1" dirty="0">
                <a:solidFill>
                  <a:srgbClr val="000000"/>
                </a:solidFill>
                <a:uFill>
                  <a:solidFill>
                    <a:srgbClr val="FFFFFF"/>
                  </a:solidFill>
                </a:uFill>
                <a:latin typeface="Calibri"/>
              </a:rPr>
              <a:t>  + </a:t>
            </a:r>
            <a:r>
              <a:rPr lang="en-US" sz="2400" strike="noStrike" spc="-1" dirty="0" err="1">
                <a:solidFill>
                  <a:srgbClr val="000000"/>
                </a:solidFill>
                <a:uFill>
                  <a:solidFill>
                    <a:srgbClr val="FFFFFF"/>
                  </a:solidFill>
                </a:uFill>
                <a:latin typeface="Calibri"/>
              </a:rPr>
              <a:t>R</a:t>
            </a:r>
            <a:r>
              <a:rPr lang="en-US" sz="2400" strike="noStrike" spc="-1" baseline="-25000" dirty="0" err="1">
                <a:solidFill>
                  <a:srgbClr val="000000"/>
                </a:solidFill>
                <a:uFill>
                  <a:solidFill>
                    <a:srgbClr val="FFFFFF"/>
                  </a:solidFill>
                </a:uFill>
                <a:latin typeface="Calibri"/>
              </a:rPr>
              <a:t>cj</a:t>
            </a:r>
            <a:r>
              <a:rPr lang="en-US" sz="2400" strike="noStrike" spc="-1" dirty="0">
                <a:solidFill>
                  <a:srgbClr val="000000"/>
                </a:solidFill>
                <a:uFill>
                  <a:solidFill>
                    <a:srgbClr val="FFFFFF"/>
                  </a:solidFill>
                </a:uFill>
                <a:latin typeface="Calibri"/>
              </a:rPr>
              <a:t>*(</a:t>
            </a:r>
            <a:r>
              <a:rPr lang="en-US" sz="2400" strike="noStrike" spc="-1" dirty="0" err="1">
                <a:solidFill>
                  <a:srgbClr val="000000"/>
                </a:solidFill>
                <a:uFill>
                  <a:solidFill>
                    <a:srgbClr val="FFFFFF"/>
                  </a:solidFill>
                </a:uFill>
                <a:latin typeface="Calibri"/>
              </a:rPr>
              <a:t>ent</a:t>
            </a:r>
            <a:r>
              <a:rPr lang="en-US" sz="2400" strike="noStrike" spc="-1" baseline="-25000" dirty="0" err="1">
                <a:solidFill>
                  <a:srgbClr val="000000"/>
                </a:solidFill>
                <a:uFill>
                  <a:solidFill>
                    <a:srgbClr val="FFFFFF"/>
                  </a:solidFill>
                </a:uFill>
                <a:latin typeface="Calibri"/>
              </a:rPr>
              <a:t>i</a:t>
            </a:r>
            <a:r>
              <a:rPr lang="en-US" sz="2400" strike="noStrike" spc="-1" dirty="0" err="1">
                <a:solidFill>
                  <a:srgbClr val="000000"/>
                </a:solidFill>
                <a:uFill>
                  <a:solidFill>
                    <a:srgbClr val="FFFFFF"/>
                  </a:solidFill>
                </a:uFill>
                <a:latin typeface="Calibri"/>
              </a:rPr>
              <a:t>-W</a:t>
            </a:r>
            <a:r>
              <a:rPr lang="en-US" sz="2400" strike="noStrike" spc="-1" baseline="-25000" dirty="0" err="1">
                <a:solidFill>
                  <a:srgbClr val="000000"/>
                </a:solidFill>
                <a:uFill>
                  <a:solidFill>
                    <a:srgbClr val="FFFFFF"/>
                  </a:solidFill>
                </a:uFill>
                <a:latin typeface="Calibri"/>
              </a:rPr>
              <a:t>ij</a:t>
            </a:r>
            <a:r>
              <a:rPr lang="en-US" sz="2400" strike="noStrike" spc="-1" dirty="0">
                <a:solidFill>
                  <a:srgbClr val="000000"/>
                </a:solidFill>
                <a:uFill>
                  <a:solidFill>
                    <a:srgbClr val="FFFFFF"/>
                  </a:solidFill>
                </a:uFill>
                <a:latin typeface="Calibri"/>
              </a:rPr>
              <a:t>)*α          </a:t>
            </a:r>
            <a:r>
              <a:rPr lang="en-US" sz="2400" strike="noStrike" spc="-1" dirty="0" err="1">
                <a:solidFill>
                  <a:srgbClr val="000000"/>
                </a:solidFill>
                <a:uFill>
                  <a:solidFill>
                    <a:srgbClr val="FFFFFF"/>
                  </a:solidFill>
                </a:uFill>
                <a:latin typeface="Calibri"/>
              </a:rPr>
              <a:t>dónde</a:t>
            </a:r>
            <a:r>
              <a:rPr lang="en-US" sz="2400" strike="noStrike" spc="-1" dirty="0">
                <a:solidFill>
                  <a:srgbClr val="000000"/>
                </a:solidFill>
                <a:uFill>
                  <a:solidFill>
                    <a:srgbClr val="FFFFFF"/>
                  </a:solidFill>
                </a:uFill>
                <a:latin typeface="Calibri"/>
              </a:rPr>
              <a:t>  α </a:t>
            </a:r>
            <a:r>
              <a:rPr lang="en-US" sz="2400" strike="noStrike" spc="-1" dirty="0" err="1">
                <a:solidFill>
                  <a:srgbClr val="000000"/>
                </a:solidFill>
                <a:uFill>
                  <a:solidFill>
                    <a:srgbClr val="FFFFFF"/>
                  </a:solidFill>
                </a:uFill>
                <a:latin typeface="Calibri"/>
              </a:rPr>
              <a:t>tasa</a:t>
            </a:r>
            <a:r>
              <a:rPr lang="en-US" sz="2400" strike="noStrike" spc="-1" dirty="0">
                <a:solidFill>
                  <a:srgbClr val="000000"/>
                </a:solidFill>
                <a:uFill>
                  <a:solidFill>
                    <a:srgbClr val="FFFFFF"/>
                  </a:solidFill>
                </a:uFill>
                <a:latin typeface="Calibri"/>
              </a:rPr>
              <a:t> de 	</a:t>
            </a:r>
            <a:r>
              <a:rPr lang="en-US" sz="2400" strike="noStrike" spc="-1" dirty="0" err="1" smtClean="0">
                <a:solidFill>
                  <a:srgbClr val="000000"/>
                </a:solidFill>
                <a:uFill>
                  <a:solidFill>
                    <a:srgbClr val="FFFFFF"/>
                  </a:solidFill>
                </a:uFill>
                <a:latin typeface="Calibri"/>
              </a:rPr>
              <a:t>aprendizaje</a:t>
            </a:r>
            <a:endParaRPr lang="en-US" sz="2400" spc="-1" dirty="0">
              <a:solidFill>
                <a:srgbClr val="000000"/>
              </a:solidFill>
              <a:uFill>
                <a:solidFill>
                  <a:srgbClr val="FFFFFF"/>
                </a:solidFill>
              </a:uFill>
              <a:latin typeface="Calibri"/>
            </a:endParaRPr>
          </a:p>
          <a:p>
            <a:pPr>
              <a:lnSpc>
                <a:spcPct val="100000"/>
              </a:lnSpc>
            </a:pPr>
            <a:endParaRPr sz="800" dirty="0"/>
          </a:p>
          <a:p>
            <a:pPr>
              <a:lnSpc>
                <a:spcPct val="100000"/>
              </a:lnSpc>
            </a:pPr>
            <a:r>
              <a:rPr lang="en-US" sz="2400" strike="noStrike" spc="-1" dirty="0">
                <a:solidFill>
                  <a:srgbClr val="000000"/>
                </a:solidFill>
                <a:uFill>
                  <a:solidFill>
                    <a:srgbClr val="FFFFFF"/>
                  </a:solidFill>
                </a:uFill>
                <a:latin typeface="Calibri"/>
              </a:rPr>
              <a:t>7. </a:t>
            </a:r>
            <a:r>
              <a:rPr lang="en-US" sz="2400" strike="noStrike" spc="-1" dirty="0" err="1">
                <a:solidFill>
                  <a:srgbClr val="000000"/>
                </a:solidFill>
                <a:uFill>
                  <a:solidFill>
                    <a:srgbClr val="FFFFFF"/>
                  </a:solidFill>
                </a:uFill>
                <a:latin typeface="Calibri"/>
              </a:rPr>
              <a:t>Disminuir</a:t>
            </a:r>
            <a:r>
              <a:rPr lang="en-US" sz="2400" strike="noStrike" spc="-1" dirty="0">
                <a:solidFill>
                  <a:srgbClr val="000000"/>
                </a:solidFill>
                <a:uFill>
                  <a:solidFill>
                    <a:srgbClr val="FFFFFF"/>
                  </a:solidFill>
                </a:uFill>
                <a:latin typeface="Calibri"/>
              </a:rPr>
              <a:t> el </a:t>
            </a:r>
            <a:r>
              <a:rPr lang="en-US" sz="2400" strike="noStrike" spc="-1" dirty="0" err="1">
                <a:solidFill>
                  <a:srgbClr val="000000"/>
                </a:solidFill>
                <a:uFill>
                  <a:solidFill>
                    <a:srgbClr val="FFFFFF"/>
                  </a:solidFill>
                </a:uFill>
                <a:latin typeface="Calibri"/>
              </a:rPr>
              <a:t>área</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activación</a:t>
            </a:r>
            <a:endParaRPr sz="2400" dirty="0"/>
          </a:p>
          <a:p>
            <a:pPr>
              <a:lnSpc>
                <a:spcPct val="100000"/>
              </a:lnSpc>
            </a:pPr>
            <a:r>
              <a:rPr lang="en-US" sz="2400" strike="noStrike" spc="-1" dirty="0">
                <a:solidFill>
                  <a:srgbClr val="000000"/>
                </a:solidFill>
                <a:uFill>
                  <a:solidFill>
                    <a:srgbClr val="FFFFFF"/>
                  </a:solidFill>
                </a:uFill>
                <a:latin typeface="Calibri"/>
              </a:rPr>
              <a:t>8. </a:t>
            </a:r>
            <a:r>
              <a:rPr lang="en-US" sz="2400" strike="noStrike" spc="-1" dirty="0" err="1">
                <a:solidFill>
                  <a:srgbClr val="000000"/>
                </a:solidFill>
                <a:uFill>
                  <a:solidFill>
                    <a:srgbClr val="FFFFFF"/>
                  </a:solidFill>
                </a:uFill>
                <a:latin typeface="Calibri"/>
              </a:rPr>
              <a:t>Volver</a:t>
            </a:r>
            <a:r>
              <a:rPr lang="en-US" sz="2400" strike="noStrike" spc="-1" dirty="0">
                <a:solidFill>
                  <a:srgbClr val="000000"/>
                </a:solidFill>
                <a:uFill>
                  <a:solidFill>
                    <a:srgbClr val="FFFFFF"/>
                  </a:solidFill>
                </a:uFill>
                <a:latin typeface="Calibri"/>
              </a:rPr>
              <a:t> a  4 salvo que el </a:t>
            </a:r>
            <a:r>
              <a:rPr lang="en-US" sz="2400" strike="noStrike" spc="-1" dirty="0" err="1">
                <a:solidFill>
                  <a:srgbClr val="000000"/>
                </a:solidFill>
                <a:uFill>
                  <a:solidFill>
                    <a:srgbClr val="FFFFFF"/>
                  </a:solidFill>
                </a:uFill>
                <a:latin typeface="Calibri"/>
              </a:rPr>
              <a:t>área</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activación</a:t>
            </a:r>
            <a:r>
              <a:rPr lang="en-US" sz="2400" strike="noStrike" spc="-1" dirty="0">
                <a:solidFill>
                  <a:srgbClr val="000000"/>
                </a:solidFill>
                <a:uFill>
                  <a:solidFill>
                    <a:srgbClr val="FFFFFF"/>
                  </a:solidFill>
                </a:uFill>
                <a:latin typeface="Calibri"/>
              </a:rPr>
              <a:t> sea </a:t>
            </a:r>
            <a:r>
              <a:rPr lang="en-US" sz="2400" strike="noStrike" spc="-1" dirty="0" err="1">
                <a:solidFill>
                  <a:srgbClr val="000000"/>
                </a:solidFill>
                <a:uFill>
                  <a:solidFill>
                    <a:srgbClr val="FFFFFF"/>
                  </a:solidFill>
                </a:uFill>
                <a:latin typeface="Calibri"/>
              </a:rPr>
              <a:t>menor</a:t>
            </a:r>
            <a:r>
              <a:rPr lang="en-US" sz="2400" strike="noStrike" spc="-1" dirty="0">
                <a:solidFill>
                  <a:srgbClr val="000000"/>
                </a:solidFill>
                <a:uFill>
                  <a:solidFill>
                    <a:srgbClr val="FFFFFF"/>
                  </a:solidFill>
                </a:uFill>
                <a:latin typeface="Calibri"/>
              </a:rPr>
              <a:t> que un valor dado.</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6588360" y="6345360"/>
            <a:ext cx="2133360" cy="456840"/>
          </a:xfrm>
          <a:prstGeom prst="rect">
            <a:avLst/>
          </a:prstGeom>
          <a:noFill/>
          <a:ln>
            <a:noFill/>
          </a:ln>
        </p:spPr>
        <p:txBody>
          <a:bodyPr anchor="ctr"/>
          <a:lstStyle/>
          <a:p>
            <a:pPr algn="r">
              <a:lnSpc>
                <a:spcPct val="100000"/>
              </a:lnSpc>
            </a:pPr>
            <a:fld id="{813402A5-61BD-4E12-83AD-BB1EE89DE423}" type="slidenum">
              <a:rPr lang="en-US" sz="1200" strike="noStrike" spc="-1">
                <a:solidFill>
                  <a:srgbClr val="8B8B8B"/>
                </a:solidFill>
                <a:uFill>
                  <a:solidFill>
                    <a:srgbClr val="FFFFFF"/>
                  </a:solidFill>
                </a:uFill>
                <a:latin typeface="Calibri"/>
              </a:rPr>
              <a:t>7</a:t>
            </a:fld>
            <a:endParaRPr/>
          </a:p>
        </p:txBody>
      </p:sp>
      <p:sp>
        <p:nvSpPr>
          <p:cNvPr id="103" name="CustomShape 2"/>
          <p:cNvSpPr/>
          <p:nvPr/>
        </p:nvSpPr>
        <p:spPr>
          <a:xfrm>
            <a:off x="467640" y="476640"/>
            <a:ext cx="8352720" cy="90828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endParaRPr/>
          </a:p>
          <a:p>
            <a:pPr>
              <a:lnSpc>
                <a:spcPct val="100000"/>
              </a:lnSpc>
            </a:pPr>
            <a:r>
              <a:rPr lang="en-US" sz="2800" strike="noStrike" spc="-1">
                <a:solidFill>
                  <a:srgbClr val="C00000"/>
                </a:solidFill>
                <a:uFill>
                  <a:solidFill>
                    <a:srgbClr val="FFFFFF"/>
                  </a:solidFill>
                </a:uFill>
                <a:latin typeface="Calibri"/>
              </a:rPr>
              <a:t>Volviendo al ejemplo de los colores:</a:t>
            </a:r>
            <a:endParaRPr/>
          </a:p>
          <a:p>
            <a:pPr>
              <a:lnSpc>
                <a:spcPct val="100000"/>
              </a:lnSpc>
            </a:pPr>
            <a:r>
              <a:rPr lang="en-US" sz="2800" strike="noStrike" spc="-1">
                <a:solidFill>
                  <a:srgbClr val="C00000"/>
                </a:solidFill>
                <a:uFill>
                  <a:solidFill>
                    <a:srgbClr val="FFFFFF"/>
                  </a:solidFill>
                </a:uFill>
                <a:latin typeface="Calibri"/>
              </a:rPr>
              <a:t>Cada nodo de la red es representado por un cuadrado en la malla.</a:t>
            </a:r>
            <a:endParaRPr/>
          </a:p>
          <a:p>
            <a:pPr>
              <a:lnSpc>
                <a:spcPct val="100000"/>
              </a:lnSpc>
            </a:pPr>
            <a:endParaRPr/>
          </a:p>
          <a:p>
            <a:pPr>
              <a:lnSpc>
                <a:spcPct val="100000"/>
              </a:lnSpc>
            </a:pPr>
            <a:endParaRPr/>
          </a:p>
        </p:txBody>
      </p:sp>
      <p:pic>
        <p:nvPicPr>
          <p:cNvPr id="104" name="Picture 2"/>
          <p:cNvPicPr/>
          <p:nvPr/>
        </p:nvPicPr>
        <p:blipFill>
          <a:blip r:embed="rId2"/>
          <a:stretch/>
        </p:blipFill>
        <p:spPr>
          <a:xfrm>
            <a:off x="2555640" y="2277000"/>
            <a:ext cx="4176000" cy="4176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57200" y="274680"/>
            <a:ext cx="2818440" cy="4738320"/>
          </a:xfrm>
          <a:prstGeom prst="rect">
            <a:avLst/>
          </a:prstGeom>
          <a:noFill/>
          <a:ln>
            <a:noFill/>
          </a:ln>
        </p:spPr>
        <p:txBody>
          <a:bodyPr anchor="ctr"/>
          <a:lstStyle/>
          <a:p>
            <a:pPr algn="ctr">
              <a:lnSpc>
                <a:spcPct val="100000"/>
              </a:lnSpc>
            </a:pPr>
            <a:r>
              <a:rPr lang="es-ES" sz="3200" strike="noStrike" spc="-1">
                <a:solidFill>
                  <a:srgbClr val="C00000"/>
                </a:solidFill>
                <a:uFill>
                  <a:solidFill>
                    <a:srgbClr val="FFFFFF"/>
                  </a:solidFill>
                </a:uFill>
                <a:latin typeface="Calibri"/>
              </a:rPr>
              <a:t>Otro ejemplo de aplicación</a:t>
            </a:r>
            <a:r>
              <a:rPr lang="es-ES" sz="3200" strike="noStrike" spc="-1">
                <a:solidFill>
                  <a:srgbClr val="000000"/>
                </a:solidFill>
                <a:uFill>
                  <a:solidFill>
                    <a:srgbClr val="FFFFFF"/>
                  </a:solidFill>
                </a:uFill>
                <a:latin typeface="Calibri"/>
              </a:rPr>
              <a:t>: mapa de la pobreza en el mundo</a:t>
            </a:r>
            <a:endParaRPr/>
          </a:p>
        </p:txBody>
      </p:sp>
      <p:pic>
        <p:nvPicPr>
          <p:cNvPr id="107" name="Picture 2"/>
          <p:cNvPicPr/>
          <p:nvPr/>
        </p:nvPicPr>
        <p:blipFill>
          <a:blip r:embed="rId3"/>
          <a:stretch/>
        </p:blipFill>
        <p:spPr>
          <a:xfrm>
            <a:off x="3780000" y="404640"/>
            <a:ext cx="4762080" cy="2800080"/>
          </a:xfrm>
          <a:prstGeom prst="rect">
            <a:avLst/>
          </a:prstGeom>
          <a:ln>
            <a:noFill/>
          </a:ln>
        </p:spPr>
      </p:pic>
      <p:pic>
        <p:nvPicPr>
          <p:cNvPr id="108" name="Picture 4"/>
          <p:cNvPicPr/>
          <p:nvPr/>
        </p:nvPicPr>
        <p:blipFill>
          <a:blip r:embed="rId4"/>
          <a:stretch/>
        </p:blipFill>
        <p:spPr>
          <a:xfrm>
            <a:off x="3780000" y="3789000"/>
            <a:ext cx="4762080" cy="263808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323</Words>
  <Application>Microsoft Office PowerPoint</Application>
  <PresentationFormat>Presentación en pantalla (4:3)</PresentationFormat>
  <Paragraphs>59</Paragraphs>
  <Slides>8</Slides>
  <Notes>2</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8</vt:i4>
      </vt:variant>
    </vt:vector>
  </HeadingPairs>
  <TitlesOfParts>
    <vt:vector size="18" baseType="lpstr">
      <vt:lpstr>Arial</vt:lpstr>
      <vt:lpstr>Calibri</vt:lpstr>
      <vt:lpstr>Calibri Light</vt:lpstr>
      <vt:lpstr>DejaVu Sans</vt:lpstr>
      <vt:lpstr>Symbol</vt:lpstr>
      <vt:lpstr>Times New Roman</vt:lpstr>
      <vt:lpstr>WenQuanYi Zen Hei Sharp</vt:lpstr>
      <vt:lpstr>Wingdings</vt:lpstr>
      <vt:lpstr>Tema de Office</vt:lpstr>
      <vt:lpstr>Office Theme</vt:lpstr>
      <vt:lpstr>Plan de la unidad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Eliana Scheihing</dc:creator>
  <cp:lastModifiedBy>Eliana Scheihing G.</cp:lastModifiedBy>
  <cp:revision>16</cp:revision>
  <dcterms:created xsi:type="dcterms:W3CDTF">2012-10-08T00:29:51Z</dcterms:created>
  <dcterms:modified xsi:type="dcterms:W3CDTF">2020-06-11T19:36:08Z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Toshiba</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9</vt:i4>
  </property>
</Properties>
</file>