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2" r:id="rId19"/>
  </p:sldIdLst>
  <p:sldSz cx="8640763" cy="6480175"/>
  <p:notesSz cx="6794500" cy="99187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697">
          <p15:clr>
            <a:srgbClr val="A4A3A4"/>
          </p15:clr>
        </p15:guide>
        <p15:guide id="2" orient="horz" pos="136">
          <p15:clr>
            <a:srgbClr val="A4A3A4"/>
          </p15:clr>
        </p15:guide>
        <p15:guide id="3" orient="horz" pos="295">
          <p15:clr>
            <a:srgbClr val="A4A3A4"/>
          </p15:clr>
        </p15:guide>
        <p15:guide id="4" orient="horz" pos="1111">
          <p15:clr>
            <a:srgbClr val="A4A3A4"/>
          </p15:clr>
        </p15:guide>
        <p15:guide id="5" orient="horz" pos="1156">
          <p15:clr>
            <a:srgbClr val="A4A3A4"/>
          </p15:clr>
        </p15:guide>
        <p15:guide id="6" orient="horz" pos="3946">
          <p15:clr>
            <a:srgbClr val="A4A3A4"/>
          </p15:clr>
        </p15:guide>
        <p15:guide id="7" pos="408">
          <p15:clr>
            <a:srgbClr val="A4A3A4"/>
          </p15:clr>
        </p15:guide>
        <p15:guide id="8" pos="3402">
          <p15:clr>
            <a:srgbClr val="A4A3A4"/>
          </p15:clr>
        </p15:guide>
        <p15:guide id="9" pos="5306">
          <p15:clr>
            <a:srgbClr val="A4A3A4"/>
          </p15:clr>
        </p15:guide>
        <p15:guide id="10" pos="72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er, Carmen" initials="" lastIdx="29" clrIdx="0"/>
  <p:cmAuthor id="2" name="Sven" initials="S" lastIdx="1" clrIdx="1">
    <p:extLst>
      <p:ext uri="{19B8F6BF-5375-455C-9EA6-DF929625EA0E}">
        <p15:presenceInfo xmlns:p15="http://schemas.microsoft.com/office/powerpoint/2012/main" userId="Sv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542"/>
    <a:srgbClr val="88A945"/>
    <a:srgbClr val="FFFF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81888" autoAdjust="0"/>
  </p:normalViewPr>
  <p:slideViewPr>
    <p:cSldViewPr>
      <p:cViewPr varScale="1">
        <p:scale>
          <a:sx n="89" d="100"/>
          <a:sy n="89" d="100"/>
        </p:scale>
        <p:origin x="1224" y="52"/>
      </p:cViewPr>
      <p:guideLst>
        <p:guide orient="horz" pos="3697"/>
        <p:guide orient="horz" pos="136"/>
        <p:guide orient="horz" pos="295"/>
        <p:guide orient="horz" pos="1111"/>
        <p:guide orient="horz" pos="1156"/>
        <p:guide orient="horz" pos="3946"/>
        <p:guide pos="408"/>
        <p:guide pos="3402"/>
        <p:guide pos="5306"/>
        <p:guide pos="72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119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0E2557F-7D3D-60F0-5B07-0F0A02B6DD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2B0374-3664-3340-418C-0D42AD0534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7A9CE32-9C4A-497D-89C1-F9A0AAB21ACD}" type="datetimeFigureOut">
              <a:rPr lang="de-DE"/>
              <a:pPr>
                <a:defRPr/>
              </a:pPr>
              <a:t>16.07.2024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BC03D2-B76A-2372-C8DD-250D9EAC65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44813" cy="495300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8F737C-9E9A-CB1C-0A99-88810B04C5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421813"/>
            <a:ext cx="2944813" cy="495300"/>
          </a:xfrm>
          <a:prstGeom prst="rect">
            <a:avLst/>
          </a:prstGeom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4C030B-7CBB-4C52-A809-48F3387C6D2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CC357F1-CE11-401A-E576-8DDE944799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5DEAD29-2383-922F-FABE-ED4B99B3D7F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85CD470-5B57-48C5-BDDC-4255AB048D79}" type="datetimeFigureOut">
              <a:rPr lang="de-DE" altLang="de-DE"/>
              <a:pPr>
                <a:defRPr/>
              </a:pPr>
              <a:t>16.07.2024</a:t>
            </a:fld>
            <a:endParaRPr lang="de-DE" altLang="de-DE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B13159D9-A05B-AA37-EE65-B53ACD00F97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2950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32C98F5F-9F72-8BC3-63AF-7029FA8744E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BFC41B1D-8522-4F51-CA4F-11135360B62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C6246344-98A6-42F0-F983-6C64081C84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79A34B-C44D-4220-934B-CC7B195F42AD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UniHei_Logo_4C_small">
            <a:extLst>
              <a:ext uri="{FF2B5EF4-FFF2-40B4-BE49-F238E27FC236}">
                <a16:creationId xmlns:a16="http://schemas.microsoft.com/office/drawing/2014/main" id="{296FA563-B2FE-772F-5036-1A15FB619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platzhalter 2"/>
          <p:cNvSpPr>
            <a:spLocks noGrp="1"/>
          </p:cNvSpPr>
          <p:nvPr>
            <p:ph type="subTitle" idx="1"/>
          </p:nvPr>
        </p:nvSpPr>
        <p:spPr>
          <a:xfrm>
            <a:off x="215900" y="5292725"/>
            <a:ext cx="8207375" cy="34925"/>
          </a:xfrm>
        </p:spPr>
        <p:txBody>
          <a:bodyPr/>
          <a:lstStyle>
            <a:lvl1pPr>
              <a:defRPr sz="1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15900" y="2128044"/>
            <a:ext cx="6013450" cy="10795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5905DB48-7AB0-9DB3-84E4-415BAA02BD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2088" y="6119813"/>
            <a:ext cx="2881312" cy="144462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 dirty="0"/>
              <a:t>Template </a:t>
            </a:r>
            <a:r>
              <a:rPr lang="de-DE" dirty="0" err="1"/>
              <a:t>Matching</a:t>
            </a:r>
            <a:r>
              <a:rPr lang="de-DE" dirty="0"/>
              <a:t> - Sven Lesche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71CD40FF-1F0D-BACD-A181-EB1891B7EC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718DBE8A-AF8B-4905-8EED-9E0681C38AAA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3974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A3818546-03A6-B1ED-1A81-1764372779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192838" y="6184900"/>
            <a:ext cx="2230437" cy="1444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B6201-A893-47AA-B8FA-4364979C3F8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E8BEC-2BF0-8025-99B3-CF9572E40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84900"/>
            <a:ext cx="2879725" cy="1444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122946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C8B4999F-E3E4-9249-7DEE-F5FED0121A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573F0-B113-414E-AD4A-CB0D915E63F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85002-EC5C-2586-76BB-7E074DB4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138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764360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FC842FEC-09CA-0E4B-6B88-741EE8E710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1B5D4-A8B6-4877-94CF-CC21113C111A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64687-7E66-00D4-677B-79A59BF4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500" y="6132513"/>
            <a:ext cx="2881313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790578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C4F4EED6-211E-11CA-176E-1F49C73F15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69AB5-D27A-4ACC-8B3B-F39E3BE5D5EA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261DC-CB2B-851B-C3CA-41C46813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3652064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UniHei_Logo_4C_small">
            <a:extLst>
              <a:ext uri="{FF2B5EF4-FFF2-40B4-BE49-F238E27FC236}">
                <a16:creationId xmlns:a16="http://schemas.microsoft.com/office/drawing/2014/main" id="{D9764E79-4942-82F0-855F-0D97DE959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9" name="Rectangle 7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215900" y="1739900"/>
            <a:ext cx="8207375" cy="469900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700"/>
              </a:lnSpc>
              <a:defRPr sz="3100"/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131081" name="Textplatzhalter 2"/>
          <p:cNvSpPr>
            <a:spLocks noGrp="1"/>
          </p:cNvSpPr>
          <p:nvPr>
            <p:ph type="subTitle" idx="1"/>
          </p:nvPr>
        </p:nvSpPr>
        <p:spPr>
          <a:xfrm>
            <a:off x="215900" y="5292725"/>
            <a:ext cx="8207375" cy="34925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C9D74B6-CF65-E6F5-DA04-DBFAA39C4F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229350" y="6084888"/>
            <a:ext cx="2193925" cy="1793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805CA-44B2-4D28-A61F-2AEAFB592BAF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3752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349798-475A-90D8-79A7-3D762D94B0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D7F90-D834-4A37-AFD1-48C2C022B19C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453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625" y="4164013"/>
            <a:ext cx="7345363" cy="12874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2625" y="2746375"/>
            <a:ext cx="7345363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3ED614F-9517-D4FE-42AB-00645B11630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96FC5-9861-4215-A294-902E0F7BE8F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76779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5900" y="1763713"/>
            <a:ext cx="4027488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95788" y="1763713"/>
            <a:ext cx="4027487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8B2DADA-4504-58D4-8FD3-EDCC811FC8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C16AF-DA42-450A-AF9F-E9127BB36163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29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450975"/>
            <a:ext cx="381793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1800" y="2055813"/>
            <a:ext cx="3817938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389438" y="1450975"/>
            <a:ext cx="381952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389438" y="2055813"/>
            <a:ext cx="381952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508532-8FAD-50EA-2FDC-2A8A210409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798E3-42C7-473E-A2EE-96783262335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8309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5EE8B17-3D63-77EF-99C1-6B33718A21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D5392-8575-45B5-8B83-2FEBC6133564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491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9941" y="2130425"/>
            <a:ext cx="8098259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19981" y="388815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14166006-FA0E-2AFC-9052-7A34E097F1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DABD5-AC19-49BC-8CBF-BA3469C652F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BA88BBC-656B-2222-4449-DEAA6B58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363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161106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F53FC44E-245B-C555-DD31-C0B6E6DC57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B1D20-2555-48EC-9686-A48A3184605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24159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2843213" cy="109696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78200" y="258763"/>
            <a:ext cx="4830763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1800" y="1355725"/>
            <a:ext cx="28432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FEBD586-26C8-1E6B-8ABF-3A82DE1A09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F093C-BF07-4E78-B1A1-D6D3B8E82C93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88265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93863" y="4535488"/>
            <a:ext cx="5184775" cy="5365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693863" y="579438"/>
            <a:ext cx="51847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93863" y="5072063"/>
            <a:ext cx="51847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2A803B-071D-EFD3-F7C9-9003DB194F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35624-7F85-4E32-A7E0-296478AC63C9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29059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EAFB71-EF18-3613-4B58-B241630E3D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94011-C808-40C0-9067-8BE37C142A40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046203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372225" y="258763"/>
            <a:ext cx="2051050" cy="56102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15900" y="258763"/>
            <a:ext cx="6003925" cy="56102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68521A-E322-93FE-BBEB-1813192C7E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E6853-76DD-4B0D-8757-0F0738AAA40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532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528F35CB-FCAD-C332-4E40-1589E5B1AB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F34DA-CFDB-AF4E-A4E2-FA190E1B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900" y="6083300"/>
            <a:ext cx="5400675" cy="180975"/>
          </a:xfrm>
        </p:spPr>
        <p:txBody>
          <a:bodyPr/>
          <a:lstStyle>
            <a:lvl1pPr algn="l">
              <a:defRPr sz="1200"/>
            </a:lvl1pPr>
          </a:lstStyle>
          <a:p>
            <a:pPr>
              <a:defRPr/>
            </a:pPr>
            <a:r>
              <a:rPr lang="de-DE" dirty="0"/>
              <a:t>Template </a:t>
            </a:r>
            <a:r>
              <a:rPr lang="de-DE" dirty="0" err="1"/>
              <a:t>Matching</a:t>
            </a:r>
            <a:r>
              <a:rPr lang="de-DE" dirty="0"/>
              <a:t> - Sven Lesche</a:t>
            </a:r>
          </a:p>
        </p:txBody>
      </p:sp>
    </p:spTree>
    <p:extLst>
      <p:ext uri="{BB962C8B-B14F-4D97-AF65-F5344CB8AC3E}">
        <p14:creationId xmlns:p14="http://schemas.microsoft.com/office/powerpoint/2010/main" val="316821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3974B249-D1FF-CDE8-6685-B0EE3CA9C1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48483-AAE2-4239-9D71-68C822AB826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BB7BB-D953-BB0B-A6A5-964E7339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1346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111697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949" y="1727919"/>
            <a:ext cx="4038600" cy="4404991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27919"/>
            <a:ext cx="4038600" cy="4398244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F9AA54A2-9FDB-AC29-819F-EFF973EDA8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07125" y="6192838"/>
            <a:ext cx="2230438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65542-BF3B-4699-AEDF-B3E690362DB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BB73E-AFEF-71AF-DE19-DA1A3C2C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900" y="6192838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45939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DC158785-5962-E19B-968E-4472BA4EFD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5D95D-EB9D-4F36-B941-5FD0797DADD1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5AEBA-E76E-6096-530C-EE0D2C76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2616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3369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8C14B9D6-9932-87E4-89E5-11C7954EDC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B3CE9-7FF5-4128-A78C-1E170763FC3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83B59-B124-DD2C-CB64-54E245D6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" y="6105525"/>
            <a:ext cx="2879725" cy="1444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24886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714375" y="1000125"/>
            <a:ext cx="3714749" cy="2285999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86314" y="1000125"/>
            <a:ext cx="3714776" cy="2285999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>
          <a:xfrm>
            <a:off x="714348" y="3643314"/>
            <a:ext cx="3714750" cy="2286000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11" name="Bildplatzhalter 5"/>
          <p:cNvSpPr>
            <a:spLocks noGrp="1"/>
          </p:cNvSpPr>
          <p:nvPr>
            <p:ph type="pic" sz="quarter" idx="16"/>
          </p:nvPr>
        </p:nvSpPr>
        <p:spPr>
          <a:xfrm>
            <a:off x="4786314" y="3643314"/>
            <a:ext cx="3714749" cy="2285999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7FEA1525-6802-9D2B-7644-5200651D069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8F737-0F9A-457A-85B2-6140C484760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0E55D-3949-CE91-3B26-5B78656B281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360363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69560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66337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23863"/>
            <a:ext cx="3008313" cy="4752528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46908C19-D487-FD67-A848-B4E237F2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E7D97-C62A-4927-B45D-3DF0AF4DB5E8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3F17E-E05F-F317-0D1A-44111224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343717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6648F31C-2057-6D87-769E-2FAAFC9BEB4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5900" y="468313"/>
            <a:ext cx="60134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273439B4-4E24-E4F6-C563-66C206C8DE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15900" y="1763713"/>
            <a:ext cx="82073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25CFEB-0536-C221-1D1F-3E1EA1B87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6192838" y="6119813"/>
            <a:ext cx="2230437" cy="1444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63600" eaLnBrk="1" hangingPunct="1">
              <a:defRPr sz="800"/>
            </a:lvl1pPr>
          </a:lstStyle>
          <a:p>
            <a:pPr>
              <a:defRPr/>
            </a:pPr>
            <a:fld id="{F6038B35-05AE-402D-935C-882050D5B411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  <p:pic>
        <p:nvPicPr>
          <p:cNvPr id="1029" name="Picture 10" descr="UniHei_Logo_4C_small">
            <a:extLst>
              <a:ext uri="{FF2B5EF4-FFF2-40B4-BE49-F238E27FC236}">
                <a16:creationId xmlns:a16="http://schemas.microsoft.com/office/drawing/2014/main" id="{85585571-D109-54FA-2430-FF157F71F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63FBC4-C831-F960-8B7F-264C5934B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425" y="6119813"/>
            <a:ext cx="4311650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781" r:id="rId1"/>
    <p:sldLayoutId id="2147486782" r:id="rId2"/>
    <p:sldLayoutId id="2147486783" r:id="rId3"/>
    <p:sldLayoutId id="2147486784" r:id="rId4"/>
    <p:sldLayoutId id="2147486785" r:id="rId5"/>
    <p:sldLayoutId id="2147486786" r:id="rId6"/>
    <p:sldLayoutId id="2147486787" r:id="rId7"/>
    <p:sldLayoutId id="2147486788" r:id="rId8"/>
    <p:sldLayoutId id="2147486789" r:id="rId9"/>
    <p:sldLayoutId id="2147486790" r:id="rId10"/>
    <p:sldLayoutId id="2147486791" r:id="rId11"/>
    <p:sldLayoutId id="2147486792" r:id="rId12"/>
    <p:sldLayoutId id="2147486793" r:id="rId13"/>
  </p:sldLayoutIdLst>
  <p:hf hdr="0" dt="0"/>
  <p:txStyles>
    <p:titleStyle>
      <a:lvl1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222250" indent="-2206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428625" indent="-204788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650875" indent="-2206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868363" indent="-215900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890106F2-9B0F-1EBE-748B-86EB6226B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5900" y="1763713"/>
            <a:ext cx="82073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A3D4512A-360D-C44F-B6A9-EBF2C137641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92838" y="6119813"/>
            <a:ext cx="2230437" cy="1444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63600" eaLnBrk="1" hangingPunct="1">
              <a:defRPr sz="800"/>
            </a:lvl1pPr>
          </a:lstStyle>
          <a:p>
            <a:pPr>
              <a:defRPr/>
            </a:pPr>
            <a:fld id="{C22C617A-0B9A-46E5-8E09-514BF1DBF5E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0424" name="Rectangle 8">
            <a:extLst>
              <a:ext uri="{FF2B5EF4-FFF2-40B4-BE49-F238E27FC236}">
                <a16:creationId xmlns:a16="http://schemas.microsoft.com/office/drawing/2014/main" id="{5F21AC69-07A8-4E47-A7CF-4BC6F7ACB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468313"/>
            <a:ext cx="5940425" cy="82867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de-DE" altLang="de-DE"/>
              <a:t>Inhaltsverzeichnis</a:t>
            </a:r>
          </a:p>
        </p:txBody>
      </p:sp>
      <p:pic>
        <p:nvPicPr>
          <p:cNvPr id="2053" name="Picture 9" descr="UniHei_Logo_4C_small">
            <a:extLst>
              <a:ext uri="{FF2B5EF4-FFF2-40B4-BE49-F238E27FC236}">
                <a16:creationId xmlns:a16="http://schemas.microsoft.com/office/drawing/2014/main" id="{9D589B29-4BD7-5C8D-2B8D-3F88F7B3E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94" r:id="rId1"/>
    <p:sldLayoutId id="2147486771" r:id="rId2"/>
    <p:sldLayoutId id="2147486772" r:id="rId3"/>
    <p:sldLayoutId id="2147486773" r:id="rId4"/>
    <p:sldLayoutId id="2147486774" r:id="rId5"/>
    <p:sldLayoutId id="2147486775" r:id="rId6"/>
    <p:sldLayoutId id="2147486776" r:id="rId7"/>
    <p:sldLayoutId id="2147486777" r:id="rId8"/>
    <p:sldLayoutId id="2147486778" r:id="rId9"/>
    <p:sldLayoutId id="2147486779" r:id="rId10"/>
    <p:sldLayoutId id="2147486780" r:id="rId11"/>
  </p:sldLayoutIdLst>
  <p:hf hdr="0" dt="0"/>
  <p:txStyles>
    <p:titleStyle>
      <a:lvl1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47650" indent="-247650" algn="l" defTabSz="863600" rtl="0" eaLnBrk="0" fontAlgn="base" hangingPunct="0">
        <a:lnSpc>
          <a:spcPts val="2100"/>
        </a:lnSpc>
        <a:spcBef>
          <a:spcPts val="4200"/>
        </a:spcBef>
        <a:spcAft>
          <a:spcPts val="2100"/>
        </a:spcAft>
        <a:buFont typeface="Arial" panose="020B0604020202020204" pitchFamily="34" charset="0"/>
        <a:buAutoNum type="arabicPeriod"/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1260475" indent="-206375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2pPr>
      <a:lvl3pPr marL="1831975" indent="-211138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3pPr>
      <a:lvl4pPr marL="2187575" indent="-206375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4pPr>
      <a:lvl5pPr marL="25463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5pPr>
      <a:lvl6pPr marL="30035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6pPr>
      <a:lvl7pPr marL="34607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7pPr>
      <a:lvl8pPr marL="39179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8pPr>
      <a:lvl9pPr marL="43751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3374D59-7B6F-4EC0-B652-919494601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4DAB0D-DCFE-451C-A6A4-DFAA7B8D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 err="1"/>
              <a:t>Wer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hüpft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Offenbacher</a:t>
            </a:r>
            <a:r>
              <a:rPr lang="en-GB" dirty="0"/>
              <a:t>! </a:t>
            </a:r>
            <a:br>
              <a:rPr lang="en-GB" dirty="0"/>
            </a:br>
            <a:br>
              <a:rPr lang="en-GB" dirty="0"/>
            </a:b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Größere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Sprünge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in der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Evidenzakkumulation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sind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mit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höherer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Intelligenz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assoziiert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.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969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18FC-F914-47AE-8321-2E443A41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175F-BEDB-4CEB-B850-094ECD5DA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60390-EFB0-48AB-8A1D-0DBC3CB38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0D3C8-DB7A-4BA6-B272-E0A442B9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Template Matching - Sven Lesche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3A55CB-E877-4AB6-8275-8226A43DA4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4" t="9771" r="5928" b="8876"/>
          <a:stretch/>
        </p:blipFill>
        <p:spPr>
          <a:xfrm>
            <a:off x="431949" y="1522095"/>
            <a:ext cx="7416824" cy="37830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/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l-GR" dirty="0"/>
                  <a:t>(79) = 140.16, </a:t>
                </a:r>
                <a:r>
                  <a:rPr lang="en-GB" dirty="0"/>
                  <a:t>p &lt; .001, CFI = 0.89, RMSEA = 0.08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blipFill>
                <a:blip r:embed="rId3"/>
                <a:stretch>
                  <a:fillRect t="-3774" b="-207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969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E537-C63A-4856-8056-911199A7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E2892-E719-4A66-8C14-DA993C117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Strukturgleichungsmodell</a:t>
            </a:r>
            <a:r>
              <a:rPr lang="en-GB" dirty="0"/>
              <a:t>: alpha und 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26807-1D53-46B0-9039-F7A725DC23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7F3C-B508-43BD-A496-9D3E4B52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7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7E55-CE78-40A7-B5B6-2AC85CBD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Was </a:t>
            </a:r>
            <a:r>
              <a:rPr lang="en-GB" dirty="0" err="1"/>
              <a:t>bedeutet</a:t>
            </a:r>
            <a:r>
              <a:rPr lang="en-GB" dirty="0"/>
              <a:t> das?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94075-D215-472B-BF6F-68425F88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63F32-D82E-48E2-974D-58E5C0A096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34673-0C27-48C5-9C51-49FB18AD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235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0BC0-6F8D-41F1-9CFA-7E46F5D8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Referenzen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FECA-6BCA-4541-B5A2-B70B410DB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7B619-D85A-444F-ACC7-5643511CB5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83B10-FE33-4120-953F-21B27806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8020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893D-A041-4C43-BBDB-A41FD3CE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Korrelationsmatrix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75ECD4-E6E9-4915-A536-1083E18CB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5" t="8411" r="27534" b="3785"/>
          <a:stretch/>
        </p:blipFill>
        <p:spPr>
          <a:xfrm>
            <a:off x="1823285" y="1188569"/>
            <a:ext cx="4994192" cy="479935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6A3A9-2A54-4DA4-A52D-0FAA07147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0ACAD-B4EB-45C6-96F0-6800F0C6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6963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BE47-D7E2-451B-BD63-7849D292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Checks: Bias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6A68B-E1DE-430F-BFA1-C742BB75D7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75026-4050-4AA0-8E37-EE4B2F26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4739BC2-512F-4158-83FB-051944D84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00" y="1943943"/>
            <a:ext cx="8207375" cy="161575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7ED4C9-D12A-4248-A060-353AB180E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35" y="3996649"/>
            <a:ext cx="8640763" cy="170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45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91D1-0700-4FBB-9BA1-202F27F7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Checks: Faithfulness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378083-8988-4FA9-A33C-E7F607DAE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2945"/>
          <a:stretch/>
        </p:blipFill>
        <p:spPr>
          <a:xfrm>
            <a:off x="253414" y="3654409"/>
            <a:ext cx="8207375" cy="242889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9AB33-EDBF-4776-833D-A6F9F0B96D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B5566-2DBB-4A76-9380-4C814278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4172E817-8D21-4B77-BC92-8A7B2CFF5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8617" y="1664350"/>
            <a:ext cx="8207375" cy="160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80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8397-FB58-47F4-A75A-B3FEEEB0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Checks: Posterior predictive checks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6A4F6B-1557-46B0-A3CF-736FF176A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00" y="2038011"/>
            <a:ext cx="8207375" cy="355667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CC409-6CDC-4854-8340-1769DC2AB3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BCBAA-6F20-4AC3-AE56-953734FA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339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E89248-D00F-4601-9A13-F0B19EEB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Mentale</a:t>
            </a:r>
            <a:r>
              <a:rPr lang="en-GB" dirty="0"/>
              <a:t> </a:t>
            </a:r>
            <a:r>
              <a:rPr lang="en-GB" dirty="0" err="1"/>
              <a:t>Geschwindigkeit</a:t>
            </a:r>
            <a:r>
              <a:rPr lang="en-GB" dirty="0"/>
              <a:t> und </a:t>
            </a:r>
            <a:r>
              <a:rPr lang="en-GB" dirty="0" err="1"/>
              <a:t>Intelligenz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3588CB-0B80-4629-AC8E-3FFE877DD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Mean RT, (und </a:t>
            </a:r>
            <a:r>
              <a:rPr lang="en-GB"/>
              <a:t>SD)d</a:t>
            </a:r>
            <a:endParaRPr lang="en-GB" dirty="0"/>
          </a:p>
          <a:p>
            <a:endParaRPr lang="en-GB" dirty="0"/>
          </a:p>
          <a:p>
            <a:r>
              <a:rPr lang="en-GB" dirty="0"/>
              <a:t>EKP </a:t>
            </a:r>
            <a:r>
              <a:rPr lang="en-GB" dirty="0" err="1"/>
              <a:t>Latenzen</a:t>
            </a:r>
            <a:endParaRPr lang="en-GB" dirty="0"/>
          </a:p>
          <a:p>
            <a:endParaRPr lang="en-GB" dirty="0"/>
          </a:p>
          <a:p>
            <a:r>
              <a:rPr lang="en-GB" dirty="0"/>
              <a:t>Drift </a:t>
            </a:r>
            <a:r>
              <a:rPr lang="en-GB" dirty="0" err="1"/>
              <a:t>Diffusionsmodell</a:t>
            </a:r>
            <a:r>
              <a:rPr lang="en-GB" dirty="0"/>
              <a:t>-Parameter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7A02-DB4B-4C79-8819-75F6F48C4B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ADABD5-AC19-49BC-8CBF-BA3469C652F7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DDFAC-0E2E-4AB9-AE23-1CE222B0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925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2344-55BF-4E5C-8E5A-435371CF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Drift Diffusions Modell (DDM)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E275-E32F-47C3-B431-3832F8128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B3269-EBF4-4E46-A2B4-8BCAF801F2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C638-8C74-4055-8399-6047AA72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565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FF18-E21B-4309-8E52-9EE858D8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Rauschen</a:t>
            </a:r>
            <a:r>
              <a:rPr lang="en-GB" dirty="0"/>
              <a:t> und </a:t>
            </a:r>
            <a:r>
              <a:rPr lang="en-GB" dirty="0" err="1"/>
              <a:t>Sprünge</a:t>
            </a:r>
            <a:r>
              <a:rPr lang="en-GB" dirty="0"/>
              <a:t> in der </a:t>
            </a:r>
            <a:r>
              <a:rPr lang="en-GB" dirty="0" err="1"/>
              <a:t>Evidenzakkumulation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C3189-B951-49C9-8D2B-34A256DAD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76220-1C51-439B-9606-577640BE43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09B57-7F7F-4432-9A82-FEA58FF2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50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7830-1D05-49A7-83C0-53E8B64F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Levy-Flight Modell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23DF8-1179-46E7-A6C2-3B68F6E5C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769E8-F646-4DE2-87AC-FD90E25264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8FBAB-9DEA-488C-8DB0-3E11F0E6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89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4399-A4DD-4B93-B099-FA03E36D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Hypothesen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Alpha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3F454-DCFE-4B4A-BF07-F28E5612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DA067-9B34-40D7-9CF2-748E06CBC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03727-E80F-42D7-90CA-A695B65A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07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8C41-DD02-459C-9BAA-E37AA0FD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Datengrundlage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55D7F-183F-429D-8C08-22B73B11E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1A427-F515-48DA-82BD-BFF4497E5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5445A-7CF9-4A4F-86F6-AF934C38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848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3DD3-9460-4409-9C0F-A0393C82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Methode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00827-0487-4DD7-8F90-F59882DB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92DC6-7E87-4DCC-8676-688658C052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91451-43D5-4D15-A3C7-8C8F4E25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849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0929-4D63-4935-BC68-DCEE86A5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D79C0-B13A-4F87-AD41-A3FA70F2F4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6E38-697D-4461-B232-3CD9B852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AD23912-C7E9-4B57-B56A-96214EE9C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845022"/>
            <a:ext cx="8207375" cy="3942656"/>
          </a:xfrm>
        </p:spPr>
      </p:pic>
    </p:spTree>
    <p:extLst>
      <p:ext uri="{BB962C8B-B14F-4D97-AF65-F5344CB8AC3E}">
        <p14:creationId xmlns:p14="http://schemas.microsoft.com/office/powerpoint/2010/main" val="238607183"/>
      </p:ext>
    </p:extLst>
  </p:cSld>
  <p:clrMapOvr>
    <a:masterClrMapping/>
  </p:clrMapOvr>
</p:sld>
</file>

<file path=ppt/theme/theme1.xml><?xml version="1.0" encoding="utf-8"?>
<a:theme xmlns:a="http://schemas.openxmlformats.org/drawingml/2006/main" name="UniH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sverzeichnis">
  <a:themeElements>
    <a:clrScheme name="Inhaltsverzeichn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haltsverzeichni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haltsverzeichn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UniHD</Template>
  <TotalTime>0</TotalTime>
  <Words>200</Words>
  <Application>Microsoft Office PowerPoint</Application>
  <PresentationFormat>Custom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UniHD</vt:lpstr>
      <vt:lpstr>Inhaltsverzeichnis</vt:lpstr>
      <vt:lpstr> Wer nicht hüpft ist Offenbacher!   Größere Sprünge in der Evidenzakkumulation sind mit höherer Intelligenz assoziiert. </vt:lpstr>
      <vt:lpstr>Mentale Geschwindigkeit und Intelligenz</vt:lpstr>
      <vt:lpstr>Drift Diffusions Modell (DDM)</vt:lpstr>
      <vt:lpstr>Rauschen und Sprünge in der Evidenzakkumulation</vt:lpstr>
      <vt:lpstr>Levy-Flight Modell</vt:lpstr>
      <vt:lpstr>Hypothesen zu Alpha</vt:lpstr>
      <vt:lpstr>Datengrundlage</vt:lpstr>
      <vt:lpstr>Methode</vt:lpstr>
      <vt:lpstr>Ergebnisse </vt:lpstr>
      <vt:lpstr>Ergebnisse</vt:lpstr>
      <vt:lpstr>Ergebnisse</vt:lpstr>
      <vt:lpstr>Was bedeutet das?</vt:lpstr>
      <vt:lpstr>Referenzen</vt:lpstr>
      <vt:lpstr>Korrelationsmatrix</vt:lpstr>
      <vt:lpstr>Model Checks: Bias</vt:lpstr>
      <vt:lpstr>Model Checks: Faithfulness</vt:lpstr>
      <vt:lpstr>Model Checks: Posterior predictive checks</vt:lpstr>
    </vt:vector>
  </TitlesOfParts>
  <Company>Uni Heidelberg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Universität Heidelberg General Presentation</dc:title>
  <dc:creator>charlotte</dc:creator>
  <cp:lastModifiedBy>Sven Lesche</cp:lastModifiedBy>
  <cp:revision>549</cp:revision>
  <cp:lastPrinted>2020-10-15T13:34:54Z</cp:lastPrinted>
  <dcterms:created xsi:type="dcterms:W3CDTF">2013-11-19T15:39:40Z</dcterms:created>
  <dcterms:modified xsi:type="dcterms:W3CDTF">2024-07-16T10:35:10Z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120228</vt:lpwstr>
  </property>
</Properties>
</file>