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25"/>
  </p:notesMasterIdLst>
  <p:handoutMasterIdLst>
    <p:handoutMasterId r:id="rId26"/>
  </p:handoutMasterIdLst>
  <p:sldIdLst>
    <p:sldId id="256" r:id="rId3"/>
    <p:sldId id="278" r:id="rId4"/>
    <p:sldId id="277" r:id="rId5"/>
    <p:sldId id="283" r:id="rId6"/>
    <p:sldId id="257" r:id="rId7"/>
    <p:sldId id="260" r:id="rId8"/>
    <p:sldId id="279" r:id="rId9"/>
    <p:sldId id="261" r:id="rId10"/>
    <p:sldId id="262" r:id="rId11"/>
    <p:sldId id="263" r:id="rId12"/>
    <p:sldId id="276" r:id="rId13"/>
    <p:sldId id="264" r:id="rId14"/>
    <p:sldId id="265" r:id="rId15"/>
    <p:sldId id="273" r:id="rId16"/>
    <p:sldId id="274" r:id="rId17"/>
    <p:sldId id="267" r:id="rId18"/>
    <p:sldId id="275" r:id="rId19"/>
    <p:sldId id="268" r:id="rId20"/>
    <p:sldId id="270" r:id="rId21"/>
    <p:sldId id="269" r:id="rId22"/>
    <p:sldId id="271" r:id="rId23"/>
    <p:sldId id="272" r:id="rId24"/>
  </p:sldIdLst>
  <p:sldSz cx="8640763" cy="6480175"/>
  <p:notesSz cx="6794500" cy="99187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97">
          <p15:clr>
            <a:srgbClr val="A4A3A4"/>
          </p15:clr>
        </p15:guide>
        <p15:guide id="2" orient="horz" pos="136">
          <p15:clr>
            <a:srgbClr val="A4A3A4"/>
          </p15:clr>
        </p15:guide>
        <p15:guide id="3" orient="horz" pos="295">
          <p15:clr>
            <a:srgbClr val="A4A3A4"/>
          </p15:clr>
        </p15:guide>
        <p15:guide id="4" orient="horz" pos="1111">
          <p15:clr>
            <a:srgbClr val="A4A3A4"/>
          </p15:clr>
        </p15:guide>
        <p15:guide id="5" orient="horz" pos="1156">
          <p15:clr>
            <a:srgbClr val="A4A3A4"/>
          </p15:clr>
        </p15:guide>
        <p15:guide id="6" orient="horz" pos="3946">
          <p15:clr>
            <a:srgbClr val="A4A3A4"/>
          </p15:clr>
        </p15:guide>
        <p15:guide id="7" pos="408">
          <p15:clr>
            <a:srgbClr val="A4A3A4"/>
          </p15:clr>
        </p15:guide>
        <p15:guide id="8" pos="3402">
          <p15:clr>
            <a:srgbClr val="A4A3A4"/>
          </p15:clr>
        </p15:guide>
        <p15:guide id="9" pos="5306">
          <p15:clr>
            <a:srgbClr val="A4A3A4"/>
          </p15:clr>
        </p15:guide>
        <p15:guide id="10" pos="72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er, Carmen" initials="" lastIdx="29" clrIdx="0"/>
  <p:cmAuthor id="2" name="Sven" initials="S" lastIdx="1" clrIdx="1">
    <p:extLst>
      <p:ext uri="{19B8F6BF-5375-455C-9EA6-DF929625EA0E}">
        <p15:presenceInfo xmlns:p15="http://schemas.microsoft.com/office/powerpoint/2012/main" userId="Sv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542"/>
    <a:srgbClr val="88A945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81888" autoAdjust="0"/>
  </p:normalViewPr>
  <p:slideViewPr>
    <p:cSldViewPr>
      <p:cViewPr varScale="1">
        <p:scale>
          <a:sx n="94" d="100"/>
          <a:sy n="94" d="100"/>
        </p:scale>
        <p:origin x="1524" y="84"/>
      </p:cViewPr>
      <p:guideLst>
        <p:guide orient="horz" pos="3697"/>
        <p:guide orient="horz" pos="136"/>
        <p:guide orient="horz" pos="295"/>
        <p:guide orient="horz" pos="1111"/>
        <p:guide orient="horz" pos="1156"/>
        <p:guide orient="horz" pos="3946"/>
        <p:guide pos="408"/>
        <p:guide pos="3402"/>
        <p:guide pos="5306"/>
        <p:guide pos="72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1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0E2557F-7D3D-60F0-5B07-0F0A02B6DD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2B0374-3664-3340-418C-0D42AD0534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7A9CE32-9C4A-497D-89C1-F9A0AAB21ACD}" type="datetimeFigureOut">
              <a:rPr lang="de-DE"/>
              <a:pPr>
                <a:defRPr/>
              </a:pPr>
              <a:t>19.07.2024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BC03D2-B76A-2372-C8DD-250D9EAC65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8F737C-9E9A-CB1C-0A99-88810B04C5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4C030B-7CBB-4C52-A809-48F3387C6D2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CC357F1-CE11-401A-E576-8DDE944799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5DEAD29-2383-922F-FABE-ED4B99B3D7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85CD470-5B57-48C5-BDDC-4255AB048D79}" type="datetimeFigureOut">
              <a:rPr lang="de-DE" altLang="de-DE"/>
              <a:pPr>
                <a:defRPr/>
              </a:pPr>
              <a:t>19.07.2024</a:t>
            </a:fld>
            <a:endParaRPr lang="de-DE" altLang="de-DE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13159D9-A05B-AA37-EE65-B53ACD00F97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2C98F5F-9F72-8BC3-63AF-7029FA8744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BFC41B1D-8522-4F51-CA4F-11135360B6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C6246344-98A6-42F0-F983-6C64081C8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79A34B-C44D-4220-934B-CC7B195F42A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RT ~ -0.2 Schneller und </a:t>
            </a:r>
            <a:r>
              <a:rPr lang="en-GB" dirty="0" err="1"/>
              <a:t>weniger</a:t>
            </a:r>
            <a:r>
              <a:rPr lang="en-GB" dirty="0"/>
              <a:t> </a:t>
            </a:r>
            <a:r>
              <a:rPr lang="en-GB" dirty="0" err="1"/>
              <a:t>Variabilität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besser</a:t>
            </a:r>
            <a:endParaRPr lang="en-GB" dirty="0"/>
          </a:p>
          <a:p>
            <a:endParaRPr lang="en-GB" dirty="0"/>
          </a:p>
          <a:p>
            <a:r>
              <a:rPr lang="en-GB" dirty="0"/>
              <a:t>EKPs ~ 80% </a:t>
            </a:r>
            <a:r>
              <a:rPr lang="en-GB" dirty="0" err="1"/>
              <a:t>Varianzaufklären</a:t>
            </a:r>
            <a:r>
              <a:rPr lang="en-GB" dirty="0"/>
              <a:t>, </a:t>
            </a:r>
            <a:r>
              <a:rPr lang="en-GB" dirty="0" err="1"/>
              <a:t>Schnellere</a:t>
            </a:r>
            <a:r>
              <a:rPr lang="en-GB" dirty="0"/>
              <a:t> </a:t>
            </a:r>
            <a:r>
              <a:rPr lang="en-GB" dirty="0" err="1"/>
              <a:t>höhere</a:t>
            </a:r>
            <a:r>
              <a:rPr lang="en-GB" dirty="0"/>
              <a:t> </a:t>
            </a:r>
            <a:r>
              <a:rPr lang="en-GB" dirty="0" err="1"/>
              <a:t>kognitive</a:t>
            </a:r>
            <a:r>
              <a:rPr lang="en-GB" dirty="0"/>
              <a:t> </a:t>
            </a:r>
            <a:r>
              <a:rPr lang="en-GB" dirty="0" err="1"/>
              <a:t>Prozesse</a:t>
            </a:r>
            <a:r>
              <a:rPr lang="en-GB" dirty="0"/>
              <a:t> </a:t>
            </a:r>
            <a:r>
              <a:rPr lang="en-GB" dirty="0" err="1"/>
              <a:t>besser</a:t>
            </a:r>
            <a:endParaRPr lang="en-GB" dirty="0"/>
          </a:p>
          <a:p>
            <a:endParaRPr lang="en-GB" dirty="0"/>
          </a:p>
          <a:p>
            <a:r>
              <a:rPr lang="en-GB" dirty="0"/>
              <a:t>Drift </a:t>
            </a:r>
            <a:r>
              <a:rPr lang="en-GB" dirty="0" err="1"/>
              <a:t>Raten</a:t>
            </a:r>
            <a:r>
              <a:rPr lang="en-GB" dirty="0"/>
              <a:t> ~ 0.5 </a:t>
            </a:r>
            <a:r>
              <a:rPr lang="en-GB" dirty="0" err="1"/>
              <a:t>Korrelationen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822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Hick Task 100 per Condition</a:t>
            </a:r>
          </a:p>
          <a:p>
            <a:r>
              <a:rPr lang="en-GB" dirty="0"/>
              <a:t>Sternberg: 100 per Condition</a:t>
            </a:r>
          </a:p>
          <a:p>
            <a:r>
              <a:rPr lang="en-GB" dirty="0"/>
              <a:t>Posner: 300 per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284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296FA563-B2FE-772F-5036-1A15FB619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>
              <a:defRPr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5900" y="2128044"/>
            <a:ext cx="6013450" cy="10795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5905DB48-7AB0-9DB3-84E4-415BAA02BD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2088" y="6119813"/>
            <a:ext cx="2881312" cy="14446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 dirty="0"/>
              <a:t>Template </a:t>
            </a:r>
            <a:r>
              <a:rPr lang="de-DE" dirty="0" err="1"/>
              <a:t>Matching</a:t>
            </a:r>
            <a:r>
              <a:rPr lang="de-DE" dirty="0"/>
              <a:t> - Sven Lesche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71CD40FF-1F0D-BACD-A181-EB1891B7E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18DBE8A-AF8B-4905-8EED-9E0681C38AAA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3974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A3818546-03A6-B1ED-1A81-176437277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192838" y="6184900"/>
            <a:ext cx="2230437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B6201-A893-47AA-B8FA-4364979C3F8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8BEC-2BF0-8025-99B3-CF9572E4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84900"/>
            <a:ext cx="2879725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122946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C8B4999F-E3E4-9249-7DEE-F5FED0121A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573F0-B113-414E-AD4A-CB0D915E63F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5002-EC5C-2586-76BB-7E074DB4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138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76436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FC842FEC-09CA-0E4B-6B88-741EE8E71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1B5D4-A8B6-4877-94CF-CC21113C111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4687-7E66-00D4-677B-79A59BF4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0" y="6132513"/>
            <a:ext cx="2881313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79057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C4F4EED6-211E-11CA-176E-1F49C73F1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69AB5-D27A-4ACC-8B3B-F39E3BE5D5E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61DC-CB2B-851B-C3CA-41C46813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65206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D9764E79-4942-82F0-855F-0D97DE95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9" name="Rectangle 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15900" y="1739900"/>
            <a:ext cx="8207375" cy="469900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700"/>
              </a:lnSpc>
              <a:defRPr sz="3100"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131081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9D74B6-CF65-E6F5-DA04-DBFAA39C4F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29350" y="6084888"/>
            <a:ext cx="2193925" cy="1793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805CA-44B2-4D28-A61F-2AEAFB592BA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3752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349798-475A-90D8-79A7-3D762D94B0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D7F90-D834-4A37-AFD1-48C2C022B19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53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625" y="4164013"/>
            <a:ext cx="7345363" cy="12874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625" y="2746375"/>
            <a:ext cx="7345363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ED614F-9517-D4FE-42AB-00645B1163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96FC5-9861-4215-A294-902E0F7BE8F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6779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5900" y="1763713"/>
            <a:ext cx="4027488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95788" y="1763713"/>
            <a:ext cx="4027487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B2DADA-4504-58D4-8FD3-EDCC811FC8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C16AF-DA42-450A-AF9F-E9127BB3616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29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508532-8FAD-50EA-2FDC-2A8A210409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798E3-42C7-473E-A2EE-96783262335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309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5EE8B17-3D63-77EF-99C1-6B33718A21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D5392-8575-45B5-8B83-2FEBC613356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91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41" y="2130425"/>
            <a:ext cx="8098259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9981" y="388815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14166006-FA0E-2AFC-9052-7A34E097F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DABD5-AC19-49BC-8CBF-BA3469C652F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BA88BBC-656B-2222-4449-DEAA6B58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363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161106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53FC44E-245B-C555-DD31-C0B6E6DC57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B1D20-2555-48EC-9686-A48A3184605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4159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696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1800" y="1355725"/>
            <a:ext cx="28432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EBD586-26C8-1E6B-8ABF-3A82DE1A09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F093C-BF07-4E78-B1A1-D6D3B8E82C9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8265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3863" y="4535488"/>
            <a:ext cx="5184775" cy="536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93863" y="5072063"/>
            <a:ext cx="51847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2A803B-071D-EFD3-F7C9-9003DB194F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35624-7F85-4E32-A7E0-296478AC63C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9059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EAFB71-EF18-3613-4B58-B241630E3D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94011-C808-40C0-9067-8BE37C142A4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04620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372225" y="258763"/>
            <a:ext cx="2051050" cy="56102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5900" y="258763"/>
            <a:ext cx="6003925" cy="56102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68521A-E322-93FE-BBEB-1813192C7E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E6853-76DD-4B0D-8757-0F0738AAA40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32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528F35CB-FCAD-C332-4E40-1589E5B1AB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34DA-CFDB-AF4E-A4E2-FA190E1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" y="6083300"/>
            <a:ext cx="5400675" cy="18097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r>
              <a:rPr lang="de-DE" dirty="0"/>
              <a:t>Template </a:t>
            </a:r>
            <a:r>
              <a:rPr lang="de-DE" dirty="0" err="1"/>
              <a:t>Matching</a:t>
            </a:r>
            <a:r>
              <a:rPr lang="de-DE" dirty="0"/>
              <a:t>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16821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974B249-D1FF-CDE8-6685-B0EE3CA9C1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48483-AAE2-4239-9D71-68C822AB826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B7BB-D953-BB0B-A6A5-964E7339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346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111697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949" y="1727919"/>
            <a:ext cx="4038600" cy="4404991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27919"/>
            <a:ext cx="4038600" cy="4398244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9AA54A2-9FDB-AC29-819F-EFF973EDA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07125" y="6192838"/>
            <a:ext cx="2230438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65542-BF3B-4699-AEDF-B3E690362DB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BB73E-AFEF-71AF-DE19-DA1A3C2C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" y="6192838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45939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DC158785-5962-E19B-968E-4472BA4EFD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5D95D-EB9D-4F36-B941-5FD0797DADD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5AEBA-E76E-6096-530C-EE0D2C76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2616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3369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8C14B9D6-9932-87E4-89E5-11C7954ED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3CE9-7FF5-4128-A78C-1E170763FC3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83B59-B124-DD2C-CB64-54E245D6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" y="6105525"/>
            <a:ext cx="2879725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24886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714375" y="1000125"/>
            <a:ext cx="3714749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86314" y="1000125"/>
            <a:ext cx="3714776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714348" y="3643314"/>
            <a:ext cx="3714750" cy="2286000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1" name="Bildplatzhalter 5"/>
          <p:cNvSpPr>
            <a:spLocks noGrp="1"/>
          </p:cNvSpPr>
          <p:nvPr>
            <p:ph type="pic" sz="quarter" idx="16"/>
          </p:nvPr>
        </p:nvSpPr>
        <p:spPr>
          <a:xfrm>
            <a:off x="4786314" y="3643314"/>
            <a:ext cx="3714749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7FEA1525-6802-9D2B-7644-5200651D06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8F737-0F9A-457A-85B2-6140C484760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0E55D-3949-CE91-3B26-5B78656B281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60363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69560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66337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23863"/>
            <a:ext cx="3008313" cy="4752528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46908C19-D487-FD67-A848-B4E237F2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E7D97-C62A-4927-B45D-3DF0AF4DB5E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3F17E-E05F-F317-0D1A-44111224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43717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6648F31C-2057-6D87-769E-2FAAFC9BEB4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5900" y="468313"/>
            <a:ext cx="60134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273439B4-4E24-E4F6-C563-66C206C8DE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5CFEB-0536-C221-1D1F-3E1EA1B87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 eaLnBrk="1" hangingPunct="1">
              <a:defRPr sz="800"/>
            </a:lvl1pPr>
          </a:lstStyle>
          <a:p>
            <a:pPr>
              <a:defRPr/>
            </a:pPr>
            <a:fld id="{F6038B35-05AE-402D-935C-882050D5B411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pic>
        <p:nvPicPr>
          <p:cNvPr id="1029" name="Picture 10" descr="UniHei_Logo_4C_small">
            <a:extLst>
              <a:ext uri="{FF2B5EF4-FFF2-40B4-BE49-F238E27FC236}">
                <a16:creationId xmlns:a16="http://schemas.microsoft.com/office/drawing/2014/main" id="{85585571-D109-54FA-2430-FF157F71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63FBC4-C831-F960-8B7F-264C5934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425" y="6119813"/>
            <a:ext cx="431165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81" r:id="rId1"/>
    <p:sldLayoutId id="2147486782" r:id="rId2"/>
    <p:sldLayoutId id="2147486783" r:id="rId3"/>
    <p:sldLayoutId id="2147486784" r:id="rId4"/>
    <p:sldLayoutId id="2147486785" r:id="rId5"/>
    <p:sldLayoutId id="2147486786" r:id="rId6"/>
    <p:sldLayoutId id="2147486787" r:id="rId7"/>
    <p:sldLayoutId id="2147486788" r:id="rId8"/>
    <p:sldLayoutId id="2147486789" r:id="rId9"/>
    <p:sldLayoutId id="2147486790" r:id="rId10"/>
    <p:sldLayoutId id="2147486791" r:id="rId11"/>
    <p:sldLayoutId id="2147486792" r:id="rId12"/>
    <p:sldLayoutId id="2147486793" r:id="rId13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222250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428625" indent="-20478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650875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68363" indent="-215900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890106F2-9B0F-1EBE-748B-86EB6226B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A3D4512A-360D-C44F-B6A9-EBF2C13764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 eaLnBrk="1" hangingPunct="1">
              <a:defRPr sz="800"/>
            </a:lvl1pPr>
          </a:lstStyle>
          <a:p>
            <a:pPr>
              <a:defRPr/>
            </a:pPr>
            <a:fld id="{C22C617A-0B9A-46E5-8E09-514BF1DBF5E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5F21AC69-07A8-4E47-A7CF-4BC6F7ACB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468313"/>
            <a:ext cx="5940425" cy="8286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 altLang="de-DE"/>
              <a:t>Inhaltsverzeichnis</a:t>
            </a:r>
          </a:p>
        </p:txBody>
      </p:sp>
      <p:pic>
        <p:nvPicPr>
          <p:cNvPr id="2053" name="Picture 9" descr="UniHei_Logo_4C_small">
            <a:extLst>
              <a:ext uri="{FF2B5EF4-FFF2-40B4-BE49-F238E27FC236}">
                <a16:creationId xmlns:a16="http://schemas.microsoft.com/office/drawing/2014/main" id="{9D589B29-4BD7-5C8D-2B8D-3F88F7B3E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4" r:id="rId1"/>
    <p:sldLayoutId id="2147486771" r:id="rId2"/>
    <p:sldLayoutId id="2147486772" r:id="rId3"/>
    <p:sldLayoutId id="2147486773" r:id="rId4"/>
    <p:sldLayoutId id="2147486774" r:id="rId5"/>
    <p:sldLayoutId id="2147486775" r:id="rId6"/>
    <p:sldLayoutId id="2147486776" r:id="rId7"/>
    <p:sldLayoutId id="2147486777" r:id="rId8"/>
    <p:sldLayoutId id="2147486778" r:id="rId9"/>
    <p:sldLayoutId id="2147486779" r:id="rId10"/>
    <p:sldLayoutId id="2147486780" r:id="rId11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47650" indent="-247650" algn="l" defTabSz="863600" rtl="0" eaLnBrk="0" fontAlgn="base" hangingPunct="0">
        <a:lnSpc>
          <a:spcPts val="2100"/>
        </a:lnSpc>
        <a:spcBef>
          <a:spcPts val="4200"/>
        </a:spcBef>
        <a:spcAft>
          <a:spcPts val="2100"/>
        </a:spcAft>
        <a:buFont typeface="Arial" panose="020B0604020202020204" pitchFamily="34" charset="0"/>
        <a:buAutoNum type="arabicPeriod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12604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2pPr>
      <a:lvl3pPr marL="1831975" indent="-21113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3pPr>
      <a:lvl4pPr marL="21875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4pPr>
      <a:lvl5pPr marL="25463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5pPr>
      <a:lvl6pPr marL="30035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6pPr>
      <a:lvl7pPr marL="34607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7pPr>
      <a:lvl8pPr marL="39179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8pPr>
      <a:lvl9pPr marL="43751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3374D59-7B6F-4EC0-B652-919494601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4DAB0D-DCFE-451C-A6A4-DFAA7B8D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sz="3000" dirty="0"/>
            </a:br>
            <a:r>
              <a:rPr lang="en-GB" sz="3000" dirty="0" err="1"/>
              <a:t>Wer</a:t>
            </a:r>
            <a:r>
              <a:rPr lang="en-GB" sz="3000" dirty="0"/>
              <a:t> </a:t>
            </a:r>
            <a:r>
              <a:rPr lang="en-GB" sz="3000" dirty="0" err="1"/>
              <a:t>nicht</a:t>
            </a:r>
            <a:r>
              <a:rPr lang="en-GB" sz="3000" dirty="0"/>
              <a:t> </a:t>
            </a:r>
            <a:r>
              <a:rPr lang="en-GB" sz="3000" dirty="0" err="1"/>
              <a:t>hüpft</a:t>
            </a:r>
            <a:r>
              <a:rPr lang="en-GB" sz="3000" dirty="0"/>
              <a:t> </a:t>
            </a:r>
            <a:r>
              <a:rPr lang="en-GB" sz="3000" dirty="0" err="1"/>
              <a:t>ist</a:t>
            </a:r>
            <a:r>
              <a:rPr lang="en-GB" sz="3000" dirty="0"/>
              <a:t> </a:t>
            </a:r>
            <a:r>
              <a:rPr lang="en-GB" sz="3000" dirty="0" err="1"/>
              <a:t>Offenbacher</a:t>
            </a:r>
            <a:r>
              <a:rPr lang="en-GB" sz="3000" dirty="0"/>
              <a:t>!</a:t>
            </a:r>
            <a:br>
              <a:rPr lang="en-GB" sz="3000" dirty="0"/>
            </a:br>
            <a:r>
              <a:rPr lang="en-GB" sz="3000" dirty="0"/>
              <a:t> </a:t>
            </a:r>
            <a:br>
              <a:rPr lang="en-GB" sz="3000" dirty="0"/>
            </a:b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Größere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Sprünge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in der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Evidenzakkumulation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sind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mit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höherer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Intelligenz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assoziiert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GB" sz="3000" dirty="0"/>
            </a:b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18969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3DD3-9460-4409-9C0F-A0393C82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Methode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00827-0487-4DD7-8F90-F59882DB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Parametrisierung</a:t>
            </a:r>
            <a:r>
              <a:rPr lang="en-GB" dirty="0"/>
              <a:t> der </a:t>
            </a:r>
            <a:r>
              <a:rPr lang="en-GB" dirty="0" err="1"/>
              <a:t>Modellparameter</a:t>
            </a:r>
            <a:r>
              <a:rPr lang="en-GB" dirty="0"/>
              <a:t> des Levy-Flight </a:t>
            </a:r>
            <a:r>
              <a:rPr lang="en-GB" dirty="0" err="1"/>
              <a:t>Modells</a:t>
            </a:r>
            <a:r>
              <a:rPr lang="en-GB" dirty="0"/>
              <a:t> </a:t>
            </a:r>
          </a:p>
          <a:p>
            <a:pPr marL="342900" indent="-342900">
              <a:buFontTx/>
              <a:buChar char="-"/>
            </a:pPr>
            <a:r>
              <a:rPr lang="en-GB" dirty="0"/>
              <a:t>a, v, t0, z = 0.5, alpha, st0</a:t>
            </a:r>
          </a:p>
          <a:p>
            <a:endParaRPr lang="en-GB" dirty="0"/>
          </a:p>
          <a:p>
            <a:r>
              <a:rPr lang="en-GB" dirty="0" err="1"/>
              <a:t>Strukturgleichungsmodell</a:t>
            </a:r>
            <a:r>
              <a:rPr lang="en-GB" dirty="0"/>
              <a:t> um </a:t>
            </a:r>
            <a:r>
              <a:rPr lang="en-GB" dirty="0" err="1"/>
              <a:t>latenten</a:t>
            </a:r>
            <a:r>
              <a:rPr lang="en-GB" dirty="0"/>
              <a:t> </a:t>
            </a:r>
            <a:r>
              <a:rPr lang="en-GB" dirty="0" err="1"/>
              <a:t>Faktor</a:t>
            </a:r>
            <a:r>
              <a:rPr lang="en-GB" dirty="0"/>
              <a:t> von alpha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bilden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Korrelation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i="1" dirty="0"/>
              <a:t>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92DC6-7E87-4DCC-8676-688658C05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1451-43D5-4D15-A3C7-8C8F4E25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84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B57E-0726-42F0-AAE8-935D9DC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F9FE-44D9-40CB-9EAD-4F3623429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7BEDF-AD71-427F-9438-410198708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A1FDA-99F9-4005-8C63-285F451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591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0929-4D63-4935-BC68-DCEE86A5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D79C0-B13A-4F87-AD41-A3FA70F2F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E38-697D-4461-B232-3CD9B852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D23912-C7E9-4B57-B56A-96214EE9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845022"/>
            <a:ext cx="8207375" cy="3942656"/>
          </a:xfrm>
        </p:spPr>
      </p:pic>
    </p:spTree>
    <p:extLst>
      <p:ext uri="{BB962C8B-B14F-4D97-AF65-F5344CB8AC3E}">
        <p14:creationId xmlns:p14="http://schemas.microsoft.com/office/powerpoint/2010/main" val="23860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Template Matching - Sven Lesche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(7</a:t>
                </a:r>
                <a:r>
                  <a:rPr lang="en-GB" dirty="0"/>
                  <a:t>4</a:t>
                </a:r>
                <a:r>
                  <a:rPr lang="el-GR" dirty="0"/>
                  <a:t>) = 1</a:t>
                </a:r>
                <a:r>
                  <a:rPr lang="en-GB" dirty="0"/>
                  <a:t>33.39</a:t>
                </a:r>
                <a:r>
                  <a:rPr lang="el-GR" dirty="0"/>
                  <a:t>, </a:t>
                </a:r>
                <a:r>
                  <a:rPr lang="en-GB" dirty="0"/>
                  <a:t>p &lt; .0001, CFI = 0.90, RMSEA = 0.08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2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72CE9E-FAC9-4EA4-B607-36B4ED54D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9652" r="6577" b="9662"/>
          <a:stretch/>
        </p:blipFill>
        <p:spPr>
          <a:xfrm>
            <a:off x="442938" y="1547814"/>
            <a:ext cx="7533351" cy="3893642"/>
          </a:xfrm>
        </p:spPr>
      </p:pic>
    </p:spTree>
    <p:extLst>
      <p:ext uri="{BB962C8B-B14F-4D97-AF65-F5344CB8AC3E}">
        <p14:creationId xmlns:p14="http://schemas.microsoft.com/office/powerpoint/2010/main" val="201096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Template Matching - Sven Lesche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(7</a:t>
                </a:r>
                <a:r>
                  <a:rPr lang="en-GB" dirty="0"/>
                  <a:t>4</a:t>
                </a:r>
                <a:r>
                  <a:rPr lang="el-GR" dirty="0"/>
                  <a:t>) = 1</a:t>
                </a:r>
                <a:r>
                  <a:rPr lang="en-GB" dirty="0"/>
                  <a:t>73.59</a:t>
                </a:r>
                <a:r>
                  <a:rPr lang="el-GR" dirty="0"/>
                  <a:t>, </a:t>
                </a:r>
                <a:r>
                  <a:rPr lang="en-GB" dirty="0"/>
                  <a:t>p &lt; .0001, CFI = 0.90, RMSEA = 0.10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2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866387-6587-4B59-BA55-570A7FBCC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9653" r="6577" b="11416"/>
          <a:stretch/>
        </p:blipFill>
        <p:spPr>
          <a:xfrm>
            <a:off x="431949" y="1511895"/>
            <a:ext cx="7542642" cy="3813695"/>
          </a:xfrm>
        </p:spPr>
      </p:pic>
    </p:spTree>
    <p:extLst>
      <p:ext uri="{BB962C8B-B14F-4D97-AF65-F5344CB8AC3E}">
        <p14:creationId xmlns:p14="http://schemas.microsoft.com/office/powerpoint/2010/main" val="260078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Template Matching - Sven Lesche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0F06B1-5CC0-46C6-8BD8-3EEEDB061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1" t="470" r="10534" b="-450"/>
          <a:stretch/>
        </p:blipFill>
        <p:spPr>
          <a:xfrm>
            <a:off x="1008013" y="1208646"/>
            <a:ext cx="6768751" cy="453904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</a:t>
                </a:r>
                <a:r>
                  <a:rPr lang="en-GB" dirty="0"/>
                  <a:t>201</a:t>
                </a:r>
                <a:r>
                  <a:rPr lang="el-GR" dirty="0"/>
                  <a:t>) = </a:t>
                </a:r>
                <a:r>
                  <a:rPr lang="en-GB" dirty="0"/>
                  <a:t>413.64</a:t>
                </a:r>
                <a:r>
                  <a:rPr lang="el-GR" dirty="0"/>
                  <a:t>, </a:t>
                </a:r>
                <a:r>
                  <a:rPr lang="en-GB" dirty="0"/>
                  <a:t>p &lt; .0001, CFI = 0.85, RMSEA = 0.09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3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834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7E55-CE78-40A7-B5B6-2AC85CBD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bedeutet</a:t>
            </a:r>
            <a:r>
              <a:rPr lang="en-GB" dirty="0"/>
              <a:t> 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4075-D215-472B-BF6F-68425F88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Alpha negative </a:t>
            </a:r>
            <a:r>
              <a:rPr lang="en-GB" dirty="0" err="1"/>
              <a:t>korreliert</a:t>
            </a:r>
            <a:r>
              <a:rPr lang="en-GB" dirty="0"/>
              <a:t> -&gt; </a:t>
            </a:r>
            <a:r>
              <a:rPr lang="en-GB" dirty="0" err="1"/>
              <a:t>weniger</a:t>
            </a:r>
            <a:r>
              <a:rPr lang="en-GB" dirty="0"/>
              <a:t> </a:t>
            </a:r>
            <a:r>
              <a:rPr lang="en-GB" dirty="0" err="1"/>
              <a:t>stabil</a:t>
            </a:r>
            <a:r>
              <a:rPr lang="en-GB" dirty="0"/>
              <a:t>…</a:t>
            </a:r>
          </a:p>
          <a:p>
            <a:endParaRPr lang="en-GB" dirty="0"/>
          </a:p>
          <a:p>
            <a:r>
              <a:rPr lang="en-GB" dirty="0"/>
              <a:t>Alpha und v </a:t>
            </a:r>
            <a:r>
              <a:rPr lang="en-GB" dirty="0" err="1"/>
              <a:t>kaum</a:t>
            </a:r>
            <a:r>
              <a:rPr lang="en-GB" dirty="0"/>
              <a:t> </a:t>
            </a:r>
            <a:r>
              <a:rPr lang="en-GB" dirty="0" err="1"/>
              <a:t>korreliert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Alpha </a:t>
            </a:r>
            <a:r>
              <a:rPr lang="en-GB" dirty="0" err="1"/>
              <a:t>genau</a:t>
            </a:r>
            <a:r>
              <a:rPr lang="en-GB" dirty="0"/>
              <a:t> so stark </a:t>
            </a:r>
            <a:r>
              <a:rPr lang="en-GB" dirty="0" err="1"/>
              <a:t>korreliert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v</a:t>
            </a:r>
          </a:p>
          <a:p>
            <a:endParaRPr lang="en-GB" dirty="0"/>
          </a:p>
          <a:p>
            <a:r>
              <a:rPr lang="en-GB" dirty="0" err="1"/>
              <a:t>Kann</a:t>
            </a:r>
            <a:r>
              <a:rPr lang="en-GB" dirty="0"/>
              <a:t> Alpha </a:t>
            </a:r>
            <a:r>
              <a:rPr lang="en-GB" dirty="0" err="1"/>
              <a:t>Variabilität</a:t>
            </a:r>
            <a:r>
              <a:rPr lang="en-GB" dirty="0"/>
              <a:t> </a:t>
            </a:r>
            <a:r>
              <a:rPr lang="en-GB" dirty="0" err="1"/>
              <a:t>modellieren</a:t>
            </a:r>
            <a:r>
              <a:rPr lang="en-GB" dirty="0"/>
              <a:t>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63F32-D82E-48E2-974D-58E5C0A09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34673-0C27-48C5-9C51-49FB18AD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235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B3FB-CCB0-4F8A-8C8E-ACDBCEEA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Limitationen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1FCB-5248-417C-815E-40816280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Aber: model fit…</a:t>
            </a:r>
          </a:p>
          <a:p>
            <a:endParaRPr lang="en-GB" dirty="0"/>
          </a:p>
          <a:p>
            <a:r>
              <a:rPr lang="en-GB" dirty="0" err="1"/>
              <a:t>Richtung</a:t>
            </a:r>
            <a:r>
              <a:rPr lang="en-GB" dirty="0"/>
              <a:t> </a:t>
            </a:r>
            <a:r>
              <a:rPr lang="en-GB" dirty="0" err="1"/>
              <a:t>bleibt</a:t>
            </a:r>
            <a:r>
              <a:rPr lang="en-GB" dirty="0"/>
              <a:t>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klar</a:t>
            </a:r>
            <a:endParaRPr lang="en-GB" dirty="0"/>
          </a:p>
          <a:p>
            <a:endParaRPr lang="en-GB" dirty="0"/>
          </a:p>
          <a:p>
            <a:r>
              <a:rPr lang="en-GB" dirty="0"/>
              <a:t>Mal </a:t>
            </a:r>
            <a:r>
              <a:rPr lang="en-GB" dirty="0" err="1"/>
              <a:t>schauen</a:t>
            </a:r>
            <a:r>
              <a:rPr lang="en-GB" dirty="0"/>
              <a:t>, </a:t>
            </a:r>
            <a:r>
              <a:rPr lang="en-GB" dirty="0" err="1"/>
              <a:t>wie</a:t>
            </a:r>
            <a:r>
              <a:rPr lang="en-GB" dirty="0"/>
              <a:t> das in </a:t>
            </a:r>
            <a:r>
              <a:rPr lang="en-GB" dirty="0" err="1"/>
              <a:t>schwierigen</a:t>
            </a:r>
            <a:r>
              <a:rPr lang="en-GB" dirty="0"/>
              <a:t> </a:t>
            </a:r>
            <a:r>
              <a:rPr lang="en-GB" dirty="0" err="1"/>
              <a:t>Aufgaben</a:t>
            </a:r>
            <a:r>
              <a:rPr lang="en-GB" dirty="0"/>
              <a:t> </a:t>
            </a:r>
            <a:r>
              <a:rPr lang="en-GB" dirty="0" err="1"/>
              <a:t>aussieht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A12B6-6DF8-4C4D-8FF4-ACE77D6A8E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0087-B965-4FBA-9C53-18A7F5A2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82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0BC0-6F8D-41F1-9CFA-7E46F5D8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Referenzen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FECA-6BCA-4541-B5A2-B70B410DB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7B619-D85A-444F-ACC7-5643511CB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3B10-FE33-4120-953F-21B27806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020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893D-A041-4C43-BBDB-A41FD3CE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Korrelationsmatrix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75ECD4-E6E9-4915-A536-1083E18CB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5" t="8411" r="27534" b="3785"/>
          <a:stretch/>
        </p:blipFill>
        <p:spPr>
          <a:xfrm>
            <a:off x="1823285" y="1188569"/>
            <a:ext cx="4994192" cy="47993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6A3A9-2A54-4DA4-A52D-0FAA07147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0ACAD-B4EB-45C6-96F0-6800F0C6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96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95E4C6F-1B3E-4A35-BEE6-6C3D5514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heute</a:t>
            </a:r>
            <a:r>
              <a:rPr lang="en-GB" dirty="0"/>
              <a:t> </a:t>
            </a:r>
            <a:r>
              <a:rPr lang="en-GB" dirty="0" err="1"/>
              <a:t>machen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BB7D74-580B-48BF-A259-57436079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E6B81-C00A-42F8-91FC-F9D582F02D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DABD5-AC19-49BC-8CBF-BA3469C652F7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39351-AB3F-4679-A903-5BF7F3B4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</a:p>
        </p:txBody>
      </p:sp>
      <p:pic>
        <p:nvPicPr>
          <p:cNvPr id="1026" name="Picture 2" descr="Fränkische Schweiz: Spielplatz Plankenfels">
            <a:extLst>
              <a:ext uri="{FF2B5EF4-FFF2-40B4-BE49-F238E27FC236}">
                <a16:creationId xmlns:a16="http://schemas.microsoft.com/office/drawing/2014/main" id="{B9B51751-C274-40FD-83BE-20293051E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5" y="1257236"/>
            <a:ext cx="7077712" cy="471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08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BE47-D7E2-451B-BD63-7849D292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A68B-E1DE-430F-BFA1-C742BB75D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5026-4050-4AA0-8E37-EE4B2F26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739BC2-512F-4158-83FB-051944D8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1943943"/>
            <a:ext cx="8207375" cy="161575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7ED4C9-D12A-4248-A060-353AB180E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35" y="3996649"/>
            <a:ext cx="8640763" cy="17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45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91D1-0700-4FBB-9BA1-202F27F7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Faithfulness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378083-8988-4FA9-A33C-E7F607DAE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2945"/>
          <a:stretch/>
        </p:blipFill>
        <p:spPr>
          <a:xfrm>
            <a:off x="253414" y="3654409"/>
            <a:ext cx="8207375" cy="24288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9AB33-EDBF-4776-833D-A6F9F0B96D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B5566-2DBB-4A76-9380-4C814278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172E817-8D21-4B77-BC92-8A7B2CFF5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8617" y="1664350"/>
            <a:ext cx="8207375" cy="160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80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8397-FB58-47F4-A75A-B3FEEEB0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Posterior predictive checks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6A4F6B-1557-46B0-A3CF-736FF176A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2038011"/>
            <a:ext cx="8207375" cy="35566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CC409-6CDC-4854-8340-1769DC2AB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BCBAA-6F20-4AC3-AE56-953734FA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39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2344-55BF-4E5C-8E5A-435371CF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Drift Diffusions Modell (DDM)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E275-E32F-47C3-B431-3832F812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B3269-EBF4-4E46-A2B4-8BCAF801F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C638-8C74-4055-8399-6047AA7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4939941-05F9-47FC-981F-38DB06EFC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182" y="5437721"/>
            <a:ext cx="16661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de-DE" altLang="en-GB" sz="1000" dirty="0"/>
              <a:t>aus Schiffler et al. (2017)</a:t>
            </a:r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C0ADB55D-7805-400E-8C07-F9F4603E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8" y="1267991"/>
            <a:ext cx="8562985" cy="407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6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02D2-4685-494B-A270-AA1F06D3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Zusammenhänge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Intelligenz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82A0-5FE3-4F2B-BE82-8FD304BFB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Korrelationen</a:t>
            </a:r>
            <a:r>
              <a:rPr lang="en-GB" dirty="0"/>
              <a:t> der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85996-4022-47E4-AD5A-2B916CA35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305C-75FE-422F-8C73-256DED52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13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E89248-D00F-4601-9A13-F0B19EEB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Mentale</a:t>
            </a:r>
            <a:r>
              <a:rPr lang="en-GB" dirty="0"/>
              <a:t> </a:t>
            </a:r>
            <a:r>
              <a:rPr lang="en-GB" dirty="0" err="1"/>
              <a:t>Geschwindigkeit</a:t>
            </a:r>
            <a:r>
              <a:rPr lang="en-GB" dirty="0"/>
              <a:t> und </a:t>
            </a:r>
            <a:r>
              <a:rPr lang="en-GB" dirty="0" err="1"/>
              <a:t>Intelligenz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3588CB-0B80-4629-AC8E-3FFE877D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Durchweg</a:t>
            </a:r>
            <a:r>
              <a:rPr lang="en-GB" dirty="0"/>
              <a:t> positive </a:t>
            </a:r>
            <a:r>
              <a:rPr lang="en-GB" dirty="0" err="1"/>
              <a:t>Zusammenhänge</a:t>
            </a:r>
            <a:r>
              <a:rPr lang="en-GB" dirty="0"/>
              <a:t> von </a:t>
            </a:r>
            <a:r>
              <a:rPr lang="en-GB" dirty="0" err="1"/>
              <a:t>Geschwindigkeit</a:t>
            </a:r>
            <a:r>
              <a:rPr lang="en-GB" dirty="0"/>
              <a:t> und </a:t>
            </a:r>
            <a:r>
              <a:rPr lang="en-GB" dirty="0" err="1"/>
              <a:t>Intelligenz</a:t>
            </a:r>
            <a:r>
              <a:rPr lang="en-GB" dirty="0"/>
              <a:t> (Sheppard &amp; Vernon, 2008).</a:t>
            </a:r>
          </a:p>
          <a:p>
            <a:endParaRPr lang="en-GB" dirty="0"/>
          </a:p>
          <a:p>
            <a:r>
              <a:rPr lang="en-GB" dirty="0" err="1"/>
              <a:t>Zusammenhänge</a:t>
            </a:r>
            <a:r>
              <a:rPr lang="en-GB" dirty="0"/>
              <a:t> </a:t>
            </a:r>
            <a:r>
              <a:rPr lang="en-GB" i="1" dirty="0"/>
              <a:t>g </a:t>
            </a:r>
            <a:r>
              <a:rPr lang="en-GB" dirty="0"/>
              <a:t>und </a:t>
            </a:r>
            <a:r>
              <a:rPr lang="en-GB" dirty="0" err="1"/>
              <a:t>mittleren</a:t>
            </a:r>
            <a:r>
              <a:rPr lang="en-GB" dirty="0"/>
              <a:t> RTs ( und </a:t>
            </a:r>
            <a:r>
              <a:rPr lang="en-GB" dirty="0" err="1"/>
              <a:t>Varianzen</a:t>
            </a:r>
            <a:r>
              <a:rPr lang="en-GB" dirty="0"/>
              <a:t> der RTs (</a:t>
            </a:r>
            <a:r>
              <a:rPr lang="en-GB" dirty="0" err="1"/>
              <a:t>Doebler</a:t>
            </a:r>
            <a:r>
              <a:rPr lang="en-GB" dirty="0"/>
              <a:t> &amp; Scheffler, 2016; Jensen, 2006)</a:t>
            </a:r>
          </a:p>
          <a:p>
            <a:endParaRPr lang="en-GB" dirty="0"/>
          </a:p>
          <a:p>
            <a:r>
              <a:rPr lang="en-GB" dirty="0" err="1"/>
              <a:t>Zusammenhänge</a:t>
            </a:r>
            <a:r>
              <a:rPr lang="en-GB" dirty="0"/>
              <a:t> von </a:t>
            </a:r>
            <a:r>
              <a:rPr lang="en-GB" i="1" dirty="0"/>
              <a:t>g </a:t>
            </a:r>
            <a:r>
              <a:rPr lang="en-GB" dirty="0"/>
              <a:t>und EKP-</a:t>
            </a:r>
            <a:r>
              <a:rPr lang="en-GB" dirty="0" err="1"/>
              <a:t>Latenzen</a:t>
            </a:r>
            <a:r>
              <a:rPr lang="en-GB" dirty="0"/>
              <a:t> (Schubert et al., 2017)</a:t>
            </a:r>
          </a:p>
          <a:p>
            <a:endParaRPr lang="en-GB" dirty="0"/>
          </a:p>
          <a:p>
            <a:r>
              <a:rPr lang="en-GB" dirty="0" err="1"/>
              <a:t>Zusammenhänge</a:t>
            </a:r>
            <a:r>
              <a:rPr lang="en-GB" dirty="0"/>
              <a:t> von </a:t>
            </a:r>
            <a:r>
              <a:rPr lang="en-GB" i="1" dirty="0"/>
              <a:t>g </a:t>
            </a:r>
            <a:r>
              <a:rPr lang="en-GB" dirty="0"/>
              <a:t>und Drift-Rate (</a:t>
            </a:r>
            <a:r>
              <a:rPr lang="en-GB" dirty="0" err="1"/>
              <a:t>Lerche</a:t>
            </a:r>
            <a:r>
              <a:rPr lang="en-GB" dirty="0"/>
              <a:t> et al. 2020)</a:t>
            </a:r>
          </a:p>
          <a:p>
            <a:endParaRPr lang="en-GB" dirty="0"/>
          </a:p>
          <a:p>
            <a:r>
              <a:rPr lang="en-GB" dirty="0"/>
              <a:t>-&gt; </a:t>
            </a:r>
            <a:r>
              <a:rPr lang="en-GB" dirty="0" err="1"/>
              <a:t>Sowohl</a:t>
            </a:r>
            <a:r>
              <a:rPr lang="en-GB" dirty="0"/>
              <a:t> </a:t>
            </a:r>
            <a:r>
              <a:rPr lang="en-GB" dirty="0" err="1"/>
              <a:t>Geschwindigkeit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Variabilität</a:t>
            </a:r>
            <a:r>
              <a:rPr lang="en-GB" dirty="0"/>
              <a:t> der </a:t>
            </a:r>
            <a:r>
              <a:rPr lang="en-GB" dirty="0" err="1"/>
              <a:t>Geschwindigkeit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Intelligenz</a:t>
            </a:r>
            <a:r>
              <a:rPr lang="en-GB" dirty="0"/>
              <a:t> </a:t>
            </a:r>
            <a:r>
              <a:rPr lang="en-GB" dirty="0" err="1"/>
              <a:t>assoziiert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7A02-DB4B-4C79-8819-75F6F48C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DABD5-AC19-49BC-8CBF-BA3469C652F7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DDFAC-0E2E-4AB9-AE23-1CE222B0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925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7830-1D05-49A7-83C0-53E8B64F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Levy-Flight Modell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6280A7-CE2A-4AA2-A856-1B214C3FC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0404" y="1682189"/>
            <a:ext cx="4170465" cy="20348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769E8-F646-4DE2-87AC-FD90E2526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8FBAB-9DEA-488C-8DB0-3E11F0E6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4112F-72D4-40A5-936C-CB8795FE46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21"/>
          <a:stretch/>
        </p:blipFill>
        <p:spPr>
          <a:xfrm>
            <a:off x="106027" y="1709278"/>
            <a:ext cx="3966275" cy="2034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89D26A-C2C6-4ABC-9A0D-578A146A9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513" y="3969818"/>
            <a:ext cx="3891578" cy="18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295B-06F7-4DFE-98EB-C78272C0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ist</a:t>
            </a:r>
            <a:r>
              <a:rPr lang="en-GB" dirty="0"/>
              <a:t> alpha?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4634-41BE-4FD6-AD28-CB6A4495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Quantifiziert</a:t>
            </a:r>
            <a:r>
              <a:rPr lang="en-GB" dirty="0"/>
              <a:t> die </a:t>
            </a:r>
            <a:r>
              <a:rPr lang="en-GB" dirty="0" err="1"/>
              <a:t>Stabilität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Prozess</a:t>
            </a:r>
            <a:r>
              <a:rPr lang="en-GB" dirty="0"/>
              <a:t> der </a:t>
            </a:r>
            <a:r>
              <a:rPr lang="en-GB" dirty="0" err="1"/>
              <a:t>Evidenzakkumulation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Hohes</a:t>
            </a:r>
            <a:r>
              <a:rPr lang="en-GB" dirty="0"/>
              <a:t> Alpha -&gt; </a:t>
            </a:r>
            <a:r>
              <a:rPr lang="en-GB" dirty="0" err="1"/>
              <a:t>Wenige</a:t>
            </a:r>
            <a:r>
              <a:rPr lang="en-GB" dirty="0"/>
              <a:t> </a:t>
            </a:r>
            <a:r>
              <a:rPr lang="en-GB" dirty="0" err="1"/>
              <a:t>Sprünge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Niedriges</a:t>
            </a:r>
            <a:r>
              <a:rPr lang="en-GB" dirty="0"/>
              <a:t> Alpha -&gt; </a:t>
            </a:r>
            <a:r>
              <a:rPr lang="en-GB" dirty="0" err="1"/>
              <a:t>Viele</a:t>
            </a:r>
            <a:r>
              <a:rPr lang="en-GB" dirty="0"/>
              <a:t> </a:t>
            </a:r>
            <a:r>
              <a:rPr lang="en-GB" dirty="0" err="1"/>
              <a:t>Sprünge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-&gt; Aber was </a:t>
            </a:r>
            <a:r>
              <a:rPr lang="en-GB" b="1" dirty="0" err="1"/>
              <a:t>bedeutet</a:t>
            </a:r>
            <a:r>
              <a:rPr lang="en-GB" b="1" dirty="0"/>
              <a:t> das? Und </a:t>
            </a:r>
            <a:r>
              <a:rPr lang="en-GB" b="1" dirty="0" err="1"/>
              <a:t>sind</a:t>
            </a:r>
            <a:r>
              <a:rPr lang="en-GB" b="1" dirty="0"/>
              <a:t> </a:t>
            </a:r>
            <a:r>
              <a:rPr lang="en-GB" b="1" dirty="0" err="1"/>
              <a:t>mehr</a:t>
            </a:r>
            <a:r>
              <a:rPr lang="en-GB" b="1" dirty="0"/>
              <a:t> </a:t>
            </a:r>
            <a:r>
              <a:rPr lang="en-GB" b="1" dirty="0" err="1"/>
              <a:t>Sprünge</a:t>
            </a:r>
            <a:r>
              <a:rPr lang="en-GB" b="1" dirty="0"/>
              <a:t> gut </a:t>
            </a:r>
            <a:r>
              <a:rPr lang="en-GB" b="1" dirty="0" err="1"/>
              <a:t>oder</a:t>
            </a:r>
            <a:r>
              <a:rPr lang="en-GB" b="1" dirty="0"/>
              <a:t> </a:t>
            </a:r>
            <a:r>
              <a:rPr lang="en-GB" b="1" dirty="0" err="1"/>
              <a:t>schlecht</a:t>
            </a:r>
            <a:r>
              <a:rPr lang="en-GB" b="1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5DF1D-565E-4DDC-A46F-AB42F9BF9A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0E014-6238-4CF0-B10E-3D55917E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52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4399-A4DD-4B93-B099-FA03E36D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Hypothesen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F454-DCFE-4B4A-BF07-F28E5612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Sprünge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unsystematisch</a:t>
            </a:r>
            <a:r>
              <a:rPr lang="en-GB" dirty="0"/>
              <a:t>, </a:t>
            </a:r>
            <a:r>
              <a:rPr lang="en-GB" dirty="0" err="1"/>
              <a:t>sollten</a:t>
            </a:r>
            <a:r>
              <a:rPr lang="en-GB" dirty="0"/>
              <a:t> in </a:t>
            </a:r>
            <a:r>
              <a:rPr lang="en-GB" dirty="0" err="1"/>
              <a:t>einer</a:t>
            </a:r>
            <a:r>
              <a:rPr lang="en-GB" dirty="0"/>
              <a:t> Aufgabe </a:t>
            </a:r>
            <a:r>
              <a:rPr lang="en-GB" dirty="0" err="1"/>
              <a:t>vermieden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(inefficient jumping hypothesis)</a:t>
            </a:r>
          </a:p>
          <a:p>
            <a:r>
              <a:rPr lang="en-GB" b="1" dirty="0"/>
              <a:t> -&gt; </a:t>
            </a:r>
            <a:r>
              <a:rPr lang="en-GB" b="1" dirty="0" err="1"/>
              <a:t>Intelligentere</a:t>
            </a:r>
            <a:r>
              <a:rPr lang="en-GB" b="1" dirty="0"/>
              <a:t> </a:t>
            </a:r>
            <a:r>
              <a:rPr lang="en-GB" b="1" dirty="0" err="1"/>
              <a:t>Personen</a:t>
            </a:r>
            <a:r>
              <a:rPr lang="en-GB" b="1" dirty="0"/>
              <a:t> </a:t>
            </a:r>
            <a:r>
              <a:rPr lang="en-GB" b="1" dirty="0" err="1"/>
              <a:t>sollten</a:t>
            </a:r>
            <a:r>
              <a:rPr lang="en-GB" b="1" dirty="0"/>
              <a:t> </a:t>
            </a:r>
            <a:r>
              <a:rPr lang="en-GB" b="1" dirty="0" err="1"/>
              <a:t>größere</a:t>
            </a:r>
            <a:r>
              <a:rPr lang="en-GB" b="1" dirty="0"/>
              <a:t> </a:t>
            </a:r>
            <a:r>
              <a:rPr lang="en-GB" b="1" dirty="0" err="1"/>
              <a:t>Stabilität</a:t>
            </a:r>
            <a:r>
              <a:rPr lang="en-GB" b="1" dirty="0"/>
              <a:t> </a:t>
            </a:r>
            <a:r>
              <a:rPr lang="en-GB" b="1" dirty="0" err="1"/>
              <a:t>haben</a:t>
            </a:r>
            <a:endParaRPr lang="en-GB" b="1" dirty="0"/>
          </a:p>
          <a:p>
            <a:endParaRPr lang="en-GB" b="1" dirty="0"/>
          </a:p>
          <a:p>
            <a:r>
              <a:rPr lang="en-GB" dirty="0"/>
              <a:t>In </a:t>
            </a:r>
            <a:r>
              <a:rPr lang="en-GB" dirty="0" err="1"/>
              <a:t>einfachen</a:t>
            </a:r>
            <a:r>
              <a:rPr lang="en-GB" dirty="0"/>
              <a:t> </a:t>
            </a:r>
            <a:r>
              <a:rPr lang="en-GB" dirty="0" err="1"/>
              <a:t>Aufgaben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gleichmäßige</a:t>
            </a:r>
            <a:r>
              <a:rPr lang="en-GB" dirty="0"/>
              <a:t> </a:t>
            </a:r>
            <a:r>
              <a:rPr lang="en-GB" dirty="0" err="1"/>
              <a:t>Sammlung</a:t>
            </a:r>
            <a:r>
              <a:rPr lang="en-GB" dirty="0"/>
              <a:t> an </a:t>
            </a:r>
            <a:r>
              <a:rPr lang="en-GB" dirty="0" err="1"/>
              <a:t>Informationen</a:t>
            </a:r>
            <a:r>
              <a:rPr lang="en-GB" dirty="0"/>
              <a:t> suboptimal. Es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von </a:t>
            </a:r>
            <a:r>
              <a:rPr lang="en-GB" dirty="0" err="1"/>
              <a:t>Informationen</a:t>
            </a:r>
            <a:r>
              <a:rPr lang="en-GB" dirty="0"/>
              <a:t> schnell </a:t>
            </a:r>
            <a:r>
              <a:rPr lang="en-GB" dirty="0" err="1"/>
              <a:t>beeinflussen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lassen</a:t>
            </a:r>
            <a:r>
              <a:rPr lang="en-GB" dirty="0"/>
              <a:t> (efficient jumping hypothesis)</a:t>
            </a:r>
          </a:p>
          <a:p>
            <a:r>
              <a:rPr lang="en-GB" b="1" dirty="0"/>
              <a:t>-&gt; </a:t>
            </a:r>
            <a:r>
              <a:rPr lang="en-GB" b="1" dirty="0" err="1"/>
              <a:t>Intelligentere</a:t>
            </a:r>
            <a:r>
              <a:rPr lang="en-GB" b="1" dirty="0"/>
              <a:t> </a:t>
            </a:r>
            <a:r>
              <a:rPr lang="en-GB" b="1" dirty="0" err="1"/>
              <a:t>Personen</a:t>
            </a:r>
            <a:r>
              <a:rPr lang="en-GB" b="1" dirty="0"/>
              <a:t> </a:t>
            </a:r>
            <a:r>
              <a:rPr lang="en-GB" b="1" dirty="0" err="1"/>
              <a:t>sollte</a:t>
            </a:r>
            <a:r>
              <a:rPr lang="en-GB" b="1" dirty="0"/>
              <a:t> </a:t>
            </a:r>
            <a:r>
              <a:rPr lang="en-GB" b="1" dirty="0" err="1"/>
              <a:t>kleine</a:t>
            </a:r>
            <a:r>
              <a:rPr lang="en-GB" b="1" dirty="0"/>
              <a:t> </a:t>
            </a:r>
            <a:r>
              <a:rPr lang="en-GB" b="1" dirty="0" err="1"/>
              <a:t>Stabilität</a:t>
            </a:r>
            <a:r>
              <a:rPr lang="en-GB" b="1" dirty="0"/>
              <a:t> </a:t>
            </a:r>
            <a:r>
              <a:rPr lang="en-GB" b="1" dirty="0" err="1"/>
              <a:t>haben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DA067-9B34-40D7-9CF2-748E06CBC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3727-E80F-42D7-90CA-A695B65A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89907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8C41-DD02-459C-9BAA-E37AA0FD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Datengrundlage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5D7F-183F-429D-8C08-22B73B11E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Schubert et al. (2017):</a:t>
            </a:r>
          </a:p>
          <a:p>
            <a:endParaRPr lang="en-GB" dirty="0"/>
          </a:p>
          <a:p>
            <a:r>
              <a:rPr lang="en-GB" dirty="0" err="1"/>
              <a:t>Drei</a:t>
            </a:r>
            <a:r>
              <a:rPr lang="en-GB" dirty="0"/>
              <a:t> </a:t>
            </a:r>
            <a:r>
              <a:rPr lang="en-GB" dirty="0" err="1"/>
              <a:t>Aufgaben</a:t>
            </a:r>
            <a:r>
              <a:rPr lang="en-GB" dirty="0"/>
              <a:t> (ECTs):</a:t>
            </a:r>
          </a:p>
          <a:p>
            <a:pPr marL="342900" indent="-342900">
              <a:buFontTx/>
              <a:buChar char="-"/>
            </a:pPr>
            <a:r>
              <a:rPr lang="en-GB" dirty="0"/>
              <a:t>Hick Task (0 Bit, 1 Bit, 2 Bit)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Sternberg Task (1, 3, 5 Stimuli)</a:t>
            </a:r>
          </a:p>
          <a:p>
            <a:pPr marL="342900" indent="-342900">
              <a:buFontTx/>
              <a:buChar char="-"/>
            </a:pPr>
            <a:r>
              <a:rPr lang="en-GB" dirty="0"/>
              <a:t>Posner Task (Name Identity, Physical Identity)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 err="1"/>
              <a:t>Intelligenz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APM</a:t>
            </a:r>
          </a:p>
          <a:p>
            <a:pPr marL="342900" indent="-342900">
              <a:buFontTx/>
              <a:buChar char="-"/>
            </a:pPr>
            <a:r>
              <a:rPr lang="en-GB" dirty="0"/>
              <a:t>BIS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1A427-F515-48DA-82BD-BFF4497E5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445A-7CF9-4A4F-86F6-AF934C38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8481107"/>
      </p:ext>
    </p:extLst>
  </p:cSld>
  <p:clrMapOvr>
    <a:masterClrMapping/>
  </p:clrMapOvr>
</p:sld>
</file>

<file path=ppt/theme/theme1.xml><?xml version="1.0" encoding="utf-8"?>
<a:theme xmlns:a="http://schemas.openxmlformats.org/drawingml/2006/main" name="UniH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verzeichnis">
  <a:themeElements>
    <a:clrScheme name="Inhaltsverzeichn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haltsverzeichn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haltsverzeichn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UniHD</Template>
  <TotalTime>1671</TotalTime>
  <Words>598</Words>
  <Application>Microsoft Office PowerPoint</Application>
  <PresentationFormat>Custom</PresentationFormat>
  <Paragraphs>128</Paragraphs>
  <Slides>22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UniHD</vt:lpstr>
      <vt:lpstr>Inhaltsverzeichnis</vt:lpstr>
      <vt:lpstr> Wer nicht hüpft ist Offenbacher!   Größere Sprünge in der Evidenzakkumulation sind mit höherer Intelligenz assoziiert. </vt:lpstr>
      <vt:lpstr>Was wir heute machen</vt:lpstr>
      <vt:lpstr>Drift Diffusions Modell (DDM)</vt:lpstr>
      <vt:lpstr>Zusammenhänge mit Intelligenz</vt:lpstr>
      <vt:lpstr>Mentale Geschwindigkeit und Intelligenz</vt:lpstr>
      <vt:lpstr>Levy-Flight Modell</vt:lpstr>
      <vt:lpstr>Was ist alpha?</vt:lpstr>
      <vt:lpstr>Hypothesen zu Alpha</vt:lpstr>
      <vt:lpstr>Datengrundlage</vt:lpstr>
      <vt:lpstr>Methode</vt:lpstr>
      <vt:lpstr>Bayes Flow</vt:lpstr>
      <vt:lpstr>Ergebnisse </vt:lpstr>
      <vt:lpstr>Ergebnisse</vt:lpstr>
      <vt:lpstr>Ergebnisse</vt:lpstr>
      <vt:lpstr>Ergebnisse</vt:lpstr>
      <vt:lpstr>Was bedeutet das?</vt:lpstr>
      <vt:lpstr>Limitationen</vt:lpstr>
      <vt:lpstr>Referenzen</vt:lpstr>
      <vt:lpstr>Korrelationsmatrix</vt:lpstr>
      <vt:lpstr>Model Checks: Bias</vt:lpstr>
      <vt:lpstr>Model Checks: Faithfulness</vt:lpstr>
      <vt:lpstr>Model Checks: Posterior predictive checks</vt:lpstr>
    </vt:vector>
  </TitlesOfParts>
  <Company>Uni Heidelberg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Universität Heidelberg General Presentation</dc:title>
  <dc:creator>charlotte</dc:creator>
  <cp:lastModifiedBy>Sven</cp:lastModifiedBy>
  <cp:revision>563</cp:revision>
  <cp:lastPrinted>2020-10-15T13:34:54Z</cp:lastPrinted>
  <dcterms:created xsi:type="dcterms:W3CDTF">2013-11-19T15:39:40Z</dcterms:created>
  <dcterms:modified xsi:type="dcterms:W3CDTF">2024-07-19T14:58:55Z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