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7" r:id="rId5"/>
    <p:sldId id="283" r:id="rId6"/>
    <p:sldId id="285" r:id="rId7"/>
    <p:sldId id="284" r:id="rId8"/>
    <p:sldId id="260" r:id="rId9"/>
    <p:sldId id="279" r:id="rId10"/>
    <p:sldId id="261" r:id="rId11"/>
    <p:sldId id="262" r:id="rId12"/>
    <p:sldId id="263" r:id="rId13"/>
    <p:sldId id="276" r:id="rId14"/>
    <p:sldId id="286" r:id="rId15"/>
    <p:sldId id="272" r:id="rId16"/>
    <p:sldId id="264" r:id="rId17"/>
    <p:sldId id="265" r:id="rId18"/>
    <p:sldId id="273" r:id="rId19"/>
    <p:sldId id="274" r:id="rId20"/>
    <p:sldId id="267" r:id="rId21"/>
    <p:sldId id="268" r:id="rId22"/>
    <p:sldId id="270" r:id="rId23"/>
    <p:sldId id="269" r:id="rId24"/>
    <p:sldId id="271" r:id="rId25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1888" autoAdjust="0"/>
  </p:normalViewPr>
  <p:slideViewPr>
    <p:cSldViewPr>
      <p:cViewPr varScale="1">
        <p:scale>
          <a:sx n="89" d="100"/>
          <a:sy n="89" d="100"/>
        </p:scale>
        <p:origin x="1224" y="52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23.07.2024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RT ~ -0.2 Schneller und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Variabilität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EKPs ~ 80% </a:t>
            </a:r>
            <a:r>
              <a:rPr lang="en-GB" dirty="0" err="1"/>
              <a:t>Varianzaufklären</a:t>
            </a:r>
            <a:r>
              <a:rPr lang="en-GB" dirty="0"/>
              <a:t>, </a:t>
            </a:r>
            <a:r>
              <a:rPr lang="en-GB" dirty="0" err="1"/>
              <a:t>Schnellere</a:t>
            </a:r>
            <a:r>
              <a:rPr lang="en-GB" dirty="0"/>
              <a:t> </a:t>
            </a:r>
            <a:r>
              <a:rPr lang="en-GB" dirty="0" err="1"/>
              <a:t>höhere</a:t>
            </a:r>
            <a:r>
              <a:rPr lang="en-GB" dirty="0"/>
              <a:t> </a:t>
            </a:r>
            <a:r>
              <a:rPr lang="en-GB" dirty="0" err="1"/>
              <a:t>kognitive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Raten</a:t>
            </a:r>
            <a:r>
              <a:rPr lang="en-GB" dirty="0"/>
              <a:t> ~ 0.5 </a:t>
            </a:r>
            <a:r>
              <a:rPr lang="en-GB" dirty="0" err="1"/>
              <a:t>Korrelationen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82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Hick Task 100 per Condition</a:t>
            </a:r>
          </a:p>
          <a:p>
            <a:r>
              <a:rPr lang="en-GB" dirty="0"/>
              <a:t>Sternberg: 100 per Condition</a:t>
            </a:r>
          </a:p>
          <a:p>
            <a:r>
              <a:rPr lang="en-GB" dirty="0"/>
              <a:t>Posner: 300 per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28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xge0000325.supp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3000" dirty="0"/>
            </a:br>
            <a:r>
              <a:rPr lang="en-GB" sz="3000" dirty="0" err="1"/>
              <a:t>Wer</a:t>
            </a:r>
            <a:r>
              <a:rPr lang="en-GB" sz="3000" dirty="0"/>
              <a:t> </a:t>
            </a:r>
            <a:r>
              <a:rPr lang="en-GB" sz="3000" dirty="0" err="1"/>
              <a:t>nicht</a:t>
            </a:r>
            <a:r>
              <a:rPr lang="en-GB" sz="3000" dirty="0"/>
              <a:t> </a:t>
            </a:r>
            <a:r>
              <a:rPr lang="en-GB" sz="3000" dirty="0" err="1"/>
              <a:t>hüpft</a:t>
            </a:r>
            <a:r>
              <a:rPr lang="en-GB" sz="3000" dirty="0"/>
              <a:t> </a:t>
            </a:r>
            <a:r>
              <a:rPr lang="en-GB" sz="3000" dirty="0" err="1"/>
              <a:t>ist</a:t>
            </a:r>
            <a:r>
              <a:rPr lang="en-GB" sz="3000" dirty="0"/>
              <a:t> </a:t>
            </a:r>
            <a:r>
              <a:rPr lang="en-GB" sz="3000" dirty="0" err="1"/>
              <a:t>Offenbacher</a:t>
            </a:r>
            <a:r>
              <a:rPr lang="en-GB" sz="3000" dirty="0"/>
              <a:t>!</a:t>
            </a:r>
            <a:br>
              <a:rPr lang="en-GB" sz="3000" dirty="0"/>
            </a:br>
            <a:r>
              <a:rPr lang="en-GB" sz="3000" dirty="0"/>
              <a:t> </a:t>
            </a:r>
            <a:br>
              <a:rPr lang="en-GB" sz="3000" dirty="0"/>
            </a:b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Zusammenhänge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zwischen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Stabilität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im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Evidenzakkumulationsprozess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br>
              <a:rPr lang="en-GB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br>
              <a:rPr lang="en-GB" dirty="0"/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Schubert et al.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(ECTs):</a:t>
            </a:r>
          </a:p>
          <a:p>
            <a:pPr marL="342900" indent="-342900">
              <a:buFontTx/>
              <a:buChar char="-"/>
            </a:pPr>
            <a:r>
              <a:rPr lang="en-GB" dirty="0"/>
              <a:t>Hick Task (0 Bit, 1 Bit, 2 Bit)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Sternberg Task (1, 3, 5 Stimuli)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Posner Task (Name Identity, Physical Identity)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 err="1"/>
              <a:t>Intelligenz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APM</a:t>
            </a:r>
          </a:p>
          <a:p>
            <a:pPr marL="342900" indent="-342900">
              <a:buFontTx/>
              <a:buChar char="-"/>
            </a:pPr>
            <a:r>
              <a:rPr lang="en-GB" dirty="0"/>
              <a:t>BIS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Parametrisierung</a:t>
            </a:r>
            <a:r>
              <a:rPr lang="en-GB" dirty="0"/>
              <a:t> der </a:t>
            </a:r>
            <a:r>
              <a:rPr lang="en-GB" dirty="0" err="1"/>
              <a:t>Modellparameter</a:t>
            </a:r>
            <a:r>
              <a:rPr lang="en-GB" dirty="0"/>
              <a:t> des Levy-Flight </a:t>
            </a:r>
            <a:r>
              <a:rPr lang="en-GB" dirty="0" err="1"/>
              <a:t>Modells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/>
              <a:t>a, v, t0, z = 0.5, alpha, st0</a:t>
            </a:r>
          </a:p>
          <a:p>
            <a:endParaRPr lang="en-GB" dirty="0"/>
          </a:p>
          <a:p>
            <a:r>
              <a:rPr lang="en-GB" dirty="0" err="1"/>
              <a:t>Strukturgleichungsmodell</a:t>
            </a:r>
            <a:r>
              <a:rPr lang="en-GB" dirty="0"/>
              <a:t> um </a:t>
            </a:r>
            <a:r>
              <a:rPr lang="en-GB" dirty="0" err="1"/>
              <a:t>latenten</a:t>
            </a:r>
            <a:r>
              <a:rPr lang="en-GB" dirty="0"/>
              <a:t> </a:t>
            </a:r>
            <a:r>
              <a:rPr lang="en-GB" dirty="0" err="1"/>
              <a:t>Faktor</a:t>
            </a:r>
            <a:r>
              <a:rPr lang="en-GB" dirty="0"/>
              <a:t> von alpha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bilden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i="1" dirty="0"/>
              <a:t>g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2F2F7F7-860B-CC0D-CE7A-B57DDF54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933" y="2747598"/>
            <a:ext cx="8207375" cy="32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9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1026" name="Picture 2" descr="The Melting Ice Cube Fallacy - Credit Slips">
            <a:extLst>
              <a:ext uri="{FF2B5EF4-FFF2-40B4-BE49-F238E27FC236}">
                <a16:creationId xmlns:a16="http://schemas.microsoft.com/office/drawing/2014/main" id="{021EA905-A174-4033-3935-09E42BB9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" y="309607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824C37FF-DBEE-3081-9610-431A2865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920" y="2742058"/>
            <a:ext cx="708025" cy="708025"/>
          </a:xfrm>
          <a:prstGeom prst="rect">
            <a:avLst/>
          </a:prstGeom>
        </p:spPr>
      </p:pic>
      <p:pic>
        <p:nvPicPr>
          <p:cNvPr id="1028" name="Picture 4" descr="Water Spill On A Floor Puddle Isometric ...">
            <a:extLst>
              <a:ext uri="{FF2B5EF4-FFF2-40B4-BE49-F238E27FC236}">
                <a16:creationId xmlns:a16="http://schemas.microsoft.com/office/drawing/2014/main" id="{27613ABE-6A02-75A8-82FE-772F03EE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95" y="3215835"/>
            <a:ext cx="2386658" cy="14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Ice Cubes in Water Puddle">
            <a:extLst>
              <a:ext uri="{FF2B5EF4-FFF2-40B4-BE49-F238E27FC236}">
                <a16:creationId xmlns:a16="http://schemas.microsoft.com/office/drawing/2014/main" id="{7EC74E96-F945-DAD3-59C7-2BB7E808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60" y="4971756"/>
            <a:ext cx="1500927" cy="1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7BEBBD-D2FB-3A35-6B43-EA08BE30775A}"/>
              </a:ext>
            </a:extLst>
          </p:cNvPr>
          <p:cNvSpPr/>
          <p:nvPr/>
        </p:nvSpPr>
        <p:spPr>
          <a:xfrm rot="5400000">
            <a:off x="6082102" y="4613739"/>
            <a:ext cx="659548" cy="438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46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73.59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66387-6587-4B59-BA55-570A7FBCC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3" r="6577" b="11416"/>
          <a:stretch/>
        </p:blipFill>
        <p:spPr>
          <a:xfrm>
            <a:off x="431949" y="1511895"/>
            <a:ext cx="7542642" cy="3813695"/>
          </a:xfrm>
        </p:spPr>
      </p:pic>
    </p:spTree>
    <p:extLst>
      <p:ext uri="{BB962C8B-B14F-4D97-AF65-F5344CB8AC3E}">
        <p14:creationId xmlns:p14="http://schemas.microsoft.com/office/powerpoint/2010/main" val="260078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0F06B1-5CC0-46C6-8BD8-3EEEDB06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470" r="10534" b="-450"/>
          <a:stretch/>
        </p:blipFill>
        <p:spPr>
          <a:xfrm>
            <a:off x="1008013" y="1208646"/>
            <a:ext cx="6768751" cy="45390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</a:t>
                </a:r>
                <a:r>
                  <a:rPr lang="en-GB" dirty="0"/>
                  <a:t>201</a:t>
                </a:r>
                <a:r>
                  <a:rPr lang="el-GR" dirty="0"/>
                  <a:t>) = </a:t>
                </a:r>
                <a:r>
                  <a:rPr lang="en-GB" dirty="0"/>
                  <a:t>413.64</a:t>
                </a:r>
                <a:r>
                  <a:rPr lang="el-GR" dirty="0"/>
                  <a:t>, </a:t>
                </a:r>
                <a:r>
                  <a:rPr lang="en-GB" dirty="0"/>
                  <a:t>p &lt; .0001, CFI = 0.85, RMSEA = 0.09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8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Negative </a:t>
            </a:r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Alpha und </a:t>
            </a:r>
            <a:r>
              <a:rPr lang="en-GB" i="1" dirty="0"/>
              <a:t>g</a:t>
            </a:r>
          </a:p>
          <a:p>
            <a:endParaRPr lang="en-GB" i="1" dirty="0"/>
          </a:p>
          <a:p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höherer</a:t>
            </a:r>
            <a:r>
              <a:rPr lang="en-GB" dirty="0"/>
              <a:t> </a:t>
            </a:r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niedrigere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von alpha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Dies </a:t>
            </a:r>
            <a:r>
              <a:rPr lang="en-GB" dirty="0" err="1"/>
              <a:t>spricht</a:t>
            </a:r>
            <a:r>
              <a:rPr lang="en-GB" dirty="0"/>
              <a:t> für die </a:t>
            </a:r>
            <a:r>
              <a:rPr lang="en-GB" i="1" dirty="0"/>
              <a:t>efficient jumping </a:t>
            </a:r>
            <a:r>
              <a:rPr lang="en-GB" dirty="0" err="1"/>
              <a:t>Hypothese</a:t>
            </a:r>
            <a:endParaRPr lang="en-GB" dirty="0"/>
          </a:p>
          <a:p>
            <a:endParaRPr lang="en-GB" dirty="0"/>
          </a:p>
          <a:p>
            <a:r>
              <a:rPr lang="en-GB" dirty="0"/>
              <a:t>Aber: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einfache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betrachtet</a:t>
            </a:r>
            <a:r>
              <a:rPr lang="en-GB" dirty="0"/>
              <a:t>!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dirty="0"/>
              <a:t>“</a:t>
            </a:r>
            <a:r>
              <a:rPr lang="en-GB" dirty="0" err="1"/>
              <a:t>Wer</a:t>
            </a:r>
            <a:r>
              <a:rPr lang="en-GB" dirty="0"/>
              <a:t> (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einfachen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)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”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Durchweg</a:t>
            </a:r>
            <a:r>
              <a:rPr lang="en-GB" dirty="0"/>
              <a:t> positive </a:t>
            </a:r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r>
              <a:rPr lang="en-GB" dirty="0"/>
              <a:t> (Sheppard &amp; Vernon, 2008).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i="1" dirty="0"/>
              <a:t>g </a:t>
            </a:r>
            <a:r>
              <a:rPr lang="en-GB" dirty="0"/>
              <a:t>und </a:t>
            </a:r>
            <a:r>
              <a:rPr lang="en-GB" dirty="0" err="1"/>
              <a:t>mittleren</a:t>
            </a:r>
            <a:r>
              <a:rPr lang="en-GB" dirty="0"/>
              <a:t> RTs und </a:t>
            </a:r>
            <a:r>
              <a:rPr lang="en-GB" dirty="0" err="1"/>
              <a:t>Varianzen</a:t>
            </a:r>
            <a:r>
              <a:rPr lang="en-GB" dirty="0"/>
              <a:t> der RTs (</a:t>
            </a:r>
            <a:r>
              <a:rPr lang="en-GB" dirty="0" err="1"/>
              <a:t>Doebler</a:t>
            </a:r>
            <a:r>
              <a:rPr lang="en-GB" dirty="0"/>
              <a:t> &amp; Scheffler, 2016; Jensen, 2006)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EKP-</a:t>
            </a:r>
            <a:r>
              <a:rPr lang="en-GB" dirty="0" err="1"/>
              <a:t>Latenzen</a:t>
            </a:r>
            <a:r>
              <a:rPr lang="en-GB" dirty="0"/>
              <a:t> (Schubert et al., 2017)</a:t>
            </a:r>
          </a:p>
          <a:p>
            <a:r>
              <a:rPr lang="en-GB" dirty="0"/>
              <a:t>- </a:t>
            </a:r>
            <a:r>
              <a:rPr lang="en-GB" dirty="0" err="1"/>
              <a:t>Nicht</a:t>
            </a:r>
            <a:r>
              <a:rPr lang="en-GB" dirty="0"/>
              <a:t> encoding, </a:t>
            </a:r>
            <a:r>
              <a:rPr lang="en-GB" dirty="0" err="1"/>
              <a:t>sondern</a:t>
            </a:r>
            <a:r>
              <a:rPr lang="en-GB" dirty="0"/>
              <a:t> higher-order cognitive processes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Drift-Rate (</a:t>
            </a:r>
            <a:r>
              <a:rPr lang="en-GB" dirty="0" err="1"/>
              <a:t>Lerche</a:t>
            </a:r>
            <a:r>
              <a:rPr lang="en-GB" dirty="0"/>
              <a:t> et al. 2020)</a:t>
            </a:r>
          </a:p>
          <a:p>
            <a:r>
              <a:rPr lang="en-GB" dirty="0"/>
              <a:t>-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r>
              <a:rPr lang="en-GB" dirty="0"/>
              <a:t> relevant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Alpha and </a:t>
            </a:r>
            <a:r>
              <a:rPr lang="de-DE" dirty="0" err="1"/>
              <a:t>Intelligence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33" y="1223863"/>
            <a:ext cx="8207375" cy="4105275"/>
          </a:xfrm>
        </p:spPr>
        <p:txBody>
          <a:bodyPr/>
          <a:lstStyle/>
          <a:p>
            <a:pPr indent="457200"/>
            <a:r>
              <a:rPr lang="en-GB" sz="1300" dirty="0" err="1">
                <a:effectLst/>
              </a:rPr>
              <a:t>Doebler</a:t>
            </a:r>
            <a:r>
              <a:rPr lang="en-GB" sz="1300" dirty="0">
                <a:effectLst/>
              </a:rPr>
              <a:t>, P., &amp; Scheffler, B. (2016). The relationship of choice reaction time variability and intelligence: A meta-analysis. </a:t>
            </a:r>
            <a:r>
              <a:rPr lang="en-GB" sz="1300" i="1" dirty="0">
                <a:effectLst/>
              </a:rPr>
              <a:t>Learning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52</a:t>
            </a:r>
            <a:r>
              <a:rPr lang="en-GB" sz="1300" dirty="0">
                <a:effectLst/>
              </a:rPr>
              <a:t>, 157–166.</a:t>
            </a:r>
          </a:p>
          <a:p>
            <a:pPr indent="457200"/>
            <a:r>
              <a:rPr lang="en-GB" sz="1300" dirty="0">
                <a:effectLst/>
              </a:rPr>
              <a:t>Jensen, A. R. (2006). </a:t>
            </a:r>
            <a:r>
              <a:rPr lang="en-GB" sz="1300" i="1" dirty="0">
                <a:effectLst/>
              </a:rPr>
              <a:t>Clocking the mind: Mental chronometry and individual differences</a:t>
            </a:r>
            <a:r>
              <a:rPr lang="en-GB" sz="1300" dirty="0">
                <a:effectLst/>
              </a:rPr>
              <a:t>. Elsevier.</a:t>
            </a:r>
          </a:p>
          <a:p>
            <a:pPr indent="457200"/>
            <a:r>
              <a:rPr lang="en-GB" sz="1300" dirty="0" err="1">
                <a:effectLst/>
              </a:rPr>
              <a:t>Lerche</a:t>
            </a:r>
            <a:r>
              <a:rPr lang="en-GB" sz="1300" dirty="0">
                <a:effectLst/>
              </a:rPr>
              <a:t>, V., von Krause, M., Voss, A.,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T., Schubert, A.-L., &amp; Hagemann, D. (2020). Diffusion </a:t>
            </a:r>
            <a:r>
              <a:rPr lang="en-GB" sz="1300" dirty="0" err="1">
                <a:effectLst/>
              </a:rPr>
              <a:t>modeling</a:t>
            </a:r>
            <a:r>
              <a:rPr lang="en-GB" sz="1300" dirty="0">
                <a:effectLst/>
              </a:rPr>
              <a:t> and intelligence: Drift rates show both domain-general and domain-specific relations with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149</a:t>
            </a:r>
            <a:r>
              <a:rPr lang="en-GB" sz="1300" dirty="0">
                <a:effectLst/>
              </a:rPr>
              <a:t>(12), 2207.</a:t>
            </a:r>
          </a:p>
          <a:p>
            <a:pPr indent="457200"/>
            <a:r>
              <a:rPr lang="en-GB" sz="1300" dirty="0" err="1">
                <a:effectLst/>
              </a:rPr>
              <a:t>Schmiedek</a:t>
            </a:r>
            <a:r>
              <a:rPr lang="en-GB" sz="1300" dirty="0">
                <a:effectLst/>
              </a:rPr>
              <a:t>, F., </a:t>
            </a:r>
            <a:r>
              <a:rPr lang="en-GB" sz="1300" dirty="0" err="1">
                <a:effectLst/>
              </a:rPr>
              <a:t>Oberauer</a:t>
            </a:r>
            <a:r>
              <a:rPr lang="en-GB" sz="1300" dirty="0">
                <a:effectLst/>
              </a:rPr>
              <a:t>, K., Wilhelm, O., </a:t>
            </a:r>
            <a:r>
              <a:rPr lang="en-GB" sz="1300" dirty="0" err="1">
                <a:effectLst/>
              </a:rPr>
              <a:t>Süß</a:t>
            </a:r>
            <a:r>
              <a:rPr lang="en-GB" sz="1300" dirty="0">
                <a:effectLst/>
              </a:rPr>
              <a:t>, H.-M., &amp; Wittmann, W. W. (2007). Individual differences in components of reaction time distributions and their relations to working memory and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136</a:t>
            </a:r>
            <a:r>
              <a:rPr lang="en-GB" sz="1300" dirty="0">
                <a:effectLst/>
              </a:rPr>
              <a:t>(3), 414.</a:t>
            </a:r>
          </a:p>
          <a:p>
            <a:pPr indent="457200"/>
            <a:r>
              <a:rPr lang="en-GB" sz="1300" dirty="0">
                <a:effectLst/>
              </a:rPr>
              <a:t>Schubert, A.-L., Hagemann, D., &amp;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 (2017). Is general intelligence little more than the speed of higher-order processing?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146</a:t>
            </a:r>
            <a:r>
              <a:rPr lang="en-GB" sz="1300" dirty="0">
                <a:effectLst/>
              </a:rPr>
              <a:t>(10), 1498–1512. </a:t>
            </a:r>
            <a:r>
              <a:rPr lang="en-GB" sz="1300" dirty="0">
                <a:effectLst/>
                <a:hlinkClick r:id="rId2"/>
              </a:rPr>
              <a:t>https://doi.org/10.1037/xge0000325.supp</a:t>
            </a:r>
            <a:endParaRPr lang="en-GB" sz="1300" dirty="0">
              <a:effectLst/>
            </a:endParaRPr>
          </a:p>
          <a:p>
            <a:pPr indent="457200"/>
            <a:r>
              <a:rPr lang="en-GB" sz="1300" dirty="0">
                <a:effectLst/>
              </a:rPr>
              <a:t>Sheppard, L. D., &amp; Vernon, P. A. (2008). Intelligence and speed of information-processing: A review of 50 years of research. </a:t>
            </a:r>
            <a:r>
              <a:rPr lang="en-GB" sz="1300" i="1" dirty="0">
                <a:effectLst/>
              </a:rPr>
              <a:t>Personality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44</a:t>
            </a:r>
            <a:r>
              <a:rPr lang="en-GB" sz="1300" dirty="0">
                <a:effectLst/>
              </a:rPr>
              <a:t>(3), 535–551.</a:t>
            </a:r>
            <a:endParaRPr lang="de-DE" sz="1300" dirty="0">
              <a:effectLst/>
            </a:endParaRPr>
          </a:p>
          <a:p>
            <a:pPr indent="457200"/>
            <a:r>
              <a:rPr lang="de-DE" sz="1300" dirty="0">
                <a:effectLst/>
              </a:rPr>
              <a:t>Voss, A., Lerche, V., Mertens, U., &amp; Voss, J. (2019). </a:t>
            </a:r>
            <a:r>
              <a:rPr lang="de-DE" sz="1300" dirty="0" err="1">
                <a:effectLst/>
              </a:rPr>
              <a:t>Sequential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sampling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with</a:t>
            </a:r>
            <a:r>
              <a:rPr lang="de-DE" sz="1300" dirty="0">
                <a:effectLst/>
              </a:rPr>
              <a:t> variable </a:t>
            </a:r>
            <a:r>
              <a:rPr lang="de-DE" sz="1300" dirty="0" err="1">
                <a:effectLst/>
              </a:rPr>
              <a:t>boundaries</a:t>
            </a:r>
            <a:r>
              <a:rPr lang="de-DE" sz="1300" dirty="0">
                <a:effectLst/>
              </a:rPr>
              <a:t> and non-normal </a:t>
            </a:r>
            <a:r>
              <a:rPr lang="de-DE" sz="1300" dirty="0" err="1">
                <a:effectLst/>
              </a:rPr>
              <a:t>noise</a:t>
            </a:r>
            <a:r>
              <a:rPr lang="de-DE" sz="1300" dirty="0">
                <a:effectLst/>
              </a:rPr>
              <a:t>: A </a:t>
            </a:r>
            <a:r>
              <a:rPr lang="de-DE" sz="1300" dirty="0" err="1">
                <a:effectLst/>
              </a:rPr>
              <a:t>comparison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six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. </a:t>
            </a:r>
            <a:r>
              <a:rPr lang="de-DE" sz="1300" i="1" dirty="0" err="1">
                <a:effectLst/>
              </a:rPr>
              <a:t>Psychonomic</a:t>
            </a:r>
            <a:r>
              <a:rPr lang="de-DE" sz="1300" i="1" dirty="0">
                <a:effectLst/>
              </a:rPr>
              <a:t> Bulletin &amp; Review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26</a:t>
            </a:r>
            <a:r>
              <a:rPr lang="de-DE" sz="1300" dirty="0">
                <a:effectLst/>
              </a:rPr>
              <a:t>, 813–832.</a:t>
            </a:r>
          </a:p>
          <a:p>
            <a:pPr indent="457200"/>
            <a:r>
              <a:rPr lang="de-DE" sz="1300" dirty="0">
                <a:effectLst/>
              </a:rPr>
              <a:t>Wieschen, E. M., Voss, A., &amp; </a:t>
            </a:r>
            <a:r>
              <a:rPr lang="de-DE" sz="1300" dirty="0" err="1">
                <a:effectLst/>
              </a:rPr>
              <a:t>Radev</a:t>
            </a:r>
            <a:r>
              <a:rPr lang="de-DE" sz="1300" dirty="0">
                <a:effectLst/>
              </a:rPr>
              <a:t>, S. (2020). Jumping </a:t>
            </a:r>
            <a:r>
              <a:rPr lang="de-DE" sz="1300" dirty="0" err="1">
                <a:effectLst/>
              </a:rPr>
              <a:t>to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conclusion</a:t>
            </a:r>
            <a:r>
              <a:rPr lang="de-DE" sz="1300" dirty="0">
                <a:effectLst/>
              </a:rPr>
              <a:t>? A </a:t>
            </a:r>
            <a:r>
              <a:rPr lang="de-DE" sz="1300" dirty="0" err="1">
                <a:effectLst/>
              </a:rPr>
              <a:t>lévy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flight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decision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making</a:t>
            </a:r>
            <a:r>
              <a:rPr lang="de-DE" sz="1300" dirty="0">
                <a:effectLst/>
              </a:rPr>
              <a:t>. </a:t>
            </a:r>
            <a:r>
              <a:rPr lang="de-DE" sz="1300" i="1" dirty="0">
                <a:effectLst/>
              </a:rPr>
              <a:t>The Quantitative Methods </a:t>
            </a:r>
            <a:r>
              <a:rPr lang="de-DE" sz="1300" i="1" dirty="0" err="1">
                <a:effectLst/>
              </a:rPr>
              <a:t>for</a:t>
            </a:r>
            <a:r>
              <a:rPr lang="de-DE" sz="1300" i="1" dirty="0">
                <a:effectLst/>
              </a:rPr>
              <a:t> </a:t>
            </a:r>
            <a:r>
              <a:rPr lang="de-DE" sz="1300" i="1" dirty="0" err="1">
                <a:effectLst/>
              </a:rPr>
              <a:t>Psychology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16</a:t>
            </a:r>
            <a:r>
              <a:rPr lang="de-DE" sz="1300" dirty="0">
                <a:effectLst/>
              </a:rPr>
              <a:t>(2), 120–132.</a:t>
            </a:r>
          </a:p>
          <a:p>
            <a:pPr indent="457200"/>
            <a:endParaRPr lang="en-GB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2D2-4685-494B-A270-AA1F06D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Intelligenz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Schmiedek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82A0-5FE3-4F2B-BE82-8FD304BF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Drift rate und </a:t>
            </a:r>
            <a:r>
              <a:rPr lang="en-GB" dirty="0" err="1"/>
              <a:t>Intelligenz</a:t>
            </a:r>
            <a:r>
              <a:rPr lang="en-GB" dirty="0"/>
              <a:t>: r = .79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Boundary Separation und </a:t>
            </a:r>
            <a:r>
              <a:rPr lang="en-GB" dirty="0" err="1"/>
              <a:t>Intelligenz</a:t>
            </a:r>
            <a:r>
              <a:rPr lang="en-GB" dirty="0"/>
              <a:t>: r = -.48</a:t>
            </a:r>
          </a:p>
          <a:p>
            <a:endParaRPr lang="en-GB" dirty="0"/>
          </a:p>
          <a:p>
            <a:r>
              <a:rPr lang="en-GB" dirty="0"/>
              <a:t>Non-decision time und </a:t>
            </a:r>
            <a:r>
              <a:rPr lang="en-GB" dirty="0" err="1"/>
              <a:t>Intelligenz</a:t>
            </a:r>
            <a:r>
              <a:rPr lang="en-GB" dirty="0"/>
              <a:t>: r = .25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5996-4022-47E4-AD5A-2B916CA35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305C-75FE-422F-8C73-256DED5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D1C0-D7A8-5EBB-4FBE-80372CA5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happy </a:t>
            </a:r>
            <a:r>
              <a:rPr lang="de-DE" dirty="0" err="1"/>
              <a:t>family</a:t>
            </a:r>
            <a:br>
              <a:rPr lang="de-DE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Levy-alpha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stable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distributions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6958CE-74AE-47B4-EBEC-20A66C30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45" y="1369669"/>
            <a:ext cx="5616624" cy="45450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15DE-5AF5-44D9-23E6-C8A9AE3F5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5A73-631A-F60D-2CE1-2EF81936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83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Voß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(2019)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6280A7-CE2A-4AA2-A856-1B214C3FC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04" y="1682189"/>
            <a:ext cx="4170465" cy="2034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4112F-72D4-40A5-936C-CB8795FE4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1"/>
          <a:stretch/>
        </p:blipFill>
        <p:spPr>
          <a:xfrm>
            <a:off x="106027" y="1709278"/>
            <a:ext cx="3966275" cy="203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9D26A-C2C6-4ABC-9A0D-578A146A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13" y="3969818"/>
            <a:ext cx="3891578" cy="1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95B-06F7-4DFE-98EB-C78272C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alpha?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4634-41BE-4FD6-AD28-CB6A4495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Quantifiziert</a:t>
            </a:r>
            <a:r>
              <a:rPr lang="en-GB" dirty="0"/>
              <a:t> die </a:t>
            </a:r>
            <a:r>
              <a:rPr lang="en-GB" dirty="0" err="1"/>
              <a:t>Stabilität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Prozess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Hohes</a:t>
            </a:r>
            <a:r>
              <a:rPr lang="en-GB" dirty="0"/>
              <a:t> Alpha -&gt;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Niedriges</a:t>
            </a:r>
            <a:r>
              <a:rPr lang="en-GB" dirty="0"/>
              <a:t> Alpha -&gt;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Aber was </a:t>
            </a:r>
            <a:r>
              <a:rPr lang="en-GB" b="1" dirty="0" err="1"/>
              <a:t>bedeutet</a:t>
            </a:r>
            <a:r>
              <a:rPr lang="en-GB" b="1" dirty="0"/>
              <a:t> das? Und </a:t>
            </a:r>
            <a:r>
              <a:rPr lang="en-GB" b="1" dirty="0" err="1"/>
              <a:t>sind</a:t>
            </a:r>
            <a:r>
              <a:rPr lang="en-GB" b="1" dirty="0"/>
              <a:t> </a:t>
            </a:r>
            <a:r>
              <a:rPr lang="en-GB" b="1" dirty="0" err="1"/>
              <a:t>Sprünge</a:t>
            </a:r>
            <a:r>
              <a:rPr lang="en-GB" b="1" dirty="0"/>
              <a:t> </a:t>
            </a:r>
            <a:r>
              <a:rPr lang="en-GB" b="1" dirty="0" err="1"/>
              <a:t>funktional</a:t>
            </a:r>
            <a:r>
              <a:rPr lang="en-GB" b="1" dirty="0"/>
              <a:t>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DF1D-565E-4DDC-A46F-AB42F9BF9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E014-6238-4CF0-B10E-3D55917E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5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Wieschen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Sprünge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unsystematisch</a:t>
            </a:r>
            <a:r>
              <a:rPr lang="en-GB" dirty="0"/>
              <a:t>, </a:t>
            </a:r>
            <a:r>
              <a:rPr lang="en-GB" dirty="0" err="1"/>
              <a:t>sollten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Aufgabe </a:t>
            </a:r>
            <a:r>
              <a:rPr lang="en-GB" dirty="0" err="1"/>
              <a:t>vermieden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(inefficient jumping hypothesis)</a:t>
            </a:r>
          </a:p>
          <a:p>
            <a:r>
              <a:rPr lang="en-GB" b="1" dirty="0"/>
              <a:t> 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sollten</a:t>
            </a:r>
            <a:r>
              <a:rPr lang="en-GB" b="1" dirty="0"/>
              <a:t> </a:t>
            </a:r>
            <a:r>
              <a:rPr lang="en-GB" b="1" dirty="0" err="1"/>
              <a:t>größere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In </a:t>
            </a:r>
            <a:r>
              <a:rPr lang="en-GB" dirty="0" err="1"/>
              <a:t>einfachen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gleichmäßige</a:t>
            </a:r>
            <a:r>
              <a:rPr lang="en-GB" dirty="0"/>
              <a:t> </a:t>
            </a:r>
            <a:r>
              <a:rPr lang="en-GB" dirty="0" err="1"/>
              <a:t>Sammlung</a:t>
            </a:r>
            <a:r>
              <a:rPr lang="en-GB" dirty="0"/>
              <a:t> an </a:t>
            </a:r>
            <a:r>
              <a:rPr lang="en-GB" dirty="0" err="1"/>
              <a:t>Informationen</a:t>
            </a:r>
            <a:r>
              <a:rPr lang="en-GB" dirty="0"/>
              <a:t> suboptimal.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von </a:t>
            </a:r>
            <a:r>
              <a:rPr lang="en-GB" dirty="0" err="1"/>
              <a:t>Informationen</a:t>
            </a:r>
            <a:r>
              <a:rPr lang="en-GB" dirty="0"/>
              <a:t> schnell </a:t>
            </a:r>
            <a:r>
              <a:rPr lang="en-GB" dirty="0" err="1"/>
              <a:t>beeinflussen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 (efficient jumping hypothesis)</a:t>
            </a:r>
          </a:p>
          <a:p>
            <a:r>
              <a:rPr lang="en-GB" b="1" dirty="0"/>
              <a:t>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0</TotalTime>
  <Words>1092</Words>
  <Application>Microsoft Office PowerPoint</Application>
  <PresentationFormat>Custom</PresentationFormat>
  <Paragraphs>147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UniHD</vt:lpstr>
      <vt:lpstr>Inhaltsverzeichnis</vt:lpstr>
      <vt:lpstr> Wer nicht hüpft ist Offenbacher!   Zusammenhänge zwischen Stabilität im Evidenzakkumulationsprozess und Intelligenz </vt:lpstr>
      <vt:lpstr>Mentale Geschwindigkeit und Intelligenz</vt:lpstr>
      <vt:lpstr>Drift Diffusions Modell (DDM)</vt:lpstr>
      <vt:lpstr>Zusammenhänge mit Intelligenz Schmiedek et al. (2007)</vt:lpstr>
      <vt:lpstr>Drift Diffusions Modell (DDM)</vt:lpstr>
      <vt:lpstr>One happy family Levy-alpha stable distributions</vt:lpstr>
      <vt:lpstr>Levy-Flight Modell Voß et al. (2019)</vt:lpstr>
      <vt:lpstr>Was ist alpha?</vt:lpstr>
      <vt:lpstr>Hypothesen zu Alpha Wieschen et al. (2020)</vt:lpstr>
      <vt:lpstr>Datengrundlage Schubert et al. (2017)</vt:lpstr>
      <vt:lpstr>Methode</vt:lpstr>
      <vt:lpstr>Bayes Flow Radev et al. (2023)</vt:lpstr>
      <vt:lpstr>Bayes Flow Radev et al. (2023)</vt:lpstr>
      <vt:lpstr>Model Checks: Posterior predictive checks</vt:lpstr>
      <vt:lpstr>Ergebnisse </vt:lpstr>
      <vt:lpstr>Ergebnisse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 Lesche</cp:lastModifiedBy>
  <cp:revision>569</cp:revision>
  <cp:lastPrinted>2020-10-15T13:34:54Z</cp:lastPrinted>
  <dcterms:created xsi:type="dcterms:W3CDTF">2013-11-19T15:39:40Z</dcterms:created>
  <dcterms:modified xsi:type="dcterms:W3CDTF">2024-07-23T13:13:36Z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