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43"/>
  </p:notesMasterIdLst>
  <p:handoutMasterIdLst>
    <p:handoutMasterId r:id="rId44"/>
  </p:handoutMasterIdLst>
  <p:sldIdLst>
    <p:sldId id="256" r:id="rId3"/>
    <p:sldId id="418" r:id="rId4"/>
    <p:sldId id="420" r:id="rId5"/>
    <p:sldId id="419" r:id="rId6"/>
    <p:sldId id="422" r:id="rId7"/>
    <p:sldId id="370" r:id="rId8"/>
    <p:sldId id="268" r:id="rId9"/>
    <p:sldId id="382" r:id="rId10"/>
    <p:sldId id="325" r:id="rId11"/>
    <p:sldId id="408" r:id="rId12"/>
    <p:sldId id="293" r:id="rId13"/>
    <p:sldId id="390" r:id="rId14"/>
    <p:sldId id="376" r:id="rId15"/>
    <p:sldId id="399" r:id="rId16"/>
    <p:sldId id="281" r:id="rId17"/>
    <p:sldId id="391" r:id="rId18"/>
    <p:sldId id="288" r:id="rId19"/>
    <p:sldId id="371" r:id="rId20"/>
    <p:sldId id="398" r:id="rId21"/>
    <p:sldId id="372" r:id="rId22"/>
    <p:sldId id="412" r:id="rId23"/>
    <p:sldId id="413" r:id="rId24"/>
    <p:sldId id="374" r:id="rId25"/>
    <p:sldId id="415" r:id="rId26"/>
    <p:sldId id="414" r:id="rId27"/>
    <p:sldId id="416" r:id="rId28"/>
    <p:sldId id="276" r:id="rId29"/>
    <p:sldId id="364" r:id="rId30"/>
    <p:sldId id="365" r:id="rId31"/>
    <p:sldId id="308" r:id="rId32"/>
    <p:sldId id="392" r:id="rId33"/>
    <p:sldId id="377" r:id="rId34"/>
    <p:sldId id="319" r:id="rId35"/>
    <p:sldId id="379" r:id="rId36"/>
    <p:sldId id="381" r:id="rId37"/>
    <p:sldId id="367" r:id="rId38"/>
    <p:sldId id="368" r:id="rId39"/>
    <p:sldId id="369" r:id="rId40"/>
    <p:sldId id="388" r:id="rId41"/>
    <p:sldId id="389" r:id="rId42"/>
  </p:sldIdLst>
  <p:sldSz cx="8640763" cy="6480175"/>
  <p:notesSz cx="6794500" cy="99187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97">
          <p15:clr>
            <a:srgbClr val="A4A3A4"/>
          </p15:clr>
        </p15:guide>
        <p15:guide id="2" orient="horz" pos="136">
          <p15:clr>
            <a:srgbClr val="A4A3A4"/>
          </p15:clr>
        </p15:guide>
        <p15:guide id="3" orient="horz" pos="295">
          <p15:clr>
            <a:srgbClr val="A4A3A4"/>
          </p15:clr>
        </p15:guide>
        <p15:guide id="4" orient="horz" pos="1111">
          <p15:clr>
            <a:srgbClr val="A4A3A4"/>
          </p15:clr>
        </p15:guide>
        <p15:guide id="5" orient="horz" pos="1156">
          <p15:clr>
            <a:srgbClr val="A4A3A4"/>
          </p15:clr>
        </p15:guide>
        <p15:guide id="6" orient="horz" pos="3946">
          <p15:clr>
            <a:srgbClr val="A4A3A4"/>
          </p15:clr>
        </p15:guide>
        <p15:guide id="7" pos="408">
          <p15:clr>
            <a:srgbClr val="A4A3A4"/>
          </p15:clr>
        </p15:guide>
        <p15:guide id="8" pos="3402">
          <p15:clr>
            <a:srgbClr val="A4A3A4"/>
          </p15:clr>
        </p15:guide>
        <p15:guide id="9" pos="5306">
          <p15:clr>
            <a:srgbClr val="A4A3A4"/>
          </p15:clr>
        </p15:guide>
        <p15:guide id="10" pos="72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er, Carmen" initials="" lastIdx="29" clrIdx="0"/>
  <p:cmAuthor id="2" name="Sven" initials="S" lastIdx="1" clrIdx="1">
    <p:extLst>
      <p:ext uri="{19B8F6BF-5375-455C-9EA6-DF929625EA0E}">
        <p15:presenceInfo xmlns:p15="http://schemas.microsoft.com/office/powerpoint/2012/main" userId="Sv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542"/>
    <a:srgbClr val="88A945"/>
    <a:srgbClr val="FF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81888" autoAdjust="0"/>
  </p:normalViewPr>
  <p:slideViewPr>
    <p:cSldViewPr>
      <p:cViewPr varScale="1">
        <p:scale>
          <a:sx n="94" d="100"/>
          <a:sy n="94" d="100"/>
        </p:scale>
        <p:origin x="1524" y="84"/>
      </p:cViewPr>
      <p:guideLst>
        <p:guide orient="horz" pos="3697"/>
        <p:guide orient="horz" pos="136"/>
        <p:guide orient="horz" pos="295"/>
        <p:guide orient="horz" pos="1111"/>
        <p:guide orient="horz" pos="1156"/>
        <p:guide orient="horz" pos="3946"/>
        <p:guide pos="408"/>
        <p:guide pos="3402"/>
        <p:guide pos="5306"/>
        <p:guide pos="72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11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0E2557F-7D3D-60F0-5B07-0F0A02B6DD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2B0374-3664-3340-418C-0D42AD0534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7A9CE32-9C4A-497D-89C1-F9A0AAB21ACD}" type="datetimeFigureOut">
              <a:rPr lang="de-DE"/>
              <a:pPr>
                <a:defRPr/>
              </a:pPr>
              <a:t>16.07.2024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BC03D2-B76A-2372-C8DD-250D9EAC65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8F737C-9E9A-CB1C-0A99-88810B04C5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5300"/>
          </a:xfrm>
          <a:prstGeom prst="rect">
            <a:avLst/>
          </a:prstGeom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4C030B-7CBB-4C52-A809-48F3387C6D2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CC357F1-CE11-401A-E576-8DDE944799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5DEAD29-2383-922F-FABE-ED4B99B3D7F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85CD470-5B57-48C5-BDDC-4255AB048D79}" type="datetimeFigureOut">
              <a:rPr lang="de-DE" altLang="de-DE"/>
              <a:pPr>
                <a:defRPr/>
              </a:pPr>
              <a:t>16.07.2024</a:t>
            </a:fld>
            <a:endParaRPr lang="de-DE" altLang="de-DE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B13159D9-A05B-AA37-EE65-B53ACD00F97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2950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2C98F5F-9F72-8BC3-63AF-7029FA8744E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BFC41B1D-8522-4F51-CA4F-11135360B6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C6246344-98A6-42F0-F983-6C64081C8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79A34B-C44D-4220-934B-CC7B195F42A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 how do you test for experimental effects?</a:t>
            </a:r>
          </a:p>
          <a:p>
            <a:endParaRPr lang="en-GB" dirty="0"/>
          </a:p>
          <a:p>
            <a:r>
              <a:rPr lang="en-GB" dirty="0"/>
              <a:t>Or get individual differences estimates?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9A34B-C44D-4220-934B-CC7B195F42AD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7066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9A34B-C44D-4220-934B-CC7B195F42AD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2688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this simulation, we used all 150 participants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9A34B-C44D-4220-934B-CC7B195F42AD}" type="slidenum">
              <a:rPr lang="de-DE" altLang="de-DE" smtClean="0"/>
              <a:pPr>
                <a:defRPr/>
              </a:pPr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65805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9A34B-C44D-4220-934B-CC7B195F42AD}" type="slidenum">
              <a:rPr lang="de-DE" altLang="de-DE" smtClean="0"/>
              <a:pPr>
                <a:defRPr/>
              </a:pPr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93527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MINSQ = 0.95 </a:t>
            </a:r>
          </a:p>
          <a:p>
            <a:r>
              <a:rPr lang="en-GB" dirty="0"/>
              <a:t>MAXCOR = 0.93</a:t>
            </a:r>
          </a:p>
          <a:p>
            <a:r>
              <a:rPr lang="en-GB" dirty="0"/>
              <a:t>peak latency = 0.72, </a:t>
            </a:r>
          </a:p>
          <a:p>
            <a:r>
              <a:rPr lang="en-GB" dirty="0"/>
              <a:t>50% area latency = 0.79</a:t>
            </a:r>
          </a:p>
          <a:p>
            <a:r>
              <a:rPr lang="en-GB" dirty="0"/>
              <a:t>modified area latency = 0.84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9A34B-C44D-4220-934B-CC7B195F42AD}" type="slidenum">
              <a:rPr lang="de-DE" altLang="de-DE" smtClean="0"/>
              <a:pPr>
                <a:defRPr/>
              </a:pPr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31590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Fractional area latency proposed by </a:t>
            </a:r>
            <a:r>
              <a:rPr lang="en-GB" dirty="0" err="1"/>
              <a:t>Liesefeld</a:t>
            </a:r>
            <a:r>
              <a:rPr lang="en-GB" dirty="0"/>
              <a:t> (2018) works well across the board</a:t>
            </a:r>
          </a:p>
          <a:p>
            <a:endParaRPr lang="de-DE" dirty="0"/>
          </a:p>
          <a:p>
            <a:r>
              <a:rPr lang="de-DE" dirty="0" err="1"/>
              <a:t>Especially</a:t>
            </a:r>
            <a:r>
              <a:rPr lang="de-DE" dirty="0"/>
              <a:t> highlight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endParaRPr lang="de-DE" dirty="0"/>
          </a:p>
          <a:p>
            <a:r>
              <a:rPr lang="de-DE" dirty="0"/>
              <a:t>Tabellarische Darstellung hier?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9A34B-C44D-4220-934B-CC7B195F42AD}" type="slidenum">
              <a:rPr lang="de-DE" altLang="de-DE" smtClean="0"/>
              <a:pPr>
                <a:defRPr/>
              </a:pPr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6938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9A34B-C44D-4220-934B-CC7B195F42AD}" type="slidenum">
              <a:rPr lang="de-DE" altLang="de-DE" smtClean="0"/>
              <a:pPr>
                <a:defRPr/>
              </a:pPr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88264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https://psychotherapie-potsdam-kinder.de/intelligenztests-fuer-kinder-und-hochbegabung/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9A34B-C44D-4220-934B-CC7B195F42AD}" type="slidenum">
              <a:rPr lang="de-DE" altLang="de-DE" smtClean="0"/>
              <a:pPr>
                <a:defRPr/>
              </a:pPr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51639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Idealerweise</a:t>
            </a:r>
            <a:r>
              <a:rPr lang="en-GB" dirty="0"/>
              <a:t> </a:t>
            </a:r>
            <a:r>
              <a:rPr lang="en-GB" dirty="0" err="1"/>
              <a:t>würde</a:t>
            </a:r>
            <a:r>
              <a:rPr lang="en-GB" dirty="0"/>
              <a:t> man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einfach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</a:t>
            </a:r>
            <a:r>
              <a:rPr lang="en-GB" dirty="0" err="1"/>
              <a:t>Algorithmus</a:t>
            </a:r>
            <a:r>
              <a:rPr lang="en-GB" dirty="0"/>
              <a:t> </a:t>
            </a:r>
            <a:r>
              <a:rPr lang="en-GB" dirty="0" err="1"/>
              <a:t>benutzen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9A34B-C44D-4220-934B-CC7B195F42AD}" type="slidenum">
              <a:rPr lang="de-DE" altLang="de-DE" smtClean="0"/>
              <a:pPr>
                <a:defRPr/>
              </a:pPr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6446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P3, </a:t>
            </a:r>
            <a:r>
              <a:rPr lang="en-GB" dirty="0" err="1"/>
              <a:t>Pz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9A34B-C44D-4220-934B-CC7B195F42AD}" type="slidenum">
              <a:rPr lang="de-DE" altLang="de-DE" smtClean="0"/>
              <a:pPr>
                <a:defRPr/>
              </a:pPr>
              <a:t>36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74286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sz="1200" dirty="0"/>
              <a:t>Wahl des Messzeitfensters</a:t>
            </a:r>
          </a:p>
          <a:p>
            <a:pPr marL="342900" indent="-342900">
              <a:buAutoNum type="arabicPeriod"/>
            </a:pPr>
            <a:r>
              <a:rPr lang="de-DE" sz="1200" dirty="0" err="1"/>
              <a:t>Superimpositionsproblem</a:t>
            </a:r>
            <a:endParaRPr lang="de-DE" sz="1200" dirty="0"/>
          </a:p>
          <a:p>
            <a:pPr marL="342900" indent="-342900">
              <a:buAutoNum type="arabicPeriod"/>
            </a:pPr>
            <a:r>
              <a:rPr lang="de-DE" sz="1200" dirty="0"/>
              <a:t>Hoch-frequentes Rauschen</a:t>
            </a:r>
          </a:p>
          <a:p>
            <a:pPr marL="342900" indent="-342900">
              <a:buAutoNum type="arabicPeriod"/>
            </a:pPr>
            <a:r>
              <a:rPr lang="de-DE" sz="1200" dirty="0"/>
              <a:t>Peaks != Components</a:t>
            </a:r>
          </a:p>
          <a:p>
            <a:pPr marL="342900" indent="-342900">
              <a:buAutoNum type="arabicPeriod"/>
            </a:pPr>
            <a:r>
              <a:rPr lang="de-DE" sz="1200" dirty="0"/>
              <a:t>Und vieles mehr (</a:t>
            </a:r>
            <a:r>
              <a:rPr lang="de-DE" sz="1200" dirty="0" err="1"/>
              <a:t>latency</a:t>
            </a:r>
            <a:r>
              <a:rPr lang="de-DE" sz="1200" dirty="0"/>
              <a:t> </a:t>
            </a:r>
            <a:r>
              <a:rPr lang="de-DE" sz="1200" dirty="0" err="1"/>
              <a:t>jitter</a:t>
            </a:r>
            <a:r>
              <a:rPr lang="de-DE" sz="1200" dirty="0"/>
              <a:t>, </a:t>
            </a:r>
            <a:r>
              <a:rPr lang="de-DE" sz="1200" dirty="0" err="1"/>
              <a:t>biased</a:t>
            </a:r>
            <a:r>
              <a:rPr lang="de-DE" sz="1200" dirty="0"/>
              <a:t> </a:t>
            </a:r>
            <a:r>
              <a:rPr lang="de-DE" sz="1200" dirty="0" err="1"/>
              <a:t>noise</a:t>
            </a:r>
            <a:r>
              <a:rPr lang="de-DE" sz="1200" dirty="0"/>
              <a:t> </a:t>
            </a:r>
            <a:r>
              <a:rPr lang="de-DE" sz="1200" dirty="0" err="1"/>
              <a:t>levels</a:t>
            </a:r>
            <a:r>
              <a:rPr lang="de-DE" sz="1200" dirty="0"/>
              <a:t>, non-linearität, </a:t>
            </a:r>
            <a:r>
              <a:rPr lang="de-DE" sz="1200" dirty="0" err="1"/>
              <a:t>peaks</a:t>
            </a:r>
            <a:r>
              <a:rPr lang="de-DE" sz="1200" dirty="0"/>
              <a:t> ~ </a:t>
            </a:r>
            <a:r>
              <a:rPr lang="de-DE" sz="1200" dirty="0" err="1"/>
              <a:t>medians</a:t>
            </a:r>
            <a:r>
              <a:rPr lang="de-DE" sz="1200" dirty="0"/>
              <a:t>)</a:t>
            </a:r>
            <a:endParaRPr lang="en-GB" sz="1200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9A34B-C44D-4220-934B-CC7B195F42AD}" type="slidenum">
              <a:rPr lang="de-DE" altLang="de-DE" smtClean="0"/>
              <a:pPr>
                <a:defRPr/>
              </a:pPr>
              <a:t>37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26192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consistently </a:t>
            </a:r>
            <a:r>
              <a:rPr lang="en-GB" dirty="0" err="1"/>
              <a:t>realiable</a:t>
            </a:r>
            <a:r>
              <a:rPr lang="en-GB" dirty="0"/>
              <a:t> and valid latency estimates by human researcher</a:t>
            </a:r>
          </a:p>
          <a:p>
            <a:endParaRPr lang="en-GB" dirty="0"/>
          </a:p>
          <a:p>
            <a:r>
              <a:rPr lang="en-GB" dirty="0"/>
              <a:t>But humans introduce poor objectivity and low efficiency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9A34B-C44D-4220-934B-CC7B195F42AD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52528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9A34B-C44D-4220-934B-CC7B195F42AD}" type="slidenum">
              <a:rPr lang="de-DE" altLang="de-DE" smtClean="0"/>
              <a:pPr>
                <a:defRPr/>
              </a:pPr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69468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9A34B-C44D-4220-934B-CC7B195F42AD}" type="slidenum">
              <a:rPr lang="de-DE" altLang="de-DE" smtClean="0"/>
              <a:pPr>
                <a:defRPr/>
              </a:pPr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38175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9A34B-C44D-4220-934B-CC7B195F42AD}" type="slidenum">
              <a:rPr lang="de-DE" altLang="de-DE" smtClean="0"/>
              <a:pPr>
                <a:defRPr/>
              </a:pPr>
              <a:t>40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5627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Here,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estimate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Play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human </a:t>
            </a:r>
            <a:r>
              <a:rPr lang="de-DE" dirty="0" err="1"/>
              <a:t>would</a:t>
            </a:r>
            <a:r>
              <a:rPr lang="de-DE" dirty="0"/>
              <a:t> do </a:t>
            </a:r>
            <a:r>
              <a:rPr lang="de-DE" dirty="0" err="1"/>
              <a:t>it</a:t>
            </a:r>
            <a:r>
              <a:rPr lang="de-DE" dirty="0"/>
              <a:t> „Oh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 err="1"/>
              <a:t>Then</a:t>
            </a:r>
            <a:r>
              <a:rPr lang="de-DE" dirty="0"/>
              <a:t> Überleitung „</a:t>
            </a:r>
            <a:r>
              <a:rPr lang="de-DE" dirty="0" err="1"/>
              <a:t>lets</a:t>
            </a:r>
            <a:r>
              <a:rPr lang="de-DE" dirty="0"/>
              <a:t> </a:t>
            </a:r>
            <a:r>
              <a:rPr lang="de-DE" dirty="0" err="1"/>
              <a:t>formalize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9A34B-C44D-4220-934B-CC7B195F42AD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9744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stretching</a:t>
            </a:r>
            <a:r>
              <a:rPr lang="de-DE" dirty="0"/>
              <a:t> and </a:t>
            </a:r>
            <a:r>
              <a:rPr lang="de-DE" dirty="0" err="1"/>
              <a:t>compressing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experts</a:t>
            </a:r>
            <a:r>
              <a:rPr lang="de-DE" dirty="0"/>
              <a:t> do in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mind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9A34B-C44D-4220-934B-CC7B195F42AD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15142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9A34B-C44D-4220-934B-CC7B195F42AD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7984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Gewichtungsfunktionen: Unterschiede nicht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9A34B-C44D-4220-934B-CC7B195F42AD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47044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Gewichtungsfunktionen: Unterschiede nicht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9A34B-C44D-4220-934B-CC7B195F42AD}" type="slidenum">
              <a:rPr lang="de-DE" altLang="de-DE" smtClean="0"/>
              <a:pPr>
                <a:defRPr/>
              </a:pPr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0833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noch Beispiele für </a:t>
            </a:r>
            <a:r>
              <a:rPr lang="de-DE" dirty="0" err="1"/>
              <a:t>PuG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9A34B-C44D-4220-934B-CC7B195F42AD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62290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9A34B-C44D-4220-934B-CC7B195F42AD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4789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iHei_Logo_4C_small">
            <a:extLst>
              <a:ext uri="{FF2B5EF4-FFF2-40B4-BE49-F238E27FC236}">
                <a16:creationId xmlns:a16="http://schemas.microsoft.com/office/drawing/2014/main" id="{296FA563-B2FE-772F-5036-1A15FB619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</p:spPr>
        <p:txBody>
          <a:bodyPr/>
          <a:lstStyle>
            <a:lvl1pPr>
              <a:defRPr sz="1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5900" y="2128044"/>
            <a:ext cx="6013450" cy="10795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5905DB48-7AB0-9DB3-84E4-415BAA02BD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2088" y="6119813"/>
            <a:ext cx="2881312" cy="144462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 dirty="0"/>
              <a:t>Template </a:t>
            </a:r>
            <a:r>
              <a:rPr lang="de-DE" dirty="0" err="1"/>
              <a:t>Matching</a:t>
            </a:r>
            <a:r>
              <a:rPr lang="de-DE" dirty="0"/>
              <a:t> - Sven Lesche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71CD40FF-1F0D-BACD-A181-EB1891B7E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718DBE8A-AF8B-4905-8EED-9E0681C38AAA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3974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A3818546-03A6-B1ED-1A81-1764372779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192838" y="6184900"/>
            <a:ext cx="2230437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B6201-A893-47AA-B8FA-4364979C3F8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E8BEC-2BF0-8025-99B3-CF9572E4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84900"/>
            <a:ext cx="2879725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122946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C8B4999F-E3E4-9249-7DEE-F5FED0121A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573F0-B113-414E-AD4A-CB0D915E63F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85002-EC5C-2586-76BB-7E074DB4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138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764360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FC842FEC-09CA-0E4B-6B88-741EE8E710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1B5D4-A8B6-4877-94CF-CC21113C111A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64687-7E66-00D4-677B-79A59BF4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500" y="6132513"/>
            <a:ext cx="2881313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790578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C4F4EED6-211E-11CA-176E-1F49C73F15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69AB5-D27A-4ACC-8B3B-F39E3BE5D5EA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261DC-CB2B-851B-C3CA-41C46813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3652064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iHei_Logo_4C_small">
            <a:extLst>
              <a:ext uri="{FF2B5EF4-FFF2-40B4-BE49-F238E27FC236}">
                <a16:creationId xmlns:a16="http://schemas.microsoft.com/office/drawing/2014/main" id="{D9764E79-4942-82F0-855F-0D97DE959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9" name="Rectangle 7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215900" y="1739900"/>
            <a:ext cx="8207375" cy="469900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700"/>
              </a:lnSpc>
              <a:defRPr sz="3100"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131081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9D74B6-CF65-E6F5-DA04-DBFAA39C4F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29350" y="6084888"/>
            <a:ext cx="2193925" cy="1793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805CA-44B2-4D28-A61F-2AEAFB592BAF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3752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349798-475A-90D8-79A7-3D762D94B0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D7F90-D834-4A37-AFD1-48C2C022B19C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53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625" y="4164013"/>
            <a:ext cx="7345363" cy="12874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2625" y="2746375"/>
            <a:ext cx="7345363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3ED614F-9517-D4FE-42AB-00645B11630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96FC5-9861-4215-A294-902E0F7BE8F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6779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5900" y="1763713"/>
            <a:ext cx="4027488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95788" y="1763713"/>
            <a:ext cx="4027487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B2DADA-4504-58D4-8FD3-EDCC811FC8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C16AF-DA42-450A-AF9F-E9127BB3616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29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450975"/>
            <a:ext cx="3817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800" y="2055813"/>
            <a:ext cx="381793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389438" y="1450975"/>
            <a:ext cx="381952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389438" y="2055813"/>
            <a:ext cx="381952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508532-8FAD-50EA-2FDC-2A8A210409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798E3-42C7-473E-A2EE-96783262335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8309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5EE8B17-3D63-77EF-99C1-6B33718A21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D5392-8575-45B5-8B83-2FEBC6133564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491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41" y="2130425"/>
            <a:ext cx="8098259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9981" y="388815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14166006-FA0E-2AFC-9052-7A34E097F1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DABD5-AC19-49BC-8CBF-BA3469C652F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BA88BBC-656B-2222-4449-DEAA6B58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363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161106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53FC44E-245B-C555-DD31-C0B6E6DC57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B1D20-2555-48EC-9686-A48A3184605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24159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2843213" cy="109696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8200" y="258763"/>
            <a:ext cx="483076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1800" y="1355725"/>
            <a:ext cx="28432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EBD586-26C8-1E6B-8ABF-3A82DE1A09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F093C-BF07-4E78-B1A1-D6D3B8E82C9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88265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3863" y="4535488"/>
            <a:ext cx="5184775" cy="5365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693863" y="579438"/>
            <a:ext cx="51847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93863" y="5072063"/>
            <a:ext cx="51847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2A803B-071D-EFD3-F7C9-9003DB194F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35624-7F85-4E32-A7E0-296478AC63C9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29059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EAFB71-EF18-3613-4B58-B241630E3D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94011-C808-40C0-9067-8BE37C142A4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046203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372225" y="258763"/>
            <a:ext cx="2051050" cy="56102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15900" y="258763"/>
            <a:ext cx="6003925" cy="56102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68521A-E322-93FE-BBEB-1813192C7E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E6853-76DD-4B0D-8757-0F0738AAA40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532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528F35CB-FCAD-C332-4E40-1589E5B1AB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34DA-CFDB-AF4E-A4E2-FA190E1B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900" y="6083300"/>
            <a:ext cx="5400675" cy="180975"/>
          </a:xfrm>
        </p:spPr>
        <p:txBody>
          <a:bodyPr/>
          <a:lstStyle>
            <a:lvl1pPr algn="l">
              <a:defRPr sz="1200"/>
            </a:lvl1pPr>
          </a:lstStyle>
          <a:p>
            <a:pPr>
              <a:defRPr/>
            </a:pPr>
            <a:r>
              <a:rPr lang="de-DE" dirty="0"/>
              <a:t>Template </a:t>
            </a:r>
            <a:r>
              <a:rPr lang="de-DE" dirty="0" err="1"/>
              <a:t>Matching</a:t>
            </a:r>
            <a:r>
              <a:rPr lang="de-DE" dirty="0"/>
              <a:t> - Sven Lesche</a:t>
            </a:r>
          </a:p>
        </p:txBody>
      </p:sp>
    </p:spTree>
    <p:extLst>
      <p:ext uri="{BB962C8B-B14F-4D97-AF65-F5344CB8AC3E}">
        <p14:creationId xmlns:p14="http://schemas.microsoft.com/office/powerpoint/2010/main" val="316821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3974B249-D1FF-CDE8-6685-B0EE3CA9C1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48483-AAE2-4239-9D71-68C822AB826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BB7BB-D953-BB0B-A6A5-964E7339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346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111697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949" y="1727919"/>
            <a:ext cx="4038600" cy="4404991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27919"/>
            <a:ext cx="4038600" cy="4398244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F9AA54A2-9FDB-AC29-819F-EFF973EDA8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07125" y="6192838"/>
            <a:ext cx="2230438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65542-BF3B-4699-AEDF-B3E690362DB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BB73E-AFEF-71AF-DE19-DA1A3C2C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900" y="6192838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45939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DC158785-5962-E19B-968E-4472BA4EFD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5D95D-EB9D-4F36-B941-5FD0797DADD1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5AEBA-E76E-6096-530C-EE0D2C76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2616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3369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8C14B9D6-9932-87E4-89E5-11C7954EDC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B3CE9-7FF5-4128-A78C-1E170763FC3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83B59-B124-DD2C-CB64-54E245D6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" y="6105525"/>
            <a:ext cx="2879725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24886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714375" y="1000125"/>
            <a:ext cx="3714749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86314" y="1000125"/>
            <a:ext cx="3714776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714348" y="3643314"/>
            <a:ext cx="3714750" cy="2286000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11" name="Bildplatzhalter 5"/>
          <p:cNvSpPr>
            <a:spLocks noGrp="1"/>
          </p:cNvSpPr>
          <p:nvPr>
            <p:ph type="pic" sz="quarter" idx="16"/>
          </p:nvPr>
        </p:nvSpPr>
        <p:spPr>
          <a:xfrm>
            <a:off x="4786314" y="3643314"/>
            <a:ext cx="3714749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7FEA1525-6802-9D2B-7644-5200651D069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8F737-0F9A-457A-85B2-6140C484760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0E55D-3949-CE91-3B26-5B78656B281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60363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69560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66337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23863"/>
            <a:ext cx="3008313" cy="4752528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46908C19-D487-FD67-A848-B4E237F2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E7D97-C62A-4927-B45D-3DF0AF4DB5E8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3F17E-E05F-F317-0D1A-44111224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  <p:extLst>
      <p:ext uri="{BB962C8B-B14F-4D97-AF65-F5344CB8AC3E}">
        <p14:creationId xmlns:p14="http://schemas.microsoft.com/office/powerpoint/2010/main" val="343717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6648F31C-2057-6D87-769E-2FAAFC9BEB4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5900" y="468313"/>
            <a:ext cx="60134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273439B4-4E24-E4F6-C563-66C206C8DE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25CFEB-0536-C221-1D1F-3E1EA1B87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 eaLnBrk="1" hangingPunct="1">
              <a:defRPr sz="800"/>
            </a:lvl1pPr>
          </a:lstStyle>
          <a:p>
            <a:pPr>
              <a:defRPr/>
            </a:pPr>
            <a:fld id="{F6038B35-05AE-402D-935C-882050D5B411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pic>
        <p:nvPicPr>
          <p:cNvPr id="1029" name="Picture 10" descr="UniHei_Logo_4C_small">
            <a:extLst>
              <a:ext uri="{FF2B5EF4-FFF2-40B4-BE49-F238E27FC236}">
                <a16:creationId xmlns:a16="http://schemas.microsoft.com/office/drawing/2014/main" id="{85585571-D109-54FA-2430-FF157F71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63FBC4-C831-F960-8B7F-264C5934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425" y="6119813"/>
            <a:ext cx="4311650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Template Matching - Sven Lesche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81" r:id="rId1"/>
    <p:sldLayoutId id="2147486782" r:id="rId2"/>
    <p:sldLayoutId id="2147486783" r:id="rId3"/>
    <p:sldLayoutId id="2147486784" r:id="rId4"/>
    <p:sldLayoutId id="2147486785" r:id="rId5"/>
    <p:sldLayoutId id="2147486786" r:id="rId6"/>
    <p:sldLayoutId id="2147486787" r:id="rId7"/>
    <p:sldLayoutId id="2147486788" r:id="rId8"/>
    <p:sldLayoutId id="2147486789" r:id="rId9"/>
    <p:sldLayoutId id="2147486790" r:id="rId10"/>
    <p:sldLayoutId id="2147486791" r:id="rId11"/>
    <p:sldLayoutId id="2147486792" r:id="rId12"/>
    <p:sldLayoutId id="2147486793" r:id="rId13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222250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428625" indent="-20478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650875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868363" indent="-215900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890106F2-9B0F-1EBE-748B-86EB6226B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A3D4512A-360D-C44F-B6A9-EBF2C13764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 eaLnBrk="1" hangingPunct="1">
              <a:defRPr sz="800"/>
            </a:lvl1pPr>
          </a:lstStyle>
          <a:p>
            <a:pPr>
              <a:defRPr/>
            </a:pPr>
            <a:fld id="{C22C617A-0B9A-46E5-8E09-514BF1DBF5E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0424" name="Rectangle 8">
            <a:extLst>
              <a:ext uri="{FF2B5EF4-FFF2-40B4-BE49-F238E27FC236}">
                <a16:creationId xmlns:a16="http://schemas.microsoft.com/office/drawing/2014/main" id="{5F21AC69-07A8-4E47-A7CF-4BC6F7ACB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468313"/>
            <a:ext cx="5940425" cy="82867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de-DE" altLang="de-DE"/>
              <a:t>Inhaltsverzeichnis</a:t>
            </a:r>
          </a:p>
        </p:txBody>
      </p:sp>
      <p:pic>
        <p:nvPicPr>
          <p:cNvPr id="2053" name="Picture 9" descr="UniHei_Logo_4C_small">
            <a:extLst>
              <a:ext uri="{FF2B5EF4-FFF2-40B4-BE49-F238E27FC236}">
                <a16:creationId xmlns:a16="http://schemas.microsoft.com/office/drawing/2014/main" id="{9D589B29-4BD7-5C8D-2B8D-3F88F7B3E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94" r:id="rId1"/>
    <p:sldLayoutId id="2147486771" r:id="rId2"/>
    <p:sldLayoutId id="2147486772" r:id="rId3"/>
    <p:sldLayoutId id="2147486773" r:id="rId4"/>
    <p:sldLayoutId id="2147486774" r:id="rId5"/>
    <p:sldLayoutId id="2147486775" r:id="rId6"/>
    <p:sldLayoutId id="2147486776" r:id="rId7"/>
    <p:sldLayoutId id="2147486777" r:id="rId8"/>
    <p:sldLayoutId id="2147486778" r:id="rId9"/>
    <p:sldLayoutId id="2147486779" r:id="rId10"/>
    <p:sldLayoutId id="2147486780" r:id="rId11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47650" indent="-247650" algn="l" defTabSz="863600" rtl="0" eaLnBrk="0" fontAlgn="base" hangingPunct="0">
        <a:lnSpc>
          <a:spcPts val="2100"/>
        </a:lnSpc>
        <a:spcBef>
          <a:spcPts val="4200"/>
        </a:spcBef>
        <a:spcAft>
          <a:spcPts val="2100"/>
        </a:spcAft>
        <a:buFont typeface="Arial" panose="020B0604020202020204" pitchFamily="34" charset="0"/>
        <a:buAutoNum type="arabicPeriod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12604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2pPr>
      <a:lvl3pPr marL="1831975" indent="-21113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3pPr>
      <a:lvl4pPr marL="21875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4pPr>
      <a:lvl5pPr marL="25463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5pPr>
      <a:lvl6pPr marL="30035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6pPr>
      <a:lvl7pPr marL="34607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7pPr>
      <a:lvl8pPr marL="39179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8pPr>
      <a:lvl9pPr marL="43751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AFB970B-B03A-42A8-A329-8ABDDB9EFF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9A8E9F-C740-9072-183A-AFC028DA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99" y="2128044"/>
            <a:ext cx="6696769" cy="1079500"/>
          </a:xfrm>
        </p:spPr>
        <p:txBody>
          <a:bodyPr/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 Dynamic Template Matching Algorithm for the Automatic Extraction of P3 Latencies</a:t>
            </a:r>
            <a:b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Sven Lesche</a:t>
            </a:r>
            <a:r>
              <a:rPr lang="en-US" sz="1500" b="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Kathrin Sadus</a:t>
            </a:r>
            <a:r>
              <a:rPr lang="en-US" sz="1500" b="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Dirk Hagemann</a:t>
            </a:r>
            <a:r>
              <a:rPr lang="en-US" sz="1500" b="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br>
              <a:rPr lang="en-US" sz="1500" b="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500" b="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b="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Heidelberg University</a:t>
            </a:r>
            <a:endParaRPr lang="en-GB" sz="15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339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2F5C53-72FF-4A06-82D8-8F2073857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949" y="3384103"/>
            <a:ext cx="3066548" cy="24124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A02C7A-9CD8-4274-8CC1-E50FB429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Recovering latencies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F7A49-1EFE-4847-97A5-51CC7C699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82DAB-3FFE-41AC-862C-C9539BCD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BDA774-3EE7-4A4E-AF63-366C0784A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397" y="3381380"/>
            <a:ext cx="3066547" cy="2415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5F64DA-23D2-4366-BF4B-1F29E2CE66AC}"/>
              </a:ext>
            </a:extLst>
          </p:cNvPr>
          <p:cNvCxnSpPr>
            <a:cxnSpLocks/>
          </p:cNvCxnSpPr>
          <p:nvPr/>
        </p:nvCxnSpPr>
        <p:spPr>
          <a:xfrm>
            <a:off x="2088133" y="3672135"/>
            <a:ext cx="0" cy="2052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E3EA0F-5FA9-476A-9027-9D9FAA9F0147}"/>
              </a:ext>
            </a:extLst>
          </p:cNvPr>
          <p:cNvCxnSpPr>
            <a:cxnSpLocks/>
          </p:cNvCxnSpPr>
          <p:nvPr/>
        </p:nvCxnSpPr>
        <p:spPr>
          <a:xfrm>
            <a:off x="6120581" y="3743944"/>
            <a:ext cx="0" cy="2052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D9B4A6D-EA18-48D9-AF5E-1DF65C7453E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5900" y="1763713"/>
                <a:ext cx="7992914" cy="4105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863600" rtl="0" eaLnBrk="0" fontAlgn="base" hangingPunct="0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222250" indent="-220663" algn="l" defTabSz="863600" rtl="0" eaLnBrk="0" fontAlgn="base" hangingPunct="0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428625" indent="-204788" algn="l" defTabSz="863600" rtl="0" eaLnBrk="0" fontAlgn="base" hangingPunct="0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650875" indent="-220663" algn="l" defTabSz="863600" rtl="0" eaLnBrk="0" fontAlgn="base" hangingPunct="0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868363" indent="-215900" algn="l" defTabSz="863600" rtl="0" eaLnBrk="0" fontAlgn="base" hangingPunct="0">
                  <a:lnSpc>
                    <a:spcPts val="21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/>
                  <a:t>For a set of optimal parameters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 and a grand average latency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𝐺𝐴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GB" b="0" dirty="0"/>
              </a:p>
              <a:p>
                <a:endParaRPr lang="de-DE" dirty="0"/>
              </a:p>
              <a:p>
                <a:r>
                  <a:rPr lang="de-DE" dirty="0"/>
                  <a:t>the latency of subject </a:t>
                </a:r>
                <a:r>
                  <a:rPr lang="de-DE" i="1" dirty="0"/>
                  <a:t>j</a:t>
                </a:r>
                <a:r>
                  <a:rPr lang="de-DE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𝐺𝐴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D9B4A6D-EA18-48D9-AF5E-1DF65C745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900" y="1763713"/>
                <a:ext cx="7992914" cy="4105275"/>
              </a:xfrm>
              <a:prstGeom prst="rect">
                <a:avLst/>
              </a:prstGeom>
              <a:blipFill>
                <a:blip r:embed="rId4"/>
                <a:stretch>
                  <a:fillRect l="-1905" t="-2819" r="-4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37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700D-FA6A-492B-4EC3-234A75DA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optimal fit?</a:t>
            </a:r>
            <a:br>
              <a:rPr lang="de-DE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similarity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E3CAD-7085-A56D-FDC3-6E292A71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1656128"/>
            <a:ext cx="4608537" cy="4105275"/>
          </a:xfrm>
        </p:spPr>
        <p:txBody>
          <a:bodyPr/>
          <a:lstStyle/>
          <a:p>
            <a:r>
              <a:rPr lang="de-DE" sz="2000" dirty="0"/>
              <a:t>Distance-based (</a:t>
            </a:r>
            <a:r>
              <a:rPr lang="de-DE" sz="2000" b="1" dirty="0"/>
              <a:t>MINSQ</a:t>
            </a:r>
            <a:r>
              <a:rPr lang="de-DE" sz="2000" dirty="0"/>
              <a:t>):</a:t>
            </a:r>
          </a:p>
          <a:p>
            <a:r>
              <a:rPr lang="de-DE" sz="2000" dirty="0"/>
              <a:t>Minimizes the (weighted) squared </a:t>
            </a:r>
            <a:r>
              <a:rPr lang="de-DE" sz="2000" b="1" dirty="0"/>
              <a:t>distance</a:t>
            </a:r>
            <a:r>
              <a:rPr lang="de-DE" sz="2000" dirty="0"/>
              <a:t> between template and signal</a:t>
            </a:r>
          </a:p>
          <a:p>
            <a:endParaRPr lang="de-DE" sz="2000" dirty="0"/>
          </a:p>
          <a:p>
            <a:r>
              <a:rPr lang="de-DE" sz="2000" dirty="0"/>
              <a:t>Correlation-based (</a:t>
            </a:r>
            <a:r>
              <a:rPr lang="de-DE" sz="2000" b="1" dirty="0"/>
              <a:t>MAXCOR</a:t>
            </a:r>
            <a:r>
              <a:rPr lang="de-DE" sz="2000" dirty="0"/>
              <a:t>):</a:t>
            </a:r>
          </a:p>
          <a:p>
            <a:r>
              <a:rPr lang="de-DE" sz="2000" dirty="0"/>
              <a:t>Maximizes the (weighted) </a:t>
            </a:r>
            <a:r>
              <a:rPr lang="de-DE" sz="2000" b="1" dirty="0"/>
              <a:t>correlation</a:t>
            </a:r>
            <a:r>
              <a:rPr lang="de-DE" sz="2000" dirty="0"/>
              <a:t> between template and signal</a:t>
            </a:r>
          </a:p>
          <a:p>
            <a:endParaRPr lang="de-DE" dirty="0"/>
          </a:p>
          <a:p>
            <a:endParaRPr lang="de-DE" sz="2000" dirty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de-DE" b="1" dirty="0" err="1"/>
              <a:t>Which</a:t>
            </a:r>
            <a:r>
              <a:rPr lang="de-DE" b="1" dirty="0"/>
              <a:t> transformation of the template maximizes the correlation with the subject‘s ERP?</a:t>
            </a:r>
            <a:br>
              <a:rPr lang="de-DE" sz="2000" dirty="0"/>
            </a:br>
            <a:endParaRPr lang="de-DE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F4AF7-6282-E4BA-614A-C45A568C3A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19E4E-AFC8-5CED-0AA9-5769707B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8FEB3-007A-6C57-4A85-BB56F4BFC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192" y="1656128"/>
            <a:ext cx="3513083" cy="27668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F01BB-6452-44F1-A6F4-68474DDC2677}"/>
              </a:ext>
            </a:extLst>
          </p:cNvPr>
          <p:cNvSpPr txBox="1"/>
          <p:nvPr/>
        </p:nvSpPr>
        <p:spPr>
          <a:xfrm>
            <a:off x="215899" y="5760769"/>
            <a:ext cx="46085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Brunelli</a:t>
            </a:r>
            <a:r>
              <a:rPr lang="en-GB" dirty="0"/>
              <a:t> et al. (2009); </a:t>
            </a:r>
            <a:r>
              <a:rPr lang="en-US" dirty="0"/>
              <a:t>Mahalakshmi et al. (2012)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3122B8-E7FB-4EEB-88B8-9560BC26B345}"/>
              </a:ext>
            </a:extLst>
          </p:cNvPr>
          <p:cNvCxnSpPr/>
          <p:nvPr/>
        </p:nvCxnSpPr>
        <p:spPr>
          <a:xfrm>
            <a:off x="5990312" y="3312312"/>
            <a:ext cx="0" cy="72008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98F51A-39E7-423F-885E-D0F909F0B819}"/>
              </a:ext>
            </a:extLst>
          </p:cNvPr>
          <p:cNvCxnSpPr>
            <a:cxnSpLocks/>
          </p:cNvCxnSpPr>
          <p:nvPr/>
        </p:nvCxnSpPr>
        <p:spPr>
          <a:xfrm>
            <a:off x="6278344" y="2952272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DC786B-3A12-4D92-98B7-8B3650919C77}"/>
              </a:ext>
            </a:extLst>
          </p:cNvPr>
          <p:cNvCxnSpPr>
            <a:cxnSpLocks/>
          </p:cNvCxnSpPr>
          <p:nvPr/>
        </p:nvCxnSpPr>
        <p:spPr>
          <a:xfrm>
            <a:off x="6638384" y="3528336"/>
            <a:ext cx="0" cy="50405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898D04-05A8-46FB-B1EB-D3F9339E5397}"/>
              </a:ext>
            </a:extLst>
          </p:cNvPr>
          <p:cNvCxnSpPr>
            <a:cxnSpLocks/>
          </p:cNvCxnSpPr>
          <p:nvPr/>
        </p:nvCxnSpPr>
        <p:spPr>
          <a:xfrm>
            <a:off x="7430472" y="2916895"/>
            <a:ext cx="0" cy="576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762647-FFCB-4821-9F6E-364B347EB9E7}"/>
              </a:ext>
            </a:extLst>
          </p:cNvPr>
          <p:cNvCxnSpPr>
            <a:cxnSpLocks/>
          </p:cNvCxnSpPr>
          <p:nvPr/>
        </p:nvCxnSpPr>
        <p:spPr>
          <a:xfrm>
            <a:off x="8078544" y="2340831"/>
            <a:ext cx="0" cy="576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AF9C53-A6B2-47C1-843C-B489F30A69B0}"/>
              </a:ext>
            </a:extLst>
          </p:cNvPr>
          <p:cNvCxnSpPr>
            <a:cxnSpLocks/>
          </p:cNvCxnSpPr>
          <p:nvPr/>
        </p:nvCxnSpPr>
        <p:spPr>
          <a:xfrm>
            <a:off x="5692829" y="2808256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2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700D-FA6A-492B-4EC3-234A75DA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Weighting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F4AF7-6282-E4BA-614A-C45A568C3A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118401" y="6149453"/>
            <a:ext cx="2306462" cy="152876"/>
          </a:xfrm>
        </p:spPr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19E4E-AFC8-5CED-0AA9-5769707B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8FEB3-007A-6C57-4A85-BB56F4BFC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234" y="1275687"/>
            <a:ext cx="6013450" cy="4736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D73671-B697-8424-3BEE-F4BFAF896D76}"/>
              </a:ext>
            </a:extLst>
          </p:cNvPr>
          <p:cNvCxnSpPr>
            <a:cxnSpLocks/>
          </p:cNvCxnSpPr>
          <p:nvPr/>
        </p:nvCxnSpPr>
        <p:spPr>
          <a:xfrm>
            <a:off x="3441855" y="2120764"/>
            <a:ext cx="0" cy="105654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313B8D-7B91-A590-F167-0CC589460A28}"/>
              </a:ext>
            </a:extLst>
          </p:cNvPr>
          <p:cNvCxnSpPr>
            <a:cxnSpLocks/>
          </p:cNvCxnSpPr>
          <p:nvPr/>
        </p:nvCxnSpPr>
        <p:spPr>
          <a:xfrm>
            <a:off x="7762335" y="2485484"/>
            <a:ext cx="0" cy="92519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511F09-9EE7-1810-E72A-5DE88C9F4021}"/>
              </a:ext>
            </a:extLst>
          </p:cNvPr>
          <p:cNvCxnSpPr>
            <a:cxnSpLocks/>
          </p:cNvCxnSpPr>
          <p:nvPr/>
        </p:nvCxnSpPr>
        <p:spPr>
          <a:xfrm>
            <a:off x="5314063" y="4617472"/>
            <a:ext cx="0" cy="711691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31ADC9-D7B9-9252-2E4C-5346BFC790C4}"/>
              </a:ext>
            </a:extLst>
          </p:cNvPr>
          <p:cNvSpPr txBox="1"/>
          <p:nvPr/>
        </p:nvSpPr>
        <p:spPr>
          <a:xfrm>
            <a:off x="3891917" y="1533357"/>
            <a:ext cx="15907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irrelevant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079ECD-61AC-F1CC-CE48-6B1DCF4E2905}"/>
              </a:ext>
            </a:extLst>
          </p:cNvPr>
          <p:cNvSpPr txBox="1"/>
          <p:nvPr/>
        </p:nvSpPr>
        <p:spPr>
          <a:xfrm>
            <a:off x="5003522" y="2746651"/>
            <a:ext cx="15907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important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CD2CA3-C7EE-2F4D-9AB9-F0C8229443D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513874" y="1856522"/>
            <a:ext cx="1173422" cy="835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00014C-5611-31E6-EE73-B92ACBC7F6FB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687296" y="1856522"/>
            <a:ext cx="2895592" cy="1066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37687D-6F9E-ED2C-B5E6-F08BE24A140C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482674" y="3069816"/>
            <a:ext cx="316227" cy="18356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B0BF30D-7749-4B0E-9794-D8511802C0D7}"/>
              </a:ext>
            </a:extLst>
          </p:cNvPr>
          <p:cNvSpPr txBox="1"/>
          <p:nvPr/>
        </p:nvSpPr>
        <p:spPr>
          <a:xfrm>
            <a:off x="65417" y="2902849"/>
            <a:ext cx="2273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Not all parts of the signal are of equal importance!</a:t>
            </a:r>
          </a:p>
        </p:txBody>
      </p:sp>
    </p:spTree>
    <p:extLst>
      <p:ext uri="{BB962C8B-B14F-4D97-AF65-F5344CB8AC3E}">
        <p14:creationId xmlns:p14="http://schemas.microsoft.com/office/powerpoint/2010/main" val="200402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B509-F756-45CD-A8BE-665B01C9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 Matching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96FEC-DD3B-4978-A2D6-29153731DE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13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69BC4-F3E9-4C77-830A-18585EA0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14C6AF-32BD-681A-934E-70B2CCE59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940" y="1367879"/>
            <a:ext cx="2905576" cy="22688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B62292-9D68-8428-7991-3F6390604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461" y="1355931"/>
            <a:ext cx="2898322" cy="22711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453E79-1509-3A0F-CB20-36F52081E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75" y="3933537"/>
            <a:ext cx="2993305" cy="23575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F3B5FF9-7EA1-8B74-8393-DED53A5B339D}"/>
              </a:ext>
            </a:extLst>
          </p:cNvPr>
          <p:cNvSpPr/>
          <p:nvPr/>
        </p:nvSpPr>
        <p:spPr>
          <a:xfrm>
            <a:off x="3679951" y="2092603"/>
            <a:ext cx="1008244" cy="648072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9B91DFC-78B5-A9F7-1970-D9BC1C6AC2E9}"/>
              </a:ext>
            </a:extLst>
          </p:cNvPr>
          <p:cNvSpPr/>
          <p:nvPr/>
        </p:nvSpPr>
        <p:spPr>
          <a:xfrm rot="5400000">
            <a:off x="6049093" y="3942169"/>
            <a:ext cx="1008244" cy="65242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8638AE-4CE4-044C-A5FB-4CA6619148E1}"/>
                  </a:ext>
                </a:extLst>
              </p:cNvPr>
              <p:cNvSpPr txBox="1"/>
              <p:nvPr/>
            </p:nvSpPr>
            <p:spPr>
              <a:xfrm>
                <a:off x="4464529" y="4957121"/>
                <a:ext cx="4320714" cy="652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𝑎𝑟𝑔𝑚𝑖𝑛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 </m:t>
                      </m:r>
                      <m:d>
                        <m:dPr>
                          <m:ctrlPr>
                            <a:rPr lang="de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de-D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de-DE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8638AE-4CE4-044C-A5FB-4CA661914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529" y="4957121"/>
                <a:ext cx="4320714" cy="6524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2947A745-5DED-3B23-53A4-BCB089EE107A}"/>
              </a:ext>
            </a:extLst>
          </p:cNvPr>
          <p:cNvSpPr/>
          <p:nvPr/>
        </p:nvSpPr>
        <p:spPr>
          <a:xfrm rot="10800000">
            <a:off x="3679951" y="4812121"/>
            <a:ext cx="1008244" cy="65242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16BA7C-CBCD-60D9-E467-201805929D30}"/>
              </a:ext>
            </a:extLst>
          </p:cNvPr>
          <p:cNvCxnSpPr>
            <a:cxnSpLocks/>
          </p:cNvCxnSpPr>
          <p:nvPr/>
        </p:nvCxnSpPr>
        <p:spPr>
          <a:xfrm>
            <a:off x="1944117" y="4112015"/>
            <a:ext cx="0" cy="2052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70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04C7-23BC-CB00-2CBE-F6D82AE8A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Optimization and fit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F2198-EA8F-5DFD-83C3-189B9E3EB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1574781"/>
            <a:ext cx="8207375" cy="4105275"/>
          </a:xfrm>
        </p:spPr>
        <p:txBody>
          <a:bodyPr/>
          <a:lstStyle/>
          <a:p>
            <a:r>
              <a:rPr lang="de-DE" sz="2000" dirty="0"/>
              <a:t>Similarity measures can be used as a fit-</a:t>
            </a:r>
            <a:r>
              <a:rPr lang="de-DE" sz="2000" dirty="0" err="1"/>
              <a:t>statistic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High correlation between template and signal -&gt; good fit</a:t>
            </a:r>
          </a:p>
          <a:p>
            <a:endParaRPr lang="de-DE" sz="2000" dirty="0"/>
          </a:p>
          <a:p>
            <a:r>
              <a:rPr lang="de-DE" sz="2000" dirty="0"/>
              <a:t>Low correlation between template and signal -&gt; bad fit, questionable recovery of free parameters</a:t>
            </a:r>
          </a:p>
          <a:p>
            <a:endParaRPr lang="de-DE" sz="2000" dirty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de-DE" sz="2000" b="1" dirty="0"/>
              <a:t>Fit-statistic as exclusion criterium or indicator for manual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D3766-BB41-3D3C-3B12-461771A315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B5683-FAC5-8B3A-286C-853CED3D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Template </a:t>
            </a:r>
            <a:r>
              <a:rPr lang="de-DE" dirty="0" err="1"/>
              <a:t>Matching</a:t>
            </a:r>
            <a:r>
              <a:rPr lang="de-DE" dirty="0"/>
              <a:t> - Sven Lesche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411A1C8-41A2-4D92-9AAD-A2949DDE9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09" y="3744143"/>
            <a:ext cx="2592313" cy="2041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D27B08-B49F-4EEA-887B-28EBDE1BC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56" y="3744142"/>
            <a:ext cx="2592314" cy="2041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C92706-D61B-42DC-BE56-DED5A47E6D43}"/>
              </a:ext>
            </a:extLst>
          </p:cNvPr>
          <p:cNvSpPr txBox="1"/>
          <p:nvPr/>
        </p:nvSpPr>
        <p:spPr>
          <a:xfrm>
            <a:off x="3419487" y="5801453"/>
            <a:ext cx="18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r</a:t>
            </a:r>
            <a:r>
              <a:rPr lang="en-GB" dirty="0"/>
              <a:t> = 0.795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FEFD7-5CD4-4F5D-A1E8-371DC3A2344A}"/>
              </a:ext>
            </a:extLst>
          </p:cNvPr>
          <p:cNvSpPr txBox="1"/>
          <p:nvPr/>
        </p:nvSpPr>
        <p:spPr>
          <a:xfrm>
            <a:off x="707890" y="5796648"/>
            <a:ext cx="13203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r </a:t>
            </a:r>
            <a:r>
              <a:rPr lang="en-GB" dirty="0"/>
              <a:t>= 0.974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34AD7C-303C-4FF9-A36B-40156FC905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205" y="3744142"/>
            <a:ext cx="2592315" cy="2041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AF866F-E92A-4DA4-8FB3-7096953B40C8}"/>
              </a:ext>
            </a:extLst>
          </p:cNvPr>
          <p:cNvSpPr txBox="1"/>
          <p:nvPr/>
        </p:nvSpPr>
        <p:spPr>
          <a:xfrm>
            <a:off x="6324262" y="5796648"/>
            <a:ext cx="18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r</a:t>
            </a:r>
            <a:r>
              <a:rPr lang="en-GB" dirty="0"/>
              <a:t> = 0.270</a:t>
            </a:r>
          </a:p>
        </p:txBody>
      </p:sp>
    </p:spTree>
    <p:extLst>
      <p:ext uri="{BB962C8B-B14F-4D97-AF65-F5344CB8AC3E}">
        <p14:creationId xmlns:p14="http://schemas.microsoft.com/office/powerpoint/2010/main" val="208699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Validation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err="1"/>
              <a:t>Based</a:t>
            </a:r>
            <a:r>
              <a:rPr lang="de-DE" sz="2000" dirty="0"/>
              <a:t> on </a:t>
            </a:r>
            <a:r>
              <a:rPr lang="de-DE" sz="2000" dirty="0" err="1"/>
              <a:t>data</a:t>
            </a:r>
            <a:r>
              <a:rPr lang="de-DE" sz="2000" dirty="0"/>
              <a:t> from Sadus et al. (2024)</a:t>
            </a:r>
          </a:p>
          <a:p>
            <a:r>
              <a:rPr lang="de-DE" sz="2000" dirty="0"/>
              <a:t>Multiverse </a:t>
            </a:r>
            <a:r>
              <a:rPr lang="de-DE" dirty="0"/>
              <a:t>study:</a:t>
            </a:r>
          </a:p>
          <a:p>
            <a:pPr marL="342900" indent="-342900">
              <a:buFontTx/>
              <a:buChar char="-"/>
            </a:pPr>
            <a:r>
              <a:rPr lang="de-DE" dirty="0"/>
              <a:t>3 different tasks (Flanker, Nback, Switching)</a:t>
            </a:r>
          </a:p>
          <a:p>
            <a:pPr marL="342900" indent="-342900">
              <a:buFontTx/>
              <a:buChar char="-"/>
            </a:pPr>
            <a:r>
              <a:rPr lang="de-DE" sz="2000" dirty="0"/>
              <a:t>5 different low-pass filters (4 Hz, 8 Hz, 16 Hz, 32 Hz, no filter)</a:t>
            </a:r>
          </a:p>
          <a:p>
            <a:endParaRPr lang="de-DE" sz="2000" dirty="0"/>
          </a:p>
          <a:p>
            <a:r>
              <a:rPr lang="de-DE" sz="2000" dirty="0"/>
              <a:t>Application of peak latency, area latency, MINSQ und MAXCOR algorithms as well as manual extraction</a:t>
            </a:r>
          </a:p>
          <a:p>
            <a:endParaRPr lang="de-DE" sz="2000" dirty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de-DE" sz="2000" dirty="0"/>
              <a:t>Is the new templat</a:t>
            </a:r>
            <a:r>
              <a:rPr lang="de-DE" dirty="0"/>
              <a:t>e matching approach more reliable and valid than older algorithms?</a:t>
            </a:r>
            <a:endParaRPr lang="de-DE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D3E0F-077D-7251-9771-2DA780C65D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21053-6251-D13A-D1F4-3332B4FD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6486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BA35-BA85-2E31-E80E-DCBDEE05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Reliability</a:t>
            </a:r>
            <a:br>
              <a:rPr lang="de-DE" dirty="0"/>
            </a:br>
            <a:r>
              <a:rPr lang="de-DE" sz="2000" b="0" dirty="0">
                <a:solidFill>
                  <a:schemeClr val="bg1">
                    <a:lumMod val="50000"/>
                  </a:schemeClr>
                </a:solidFill>
              </a:rPr>
              <a:t>split-half correlation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24A47-6A90-B35B-CC49-921D4B1049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F8734-6B6C-F647-2257-19A14451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1CBBD0-E2AB-4720-B95B-07A1A86DE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334" y="1763713"/>
            <a:ext cx="7792507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09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Validity</a:t>
            </a:r>
            <a:br>
              <a:rPr lang="de-DE" dirty="0"/>
            </a:br>
            <a:r>
              <a:rPr lang="de-DE" sz="2000" b="0" dirty="0">
                <a:solidFill>
                  <a:schemeClr val="bg1">
                    <a:lumMod val="50000"/>
                  </a:schemeClr>
                </a:solidFill>
              </a:rPr>
              <a:t>intraclass-correlation with expert rater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A224E3-AD2B-5E15-F127-A29C7446D4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17</a:t>
            </a:fld>
            <a:endParaRPr lang="de-DE" alt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DC63B-2F63-33E4-4EC0-24D865ED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7A5FA7E-5F71-42EB-AAF8-150956E13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334" y="1763713"/>
            <a:ext cx="7792507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69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8741-87FC-420B-8032-10060D52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B24C-3A7B-42DA-A24F-03A7B16A9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1763713"/>
            <a:ext cx="4032473" cy="4105275"/>
          </a:xfrm>
        </p:spPr>
        <p:txBody>
          <a:bodyPr/>
          <a:lstStyle/>
          <a:p>
            <a:r>
              <a:rPr lang="en-GB" sz="2000" dirty="0"/>
              <a:t>Expert </a:t>
            </a:r>
            <a:r>
              <a:rPr lang="en-GB" sz="2000" dirty="0" err="1"/>
              <a:t>raters</a:t>
            </a:r>
            <a:r>
              <a:rPr lang="en-GB" sz="2000" dirty="0"/>
              <a:t> are not perfect</a:t>
            </a:r>
          </a:p>
          <a:p>
            <a:endParaRPr lang="en-GB" sz="2000" dirty="0"/>
          </a:p>
          <a:p>
            <a:r>
              <a:rPr lang="en-GB" sz="2000" dirty="0"/>
              <a:t>Better to simulate true experimental effects</a:t>
            </a:r>
          </a:p>
          <a:p>
            <a:endParaRPr lang="en-GB" sz="2000" dirty="0"/>
          </a:p>
          <a:p>
            <a:r>
              <a:rPr lang="en-GB" dirty="0"/>
              <a:t>Then try and recover those effects using algorithms</a:t>
            </a:r>
            <a:endParaRPr lang="en-GB" sz="2000" dirty="0"/>
          </a:p>
          <a:p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GB" sz="2000" dirty="0"/>
              <a:t>Are the template matching algorithms better at recovering simulated latency effects than other algorithms?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C1468-484B-4CA4-85DA-73258AFE4C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CCD03-AD4A-4868-B978-B89E1CA0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8" name="Picture 7" descr="A graph of a transmission line&#10;&#10;Description automatically generated">
            <a:extLst>
              <a:ext uri="{FF2B5EF4-FFF2-40B4-BE49-F238E27FC236}">
                <a16:creationId xmlns:a16="http://schemas.microsoft.com/office/drawing/2014/main" id="{3BA0CB4B-894D-D216-E0E8-3E5C81DC9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797" y="1728881"/>
            <a:ext cx="4063582" cy="320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9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24564B-52C9-4DCF-A556-BA32055B9713}"/>
              </a:ext>
            </a:extLst>
          </p:cNvPr>
          <p:cNvSpPr/>
          <p:nvPr/>
        </p:nvSpPr>
        <p:spPr>
          <a:xfrm>
            <a:off x="147042" y="2447999"/>
            <a:ext cx="8276233" cy="20882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13CCA-817D-7A97-D079-E9C095F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786A3-D603-33A7-1CD1-1EEE90D94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Draw effect size for a subject from normal distribution </a:t>
            </a:r>
          </a:p>
          <a:p>
            <a:r>
              <a:rPr lang="de-DE" dirty="0"/>
              <a:t>-&gt;  to simulate </a:t>
            </a:r>
            <a:r>
              <a:rPr lang="de-DE" sz="2000" dirty="0"/>
              <a:t>individual differences</a:t>
            </a:r>
          </a:p>
          <a:p>
            <a:endParaRPr lang="de-DE" sz="2000" dirty="0"/>
          </a:p>
          <a:p>
            <a:r>
              <a:rPr lang="de-DE" sz="2000" dirty="0"/>
              <a:t>Split trials of that subject into control and experimental trials</a:t>
            </a:r>
          </a:p>
          <a:p>
            <a:endParaRPr lang="de-DE" dirty="0"/>
          </a:p>
          <a:p>
            <a:r>
              <a:rPr lang="de-DE" sz="2000" dirty="0"/>
              <a:t>Simulate latency shift in experimental trials</a:t>
            </a:r>
          </a:p>
          <a:p>
            <a:endParaRPr lang="de-DE" sz="2000" dirty="0"/>
          </a:p>
          <a:p>
            <a:r>
              <a:rPr lang="de-DE" sz="2000" dirty="0"/>
              <a:t>Measure latency in control and experimental ERPs</a:t>
            </a:r>
          </a:p>
          <a:p>
            <a:endParaRPr lang="de-DE" sz="2000" dirty="0"/>
          </a:p>
          <a:p>
            <a:r>
              <a:rPr lang="de-DE" sz="2000" dirty="0"/>
              <a:t>Recover estimated latency shift</a:t>
            </a:r>
          </a:p>
          <a:p>
            <a:endParaRPr lang="de-DE" sz="2000" dirty="0"/>
          </a:p>
          <a:p>
            <a:r>
              <a:rPr lang="de-DE" dirty="0"/>
              <a:t>Average estimated latency shifts per subject</a:t>
            </a:r>
          </a:p>
          <a:p>
            <a:endParaRPr lang="de-DE" dirty="0"/>
          </a:p>
          <a:p>
            <a:r>
              <a:rPr lang="de-DE" dirty="0"/>
              <a:t>Compute ICC of true latency shift and average estimated latency shift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BE555-6BC1-0459-7DB1-9581642259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19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DE303-8917-200C-6BE1-E852167F3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Template Matching - Sven Lesche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3F4661D-2744-42BF-80AC-167105AC7612}"/>
              </a:ext>
            </a:extLst>
          </p:cNvPr>
          <p:cNvSpPr/>
          <p:nvPr/>
        </p:nvSpPr>
        <p:spPr>
          <a:xfrm>
            <a:off x="6912669" y="2520007"/>
            <a:ext cx="648072" cy="187220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3DED78-8E6A-4F61-BE90-2FB6CB60916F}"/>
              </a:ext>
            </a:extLst>
          </p:cNvPr>
          <p:cNvSpPr txBox="1"/>
          <p:nvPr/>
        </p:nvSpPr>
        <p:spPr>
          <a:xfrm>
            <a:off x="7560741" y="3256056"/>
            <a:ext cx="93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X 250</a:t>
            </a:r>
          </a:p>
        </p:txBody>
      </p:sp>
      <p:pic>
        <p:nvPicPr>
          <p:cNvPr id="10" name="Graphic 9" descr="Line arrow: Rotate right with solid fill">
            <a:extLst>
              <a:ext uri="{FF2B5EF4-FFF2-40B4-BE49-F238E27FC236}">
                <a16:creationId xmlns:a16="http://schemas.microsoft.com/office/drawing/2014/main" id="{9F785FF7-BB8E-4375-ACA6-93EF561A1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0367" y="2464810"/>
            <a:ext cx="648073" cy="64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5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759B0A-6DAD-50E9-8EB2-CD805799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ERP Latencies</a:t>
            </a:r>
            <a:br>
              <a:rPr lang="de-DE" dirty="0"/>
            </a:b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Flanker Task, P3 at Pz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C6B60-417A-7461-397C-925129ED55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DABD5-AC19-49BC-8CBF-BA3469C652F7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EA298-455B-A0B6-9F76-BCDF49FC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</a:p>
        </p:txBody>
      </p:sp>
      <p:pic>
        <p:nvPicPr>
          <p:cNvPr id="3" name="Picture 2" descr="A graph of a graph with red and blue lines&#10;&#10;Description automatically generated">
            <a:extLst>
              <a:ext uri="{FF2B5EF4-FFF2-40B4-BE49-F238E27FC236}">
                <a16:creationId xmlns:a16="http://schemas.microsoft.com/office/drawing/2014/main" id="{907EA165-F470-1B01-49FE-8B95C345B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18" y="1655911"/>
            <a:ext cx="5045337" cy="397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43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C59E-F683-4290-8BAF-8079A290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AED25-4D46-4D04-8B44-08CEA90E0F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20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131C8-932A-424A-9DBD-5D72E4A6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78FA5FB1-C335-4AE8-9E47-298ED8FED9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67188" y="30876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D25E42-DAA5-47FD-B661-D052D0707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81" y="1531372"/>
            <a:ext cx="8208814" cy="432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62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C59E-F683-4290-8BAF-8079A290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AED25-4D46-4D04-8B44-08CEA90E0F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21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131C8-932A-424A-9DBD-5D72E4A6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0D6CC2-BCE2-4252-AD29-DC9DE8867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547813"/>
            <a:ext cx="8420883" cy="443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01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B2CA-F457-4ABA-8963-F56B92F3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65E1E-F146-4884-9608-8CADB874F3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22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56654-9C19-446C-87B7-AC519113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F42E176-E4ED-45B0-9F9B-7E8B760BF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3334" y="1763713"/>
            <a:ext cx="7792507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96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FDF4-6DB8-41B7-BF9D-D24F3F91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F58C-989F-4B68-ABAC-E929F1C8C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Worse reliability</a:t>
            </a:r>
          </a:p>
          <a:p>
            <a:endParaRPr lang="en-GB" dirty="0"/>
          </a:p>
          <a:p>
            <a:r>
              <a:rPr lang="en-GB" dirty="0"/>
              <a:t>Improvements in validity</a:t>
            </a:r>
          </a:p>
          <a:p>
            <a:endParaRPr lang="en-GB" dirty="0"/>
          </a:p>
          <a:p>
            <a:r>
              <a:rPr lang="en-GB" dirty="0"/>
              <a:t>Low impact of filter settings and tasks</a:t>
            </a:r>
          </a:p>
          <a:p>
            <a:endParaRPr lang="en-GB" dirty="0"/>
          </a:p>
          <a:p>
            <a:r>
              <a:rPr lang="en-GB" dirty="0"/>
              <a:t>Fit-statistic as an additional benefit</a:t>
            </a:r>
          </a:p>
          <a:p>
            <a:endParaRPr lang="en-GB" dirty="0"/>
          </a:p>
          <a:p>
            <a:r>
              <a:rPr lang="en-GB" dirty="0"/>
              <a:t>Overall, MINSQ seems to outperform MAXCOR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CA1E-C998-48A8-B217-D87023EC82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23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4499C-71D5-44D5-91B2-0BC46400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22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ABCA-0367-1BE4-C4B1-76ACF384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template</a:t>
            </a:r>
            <a:r>
              <a:rPr lang="de-DE" dirty="0"/>
              <a:t> </a:t>
            </a:r>
            <a:r>
              <a:rPr lang="de-DE" dirty="0" err="1"/>
              <a:t>matching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1C25-508F-D245-EC8D-6847843E6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Large datasets</a:t>
            </a:r>
          </a:p>
          <a:p>
            <a:endParaRPr lang="de-DE" dirty="0"/>
          </a:p>
          <a:p>
            <a:r>
              <a:rPr lang="de-DE" dirty="0"/>
              <a:t>Individual latencies are of interest</a:t>
            </a:r>
          </a:p>
          <a:p>
            <a:pPr marL="342900" indent="-342900">
              <a:buFontTx/>
              <a:buChar char="-"/>
            </a:pPr>
            <a:r>
              <a:rPr lang="de-DE" dirty="0"/>
              <a:t>Testing differences for significance</a:t>
            </a:r>
          </a:p>
          <a:p>
            <a:pPr marL="342900" indent="-342900">
              <a:buFontTx/>
              <a:buChar char="-"/>
            </a:pPr>
            <a:r>
              <a:rPr lang="de-DE" dirty="0"/>
              <a:t>Getting estimates of between-subject variance</a:t>
            </a:r>
          </a:p>
          <a:p>
            <a:pPr marL="342900" indent="-342900">
              <a:buFontTx/>
              <a:buChar char="-"/>
            </a:pPr>
            <a:r>
              <a:rPr lang="de-DE" dirty="0"/>
              <a:t>Individual differences research</a:t>
            </a:r>
          </a:p>
          <a:p>
            <a:endParaRPr lang="de-DE" dirty="0"/>
          </a:p>
          <a:p>
            <a:r>
              <a:rPr lang="de-DE" dirty="0" err="1"/>
              <a:t>Enable</a:t>
            </a:r>
            <a:r>
              <a:rPr lang="de-DE" dirty="0"/>
              <a:t> </a:t>
            </a:r>
            <a:r>
              <a:rPr lang="de-DE" dirty="0" err="1"/>
              <a:t>manual</a:t>
            </a:r>
            <a:r>
              <a:rPr lang="de-DE" dirty="0"/>
              <a:t> review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algorithmin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the most „difficult“ </a:t>
            </a:r>
            <a:r>
              <a:rPr lang="de-DE" dirty="0" err="1"/>
              <a:t>cases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835FC-C38C-8346-2958-B4C28F61B1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24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5B61D-A1FD-5E27-58C4-1348BD7D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102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3505-A7F8-5434-9E96-C3F5E140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Future </a:t>
            </a:r>
            <a:r>
              <a:rPr lang="de-DE" dirty="0" err="1"/>
              <a:t>research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DA069-A328-7CDC-E8ED-216F80B04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template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/</a:t>
            </a:r>
            <a:r>
              <a:rPr lang="de-DE" dirty="0" err="1"/>
              <a:t>tasks</a:t>
            </a:r>
            <a:endParaRPr lang="de-DE" dirty="0"/>
          </a:p>
          <a:p>
            <a:endParaRPr lang="de-DE" dirty="0"/>
          </a:p>
          <a:p>
            <a:r>
              <a:rPr lang="de-DE" dirty="0"/>
              <a:t>Use </a:t>
            </a:r>
            <a:r>
              <a:rPr lang="de-DE" dirty="0" err="1"/>
              <a:t>template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recover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amplitudes</a:t>
            </a:r>
            <a:endParaRPr lang="de-DE" dirty="0"/>
          </a:p>
          <a:p>
            <a:endParaRPr lang="de-DE" dirty="0"/>
          </a:p>
          <a:p>
            <a:r>
              <a:rPr lang="de-DE" dirty="0"/>
              <a:t>Use </a:t>
            </a:r>
            <a:r>
              <a:rPr lang="de-DE" dirty="0" err="1"/>
              <a:t>the</a:t>
            </a:r>
            <a:r>
              <a:rPr lang="de-DE" dirty="0"/>
              <a:t> fit </a:t>
            </a:r>
            <a:r>
              <a:rPr lang="de-DE" dirty="0" err="1"/>
              <a:t>statistic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integrate</a:t>
            </a:r>
            <a:r>
              <a:rPr lang="de-DE" dirty="0"/>
              <a:t> </a:t>
            </a:r>
            <a:r>
              <a:rPr lang="de-DE" dirty="0" err="1"/>
              <a:t>template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and </a:t>
            </a:r>
            <a:r>
              <a:rPr lang="de-DE" dirty="0" err="1"/>
              <a:t>manual</a:t>
            </a:r>
            <a:r>
              <a:rPr lang="de-DE" dirty="0"/>
              <a:t> review</a:t>
            </a:r>
          </a:p>
          <a:p>
            <a:endParaRPr lang="de-DE" dirty="0"/>
          </a:p>
          <a:p>
            <a:r>
              <a:rPr lang="de-DE" dirty="0"/>
              <a:t>Make template matching algorithms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accessible</a:t>
            </a:r>
            <a:r>
              <a:rPr lang="de-DE" dirty="0"/>
              <a:t> (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defaults</a:t>
            </a:r>
            <a:r>
              <a:rPr lang="de-DE" dirty="0"/>
              <a:t>, </a:t>
            </a:r>
            <a:r>
              <a:rPr lang="de-DE" dirty="0" err="1"/>
              <a:t>visual</a:t>
            </a:r>
            <a:r>
              <a:rPr lang="de-DE" dirty="0"/>
              <a:t> interface)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AE8FD-F8EE-A22E-9366-6ED428AF1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25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6B94-BF97-D923-DC1B-0CA3F00B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127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A531CDEE-73FA-3617-56F1-E9A71050E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8591925-C590-60B6-64FF-DC334517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000" dirty="0" err="1"/>
              <a:t>Thank</a:t>
            </a:r>
            <a:r>
              <a:rPr lang="de-DE" sz="3000" dirty="0"/>
              <a:t> </a:t>
            </a:r>
            <a:r>
              <a:rPr lang="de-DE" sz="3000" dirty="0" err="1"/>
              <a:t>you</a:t>
            </a:r>
            <a:r>
              <a:rPr lang="de-DE" sz="3000" dirty="0"/>
              <a:t> </a:t>
            </a:r>
            <a:r>
              <a:rPr lang="de-DE" sz="3000" dirty="0" err="1"/>
              <a:t>for</a:t>
            </a:r>
            <a:r>
              <a:rPr lang="de-DE" sz="3000" dirty="0"/>
              <a:t> </a:t>
            </a:r>
            <a:r>
              <a:rPr lang="de-DE" sz="3000" dirty="0" err="1"/>
              <a:t>your</a:t>
            </a:r>
            <a:r>
              <a:rPr lang="de-DE" sz="3000" dirty="0"/>
              <a:t> </a:t>
            </a:r>
            <a:r>
              <a:rPr lang="de-DE" sz="3000" dirty="0" err="1"/>
              <a:t>attention</a:t>
            </a:r>
            <a:br>
              <a:rPr lang="de-DE" sz="3000" dirty="0"/>
            </a:br>
            <a:br>
              <a:rPr lang="de-DE" sz="3000" dirty="0"/>
            </a:b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thank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you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my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collaborators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br>
              <a:rPr lang="de-DE" sz="2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Prof. Dr. Dirk Hagemann and Kathrin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Sadus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90F64-D0A2-2F65-0919-E306C1CAE4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899BE-D34E-9B74-8257-13096601FA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2235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6693" y="1530694"/>
            <a:ext cx="8207375" cy="4105275"/>
          </a:xfrm>
        </p:spPr>
        <p:txBody>
          <a:bodyPr/>
          <a:lstStyle/>
          <a:p>
            <a:pPr indent="-457200"/>
            <a:r>
              <a:rPr lang="en-US" sz="1500" dirty="0" err="1"/>
              <a:t>Brunelli</a:t>
            </a:r>
            <a:r>
              <a:rPr lang="en-US" sz="1500" dirty="0"/>
              <a:t>, R. (2009). </a:t>
            </a:r>
            <a:r>
              <a:rPr lang="en-US" sz="1500" i="1" dirty="0"/>
              <a:t>Template matching techniques in computer vision: Theory and practice</a:t>
            </a:r>
            <a:r>
              <a:rPr lang="en-US" sz="1500" dirty="0"/>
              <a:t>. John 	Wiley &amp; Sons. </a:t>
            </a:r>
          </a:p>
          <a:p>
            <a:pPr indent="-457200"/>
            <a:r>
              <a:rPr lang="en-US" sz="1500" dirty="0" err="1"/>
              <a:t>Kiesel</a:t>
            </a:r>
            <a:r>
              <a:rPr lang="en-US" sz="1500" dirty="0"/>
              <a:t>, A., Miller, J., </a:t>
            </a:r>
            <a:r>
              <a:rPr lang="en-US" sz="1500" dirty="0" err="1"/>
              <a:t>Jolicœur</a:t>
            </a:r>
            <a:r>
              <a:rPr lang="en-US" sz="1500" dirty="0"/>
              <a:t>, P., &amp; Brisson, B. (2008). Measurement of ERP latency differences: 	A comparison of single-participant and jackknife-based scoring methods. 	</a:t>
            </a:r>
            <a:r>
              <a:rPr lang="en-US" sz="1500" i="1" dirty="0"/>
              <a:t>Psychophysiology</a:t>
            </a:r>
            <a:r>
              <a:rPr lang="en-US" sz="1500" dirty="0"/>
              <a:t>, </a:t>
            </a:r>
            <a:r>
              <a:rPr lang="en-US" sz="1500" i="1" dirty="0"/>
              <a:t>45</a:t>
            </a:r>
            <a:r>
              <a:rPr lang="en-US" sz="1500" dirty="0"/>
              <a:t>(2), 250–274.</a:t>
            </a:r>
          </a:p>
          <a:p>
            <a:pPr indent="-457200"/>
            <a:r>
              <a:rPr lang="en-GB" sz="1500" dirty="0" err="1"/>
              <a:t>Liesefeld</a:t>
            </a:r>
            <a:r>
              <a:rPr lang="en-GB" sz="1500" dirty="0"/>
              <a:t>, H. R. (2018). Estimating the timing of cognitive operations with MEG/EEG latency 	measures: A primer, a brief tutorial, and an implementation of various methods. 	Frontiers in Neuroscience, 12, 765.</a:t>
            </a:r>
            <a:endParaRPr lang="en-US" sz="1500" dirty="0"/>
          </a:p>
          <a:p>
            <a:pPr indent="-457200"/>
            <a:r>
              <a:rPr lang="en-US" sz="1500" dirty="0"/>
              <a:t>Luck, S. J. (2014). </a:t>
            </a:r>
            <a:r>
              <a:rPr lang="en-US" sz="1500" i="1" dirty="0"/>
              <a:t>An introduction to the event-related potential technique</a:t>
            </a:r>
            <a:r>
              <a:rPr lang="en-US" sz="1500" dirty="0"/>
              <a:t>. MIT press.</a:t>
            </a:r>
          </a:p>
          <a:p>
            <a:pPr indent="-457200"/>
            <a:r>
              <a:rPr lang="en-US" sz="1500" dirty="0"/>
              <a:t>Mahalakshmi, T., </a:t>
            </a:r>
            <a:r>
              <a:rPr lang="en-US" sz="1500" dirty="0" err="1"/>
              <a:t>Muthaiah</a:t>
            </a:r>
            <a:r>
              <a:rPr lang="en-US" sz="1500" dirty="0"/>
              <a:t>, R., &amp; Swaminathan, P. (2012). Image processing. </a:t>
            </a:r>
            <a:r>
              <a:rPr lang="en-US" sz="1500" i="1" dirty="0"/>
              <a:t>Research Journal 	of Applied Sciences, Engineering and Technology</a:t>
            </a:r>
            <a:r>
              <a:rPr lang="en-US" sz="1500" dirty="0"/>
              <a:t>, </a:t>
            </a:r>
            <a:r>
              <a:rPr lang="en-US" sz="1500" i="1" dirty="0"/>
              <a:t>4</a:t>
            </a:r>
            <a:r>
              <a:rPr lang="en-US" sz="1500" dirty="0"/>
              <a:t>(24), 5469–5473.</a:t>
            </a:r>
          </a:p>
          <a:p>
            <a:pPr indent="-457200"/>
            <a:r>
              <a:rPr lang="en-GB" sz="1500" dirty="0" err="1">
                <a:effectLst/>
              </a:rPr>
              <a:t>Sadus</a:t>
            </a:r>
            <a:r>
              <a:rPr lang="en-GB" sz="1500" dirty="0">
                <a:effectLst/>
              </a:rPr>
              <a:t>, K., Schubert, A.-L., </a:t>
            </a:r>
            <a:r>
              <a:rPr lang="en-GB" sz="1500" dirty="0" err="1">
                <a:effectLst/>
              </a:rPr>
              <a:t>Löffler</a:t>
            </a:r>
            <a:r>
              <a:rPr lang="en-GB" sz="1500" dirty="0">
                <a:effectLst/>
              </a:rPr>
              <a:t>, C., &amp; Hagemann, D. (2024). An explorative multiverse study 	for extracting differences in P3 latencies between young and old adults. 	</a:t>
            </a:r>
            <a:r>
              <a:rPr lang="en-GB" sz="1500" i="1" dirty="0">
                <a:effectLst/>
              </a:rPr>
              <a:t>Psychophysiology</a:t>
            </a:r>
            <a:r>
              <a:rPr lang="en-GB" sz="1500" dirty="0">
                <a:effectLst/>
              </a:rPr>
              <a:t>, </a:t>
            </a:r>
            <a:r>
              <a:rPr lang="en-GB" sz="1500" i="1" dirty="0">
                <a:effectLst/>
              </a:rPr>
              <a:t>61</a:t>
            </a:r>
            <a:r>
              <a:rPr lang="en-GB" sz="1500" dirty="0">
                <a:effectLst/>
              </a:rPr>
              <a:t>(2), e14459.</a:t>
            </a:r>
          </a:p>
          <a:p>
            <a:pPr indent="-457200"/>
            <a:r>
              <a:rPr lang="en-GB" sz="1500" dirty="0">
                <a:effectLst/>
              </a:rPr>
              <a:t>Schubert, A.-L., </a:t>
            </a:r>
            <a:r>
              <a:rPr lang="en-GB" sz="1500" dirty="0" err="1">
                <a:effectLst/>
              </a:rPr>
              <a:t>Löffler</a:t>
            </a:r>
            <a:r>
              <a:rPr lang="en-GB" sz="1500" dirty="0">
                <a:effectLst/>
              </a:rPr>
              <a:t>, C., Hagemann, D., &amp; </a:t>
            </a:r>
            <a:r>
              <a:rPr lang="en-GB" sz="1500" dirty="0" err="1">
                <a:effectLst/>
              </a:rPr>
              <a:t>Sadus</a:t>
            </a:r>
            <a:r>
              <a:rPr lang="en-GB" sz="1500" dirty="0">
                <a:effectLst/>
              </a:rPr>
              <a:t>, K. (2023). How robust is the relationship 	between neural processing speed and cognitive abilities? </a:t>
            </a:r>
            <a:r>
              <a:rPr lang="en-GB" sz="1500" i="1" dirty="0">
                <a:effectLst/>
              </a:rPr>
              <a:t>Psychophysiology</a:t>
            </a:r>
            <a:r>
              <a:rPr lang="en-GB" sz="1500" dirty="0">
                <a:effectLst/>
              </a:rPr>
              <a:t>, </a:t>
            </a:r>
            <a:r>
              <a:rPr lang="en-GB" sz="1500" i="1" dirty="0">
                <a:effectLst/>
              </a:rPr>
              <a:t>60</a:t>
            </a:r>
            <a:r>
              <a:rPr lang="en-GB" sz="1500" dirty="0">
                <a:effectLst/>
              </a:rPr>
              <a:t>(2), 	e14165.</a:t>
            </a:r>
            <a:r>
              <a:rPr lang="en-US" sz="1500" dirty="0"/>
              <a:t> </a:t>
            </a:r>
          </a:p>
          <a:p>
            <a:pPr indent="-457200"/>
            <a:endParaRPr lang="de-DE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F7568-5DE9-BD78-3155-74BD2F5277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27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8AD05-3696-A081-962B-6378089E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Template </a:t>
            </a:r>
            <a:r>
              <a:rPr lang="de-DE" dirty="0" err="1"/>
              <a:t>Matching</a:t>
            </a:r>
            <a:r>
              <a:rPr lang="de-DE" dirty="0"/>
              <a:t> - Sven Lesche</a:t>
            </a:r>
          </a:p>
        </p:txBody>
      </p:sp>
    </p:spTree>
    <p:extLst>
      <p:ext uri="{BB962C8B-B14F-4D97-AF65-F5344CB8AC3E}">
        <p14:creationId xmlns:p14="http://schemas.microsoft.com/office/powerpoint/2010/main" val="946071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 (P3 – Pz): MINSQ</a:t>
            </a:r>
            <a:br>
              <a:rPr lang="de-DE" dirty="0"/>
            </a:br>
            <a:endParaRPr lang="de-DE" sz="20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AB7DDC-3AB6-05BF-DB0E-75C7BAC83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718" y="1511895"/>
            <a:ext cx="7991326" cy="432117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A3245-89D2-3A4D-5CD7-E47667A31C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28</a:t>
            </a:fld>
            <a:endParaRPr lang="de-DE" alt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16750-D8C4-5D85-827A-A329108E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454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 (P3 – Pz): MINSQ</a:t>
            </a:r>
            <a:br>
              <a:rPr lang="de-DE" dirty="0"/>
            </a:br>
            <a:endParaRPr lang="de-DE" sz="20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CB32-ADAC-AAA0-4734-1DAC3B30F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D60AF9-5187-C23F-F5DF-B9F9B1350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0" y="1485500"/>
            <a:ext cx="8136806" cy="44723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DA437-D8CB-230F-D8D4-F1C849706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29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3F266-91E4-47A4-3D06-454526E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002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B776-8E07-C9C5-A630-DBD2909A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 Latencies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CF9AAC-493A-458D-8B03-04AA69D0E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07" y="3890534"/>
            <a:ext cx="3167037" cy="222928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3EE64-291E-A290-FB3F-2348D9BC7A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3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DB83-3317-4A48-0C4A-4CAA9108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68A91C-E47D-4734-9E3A-7C909F821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07" y="1514550"/>
            <a:ext cx="3167033" cy="2226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7F6543-168C-40F9-9D13-1B1A295DA3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21" y="3890534"/>
            <a:ext cx="3167034" cy="22292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5C66B3-7EEF-48FE-96D9-949ECC2099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21" y="1496635"/>
            <a:ext cx="3167033" cy="222927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3205FE3-776C-403C-8355-17A3E9EBADA5}"/>
              </a:ext>
            </a:extLst>
          </p:cNvPr>
          <p:cNvSpPr/>
          <p:nvPr/>
        </p:nvSpPr>
        <p:spPr>
          <a:xfrm>
            <a:off x="292583" y="1496635"/>
            <a:ext cx="571414" cy="222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BC1C8A-B19A-4118-AEEC-22A44ED62605}"/>
              </a:ext>
            </a:extLst>
          </p:cNvPr>
          <p:cNvSpPr/>
          <p:nvPr/>
        </p:nvSpPr>
        <p:spPr>
          <a:xfrm>
            <a:off x="292583" y="3893784"/>
            <a:ext cx="571414" cy="222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Old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0ACFFB-7EA9-48FD-AB33-5A9E1CD006EB}"/>
              </a:ext>
            </a:extLst>
          </p:cNvPr>
          <p:cNvSpPr/>
          <p:nvPr/>
        </p:nvSpPr>
        <p:spPr>
          <a:xfrm rot="5400000">
            <a:off x="2163830" y="113172"/>
            <a:ext cx="571414" cy="222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Peak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8BDAF9-FA4A-4615-BD54-9D4B6FE3E636}"/>
              </a:ext>
            </a:extLst>
          </p:cNvPr>
          <p:cNvSpPr/>
          <p:nvPr/>
        </p:nvSpPr>
        <p:spPr>
          <a:xfrm rot="5400000">
            <a:off x="6090875" y="113173"/>
            <a:ext cx="571414" cy="222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1803127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 Folien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Hier Beispiel-Matches, Volle Ergebnistabellen, Effektstärken, Gewichtungsfunktionen, Similarity measures - Funktionen, Fit-Statistik-Histogramme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9F1FD-AB2F-C152-F4E3-3F18AE92FA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30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B45BF-3877-7601-BE4C-B3B70261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1263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0518-9899-F039-F206-1FA7D7A6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 Folien</a:t>
            </a:r>
            <a:br>
              <a:rPr lang="de-DE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5880-EE48-2BAD-D5F4-6C8C51E10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CAE70-96AB-2533-1F68-83EFA9FEFB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31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40EA2-04D2-AC08-3A8E-518D7FEA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976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13AA010-CF98-4943-86F0-710BD0E1F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Heidelberg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0B5FA-33E7-41AA-BE9E-A42A9F1D89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DABD5-AC19-49BC-8CBF-BA3469C652F7}" type="slidenum">
              <a:rPr lang="de-DE" altLang="de-DE" smtClean="0"/>
              <a:pPr>
                <a:defRPr/>
              </a:pPr>
              <a:t>32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09E0C-CB29-4625-BFF0-D14879F6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7E7DFD0-C946-4941-A9FB-035674CA6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151855"/>
            <a:ext cx="6264696" cy="469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32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839166-CC02-4F5A-B77A-E7A0D9A0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Individual differences in intelligence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E6B3B9-6024-4A33-9338-476B5B0C0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21" y="845629"/>
            <a:ext cx="8207375" cy="4105275"/>
          </a:xfrm>
        </p:spPr>
        <p:txBody>
          <a:bodyPr/>
          <a:lstStyle/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F40EB6-DF5F-BF28-76B6-75BC7FB9AB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33</a:t>
            </a:fld>
            <a:endParaRPr lang="de-DE" alt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6DBCE-1F07-FC00-B876-081A2B3E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451760-8915-4011-83C6-F5869C1ED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4995"/>
            <a:ext cx="8640763" cy="37901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4EC366-5FA5-424A-86E0-012CAA73AFC2}"/>
              </a:ext>
            </a:extLst>
          </p:cNvPr>
          <p:cNvSpPr txBox="1"/>
          <p:nvPr/>
        </p:nvSpPr>
        <p:spPr>
          <a:xfrm>
            <a:off x="215900" y="5827586"/>
            <a:ext cx="2304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Schubert et al. (2023)</a:t>
            </a:r>
          </a:p>
        </p:txBody>
      </p:sp>
    </p:spTree>
    <p:extLst>
      <p:ext uri="{BB962C8B-B14F-4D97-AF65-F5344CB8AC3E}">
        <p14:creationId xmlns:p14="http://schemas.microsoft.com/office/powerpoint/2010/main" val="722006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839166-CC02-4F5A-B77A-E7A0D9A0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Individuelle</a:t>
            </a:r>
            <a:r>
              <a:rPr lang="en-GB" dirty="0"/>
              <a:t> </a:t>
            </a:r>
            <a:r>
              <a:rPr lang="en-GB" dirty="0" err="1"/>
              <a:t>Unterschiede</a:t>
            </a:r>
            <a:r>
              <a:rPr lang="en-GB" dirty="0"/>
              <a:t> in </a:t>
            </a:r>
            <a:r>
              <a:rPr lang="en-GB" dirty="0" err="1"/>
              <a:t>Intelligenz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E6B3B9-6024-4A33-9338-476B5B0C0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21" y="845629"/>
            <a:ext cx="8207375" cy="4105275"/>
          </a:xfrm>
        </p:spPr>
        <p:txBody>
          <a:bodyPr/>
          <a:lstStyle/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F40EB6-DF5F-BF28-76B6-75BC7FB9AB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34</a:t>
            </a:fld>
            <a:endParaRPr lang="de-DE" alt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6DBCE-1F07-FC00-B876-081A2B3E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451760-8915-4011-83C6-F5869C1ED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4995"/>
            <a:ext cx="8640763" cy="37901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4EC366-5FA5-424A-86E0-012CAA73AFC2}"/>
              </a:ext>
            </a:extLst>
          </p:cNvPr>
          <p:cNvSpPr txBox="1"/>
          <p:nvPr/>
        </p:nvSpPr>
        <p:spPr>
          <a:xfrm>
            <a:off x="6147646" y="4932583"/>
            <a:ext cx="2304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Schubert et al. (2023)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2131B3-0341-41EA-AC2B-8111C108C419}"/>
              </a:ext>
            </a:extLst>
          </p:cNvPr>
          <p:cNvSpPr/>
          <p:nvPr/>
        </p:nvSpPr>
        <p:spPr>
          <a:xfrm>
            <a:off x="5634652" y="1827956"/>
            <a:ext cx="3033130" cy="2719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Psychotherapie Potsdam Kinder">
            <a:extLst>
              <a:ext uri="{FF2B5EF4-FFF2-40B4-BE49-F238E27FC236}">
                <a16:creationId xmlns:a16="http://schemas.microsoft.com/office/drawing/2014/main" id="{61AF312B-F806-4DCB-9C54-1B3D851C2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60" y="4145986"/>
            <a:ext cx="2831092" cy="1883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AB5190-717D-498B-815B-03D732881994}"/>
              </a:ext>
            </a:extLst>
          </p:cNvPr>
          <p:cNvCxnSpPr>
            <a:cxnSpLocks/>
            <a:stCxn id="1026" idx="3"/>
          </p:cNvCxnSpPr>
          <p:nvPr/>
        </p:nvCxnSpPr>
        <p:spPr>
          <a:xfrm flipV="1">
            <a:off x="5634652" y="3187531"/>
            <a:ext cx="1350025" cy="19004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7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839166-CC02-4F5A-B77A-E7A0D9A0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Individuelle</a:t>
            </a:r>
            <a:r>
              <a:rPr lang="en-GB" dirty="0"/>
              <a:t> </a:t>
            </a:r>
            <a:r>
              <a:rPr lang="en-GB" dirty="0" err="1"/>
              <a:t>Unterschiede</a:t>
            </a:r>
            <a:r>
              <a:rPr lang="en-GB" dirty="0"/>
              <a:t> in </a:t>
            </a:r>
            <a:r>
              <a:rPr lang="en-GB" dirty="0" err="1"/>
              <a:t>Intelligenz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E6B3B9-6024-4A33-9338-476B5B0C0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21" y="845629"/>
            <a:ext cx="8207375" cy="4105275"/>
          </a:xfrm>
        </p:spPr>
        <p:txBody>
          <a:bodyPr/>
          <a:lstStyle/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F40EB6-DF5F-BF28-76B6-75BC7FB9AB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35</a:t>
            </a:fld>
            <a:endParaRPr lang="de-DE" alt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6DBCE-1F07-FC00-B876-081A2B3E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451760-8915-4011-83C6-F5869C1ED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4995"/>
            <a:ext cx="8640763" cy="37901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4EC366-5FA5-424A-86E0-012CAA73AFC2}"/>
              </a:ext>
            </a:extLst>
          </p:cNvPr>
          <p:cNvSpPr txBox="1"/>
          <p:nvPr/>
        </p:nvSpPr>
        <p:spPr>
          <a:xfrm>
            <a:off x="6147646" y="4932583"/>
            <a:ext cx="2304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Schubert et al. (2023)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EF2C30-DB3E-4686-990B-4F4B0F24FA1A}"/>
              </a:ext>
            </a:extLst>
          </p:cNvPr>
          <p:cNvSpPr/>
          <p:nvPr/>
        </p:nvSpPr>
        <p:spPr>
          <a:xfrm>
            <a:off x="2232149" y="1529272"/>
            <a:ext cx="3249154" cy="32949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BCF14-6420-42C0-8010-CC1A71486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485" y="3737163"/>
            <a:ext cx="2984514" cy="23390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8B6F95-A6C5-422B-9DB4-9B91FE15DD8E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032349" y="3312098"/>
            <a:ext cx="1224136" cy="15945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0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8C3F-8E73-4FDC-8B8F-540807E4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Algorithmen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818BE8-FD2B-42B8-8F9E-7B4F65CE4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900" y="2443884"/>
            <a:ext cx="3293730" cy="2592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15F7B-249F-4161-A21F-C1F5B049FE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36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B6F4F-A6B6-40E9-B31C-5BFA9191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Template Matching - Sven Lesche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1395AB-BC7E-4C4F-A37B-183832A25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446" y="3765196"/>
            <a:ext cx="3130934" cy="24698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572CEE-1104-4FD2-A929-6A0A7F101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446" y="1236011"/>
            <a:ext cx="3130934" cy="2461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AE11FD-80FC-44A3-A2D1-EE49F986543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509630" y="2466541"/>
            <a:ext cx="1386816" cy="61526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48283F-3A47-4ED3-9F79-EF9A09FAD1D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509630" y="4294194"/>
            <a:ext cx="1386816" cy="70594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C1BE16D-9D08-42AC-AB73-2648920B9BA9}"/>
              </a:ext>
            </a:extLst>
          </p:cNvPr>
          <p:cNvSpPr txBox="1"/>
          <p:nvPr/>
        </p:nvSpPr>
        <p:spPr>
          <a:xfrm>
            <a:off x="3527696" y="1864718"/>
            <a:ext cx="1314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Peak Latency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6AD16A-C78D-43FD-9A02-6C0E23D5BA9D}"/>
              </a:ext>
            </a:extLst>
          </p:cNvPr>
          <p:cNvSpPr txBox="1"/>
          <p:nvPr/>
        </p:nvSpPr>
        <p:spPr>
          <a:xfrm>
            <a:off x="3545634" y="4689150"/>
            <a:ext cx="1314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Area Latency</a:t>
            </a:r>
          </a:p>
        </p:txBody>
      </p:sp>
    </p:spTree>
    <p:extLst>
      <p:ext uri="{BB962C8B-B14F-4D97-AF65-F5344CB8AC3E}">
        <p14:creationId xmlns:p14="http://schemas.microsoft.com/office/powerpoint/2010/main" val="292660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00916-158F-AC3C-BA11-B234668A7D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7" r="2357"/>
          <a:stretch/>
        </p:blipFill>
        <p:spPr>
          <a:xfrm>
            <a:off x="575965" y="1349287"/>
            <a:ext cx="3367787" cy="26576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B34EFA-9B61-4D94-9C31-8EC87BAA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Probleme</a:t>
            </a:r>
            <a:r>
              <a:rPr lang="en-GB" dirty="0"/>
              <a:t> (Luck, 2014)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E9DC0-179B-4A80-BF23-9269A9007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4211637"/>
            <a:ext cx="8207375" cy="4105275"/>
          </a:xfrm>
        </p:spPr>
        <p:txBody>
          <a:bodyPr/>
          <a:lstStyle/>
          <a:p>
            <a:r>
              <a:rPr lang="en-GB" sz="2000" dirty="0" err="1"/>
              <a:t>Schlechte</a:t>
            </a:r>
            <a:r>
              <a:rPr lang="en-GB" sz="2000" dirty="0"/>
              <a:t> recovery von </a:t>
            </a:r>
            <a:r>
              <a:rPr lang="en-GB" sz="2000" dirty="0" err="1"/>
              <a:t>simulierten</a:t>
            </a:r>
            <a:r>
              <a:rPr lang="en-GB" sz="2000" dirty="0"/>
              <a:t> </a:t>
            </a:r>
            <a:r>
              <a:rPr lang="en-GB" sz="2000" dirty="0" err="1"/>
              <a:t>Experimentaleffekten</a:t>
            </a:r>
            <a:r>
              <a:rPr lang="en-GB" sz="2000" dirty="0"/>
              <a:t> (</a:t>
            </a:r>
            <a:r>
              <a:rPr lang="en-GB" sz="2000" dirty="0" err="1"/>
              <a:t>Kiesel</a:t>
            </a:r>
            <a:r>
              <a:rPr lang="en-GB" sz="2000" dirty="0"/>
              <a:t> et al., 2008)</a:t>
            </a:r>
            <a:br>
              <a:rPr lang="en-GB" sz="2000" dirty="0"/>
            </a:br>
            <a:endParaRPr lang="en-GB" sz="2000" dirty="0"/>
          </a:p>
          <a:p>
            <a:r>
              <a:rPr lang="en-GB" sz="2000" dirty="0" err="1"/>
              <a:t>Niedrige</a:t>
            </a:r>
            <a:r>
              <a:rPr lang="en-GB" sz="2000" dirty="0"/>
              <a:t> </a:t>
            </a:r>
            <a:r>
              <a:rPr lang="en-GB" sz="2000" dirty="0" err="1"/>
              <a:t>Reliabilitäten</a:t>
            </a:r>
            <a:r>
              <a:rPr lang="en-GB" sz="2000" dirty="0"/>
              <a:t>, </a:t>
            </a:r>
            <a:r>
              <a:rPr lang="en-GB" sz="2000" dirty="0" err="1"/>
              <a:t>Validität</a:t>
            </a:r>
            <a:r>
              <a:rPr lang="en-GB" sz="2000" dirty="0"/>
              <a:t> (</a:t>
            </a:r>
            <a:r>
              <a:rPr lang="en-GB" sz="2000" dirty="0" err="1"/>
              <a:t>Sadus</a:t>
            </a:r>
            <a:r>
              <a:rPr lang="en-GB" sz="2000" dirty="0"/>
              <a:t> et al. 2024; Schubert et al. 2023)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01A06-7B05-4DEE-98A0-D1FF0095A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37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6BF6-D643-4FAA-9468-8F0034FE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DB317E-6CC7-9D5A-9FE1-DF7987FD8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457" y="1333547"/>
            <a:ext cx="3367786" cy="26576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7317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AD17-58C1-48CB-99C3-68DEB3D8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Die (</a:t>
            </a:r>
            <a:r>
              <a:rPr lang="en-GB" dirty="0" err="1"/>
              <a:t>traurige</a:t>
            </a:r>
            <a:r>
              <a:rPr lang="en-GB" dirty="0"/>
              <a:t>) </a:t>
            </a:r>
            <a:r>
              <a:rPr lang="en-GB" dirty="0" err="1"/>
              <a:t>Wahrheit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7A954-12EE-48C0-B7EF-F2DFF392D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Menschen </a:t>
            </a:r>
            <a:r>
              <a:rPr lang="en-GB" sz="2000" dirty="0" err="1"/>
              <a:t>können</a:t>
            </a:r>
            <a:r>
              <a:rPr lang="en-GB" sz="2000" dirty="0"/>
              <a:t> </a:t>
            </a:r>
            <a:r>
              <a:rPr lang="en-GB" sz="2000" dirty="0" err="1"/>
              <a:t>Latenzen</a:t>
            </a:r>
            <a:r>
              <a:rPr lang="en-GB" sz="2000" dirty="0"/>
              <a:t> </a:t>
            </a:r>
            <a:r>
              <a:rPr lang="en-GB" sz="2000" dirty="0" err="1"/>
              <a:t>besser</a:t>
            </a:r>
            <a:r>
              <a:rPr lang="en-GB" sz="2000" dirty="0"/>
              <a:t> </a:t>
            </a:r>
            <a:r>
              <a:rPr lang="en-GB" sz="2000" dirty="0" err="1"/>
              <a:t>extrahieren</a:t>
            </a:r>
            <a:r>
              <a:rPr lang="en-GB" sz="2000" dirty="0"/>
              <a:t> </a:t>
            </a:r>
            <a:r>
              <a:rPr lang="en-GB" sz="2000" dirty="0" err="1"/>
              <a:t>als</a:t>
            </a:r>
            <a:r>
              <a:rPr lang="en-GB" sz="2000" dirty="0"/>
              <a:t> </a:t>
            </a:r>
            <a:r>
              <a:rPr lang="en-GB" sz="2000" dirty="0" err="1"/>
              <a:t>Algorithmen</a:t>
            </a:r>
            <a:r>
              <a:rPr lang="en-GB" sz="2000" dirty="0"/>
              <a:t> (</a:t>
            </a:r>
            <a:r>
              <a:rPr lang="en-GB" sz="2000" dirty="0" err="1"/>
              <a:t>Sadus</a:t>
            </a:r>
            <a:r>
              <a:rPr lang="en-GB" sz="2000" dirty="0"/>
              <a:t> et al. 2024)</a:t>
            </a:r>
          </a:p>
          <a:p>
            <a:endParaRPr lang="en-GB" sz="2000" dirty="0"/>
          </a:p>
          <a:p>
            <a:r>
              <a:rPr lang="en-GB" sz="2000" dirty="0"/>
              <a:t>150 </a:t>
            </a:r>
            <a:r>
              <a:rPr lang="en-GB" sz="2000" dirty="0" err="1"/>
              <a:t>Versuchspersonen</a:t>
            </a:r>
            <a:r>
              <a:rPr lang="en-GB" sz="2000" dirty="0"/>
              <a:t> X 3 </a:t>
            </a:r>
            <a:r>
              <a:rPr lang="en-GB" sz="2000" dirty="0" err="1"/>
              <a:t>Aufgaben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4E431-E3A0-4B9A-B470-5B8ADAA473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38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496D4-0B23-4174-92BC-A37A778E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1030" name="Picture 6" descr="Smiling People Using Laptop Stock ...">
            <a:extLst>
              <a:ext uri="{FF2B5EF4-FFF2-40B4-BE49-F238E27FC236}">
                <a16:creationId xmlns:a16="http://schemas.microsoft.com/office/drawing/2014/main" id="{3E48ABD4-42E5-1F17-BE1D-0FF0285FD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161" y="3456111"/>
            <a:ext cx="2982851" cy="202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208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AD17-58C1-48CB-99C3-68DEB3D8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Die (</a:t>
            </a:r>
            <a:r>
              <a:rPr lang="en-GB" dirty="0" err="1"/>
              <a:t>traurige</a:t>
            </a:r>
            <a:r>
              <a:rPr lang="en-GB" dirty="0"/>
              <a:t>) </a:t>
            </a:r>
            <a:r>
              <a:rPr lang="en-GB" dirty="0" err="1"/>
              <a:t>Wahrheit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7A954-12EE-48C0-B7EF-F2DFF392D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Menschen </a:t>
            </a:r>
            <a:r>
              <a:rPr lang="en-GB" sz="2000" dirty="0" err="1"/>
              <a:t>können</a:t>
            </a:r>
            <a:r>
              <a:rPr lang="en-GB" sz="2000" dirty="0"/>
              <a:t> </a:t>
            </a:r>
            <a:r>
              <a:rPr lang="en-GB" sz="2000" dirty="0" err="1"/>
              <a:t>Latenzen</a:t>
            </a:r>
            <a:r>
              <a:rPr lang="en-GB" sz="2000" dirty="0"/>
              <a:t> </a:t>
            </a:r>
            <a:r>
              <a:rPr lang="en-GB" sz="2000" dirty="0" err="1"/>
              <a:t>besser</a:t>
            </a:r>
            <a:r>
              <a:rPr lang="en-GB" sz="2000" dirty="0"/>
              <a:t> </a:t>
            </a:r>
            <a:r>
              <a:rPr lang="en-GB" sz="2000" dirty="0" err="1"/>
              <a:t>extrahieren</a:t>
            </a:r>
            <a:r>
              <a:rPr lang="en-GB" sz="2000" dirty="0"/>
              <a:t> </a:t>
            </a:r>
            <a:r>
              <a:rPr lang="en-GB" sz="2000" dirty="0" err="1"/>
              <a:t>als</a:t>
            </a:r>
            <a:r>
              <a:rPr lang="en-GB" sz="2000" dirty="0"/>
              <a:t> </a:t>
            </a:r>
            <a:r>
              <a:rPr lang="en-GB" sz="2000" dirty="0" err="1"/>
              <a:t>Algorithmen</a:t>
            </a:r>
            <a:r>
              <a:rPr lang="en-GB" sz="2000" dirty="0"/>
              <a:t> (</a:t>
            </a:r>
            <a:r>
              <a:rPr lang="en-GB" sz="2000" dirty="0" err="1"/>
              <a:t>Sadus</a:t>
            </a:r>
            <a:r>
              <a:rPr lang="en-GB" sz="2000" dirty="0"/>
              <a:t> et al. 2024)</a:t>
            </a:r>
          </a:p>
          <a:p>
            <a:endParaRPr lang="en-GB" sz="2000" dirty="0"/>
          </a:p>
          <a:p>
            <a:r>
              <a:rPr lang="en-GB" sz="2000" dirty="0"/>
              <a:t>150 </a:t>
            </a:r>
            <a:r>
              <a:rPr lang="en-GB" sz="2000" dirty="0" err="1"/>
              <a:t>Versuchspersonen</a:t>
            </a:r>
            <a:r>
              <a:rPr lang="en-GB" sz="2000" dirty="0"/>
              <a:t> X 3 </a:t>
            </a:r>
            <a:r>
              <a:rPr lang="en-GB" sz="2000" dirty="0" err="1"/>
              <a:t>Aufgaben</a:t>
            </a:r>
            <a:r>
              <a:rPr lang="en-GB" sz="2000" dirty="0"/>
              <a:t> X 2 </a:t>
            </a:r>
            <a:r>
              <a:rPr lang="en-GB" sz="2000" dirty="0" err="1"/>
              <a:t>Bedingungen</a:t>
            </a:r>
            <a:r>
              <a:rPr lang="en-GB" sz="2000" dirty="0"/>
              <a:t> X odd-even-splits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4E431-E3A0-4B9A-B470-5B8ADAA473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39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496D4-0B23-4174-92BC-A37A778E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1026" name="Picture 2" descr="his Laptop · Free Stock Photo">
            <a:extLst>
              <a:ext uri="{FF2B5EF4-FFF2-40B4-BE49-F238E27FC236}">
                <a16:creationId xmlns:a16="http://schemas.microsoft.com/office/drawing/2014/main" id="{1B926E21-AC18-FD30-1235-276B12904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25" y="3240087"/>
            <a:ext cx="184449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6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7411-C896-C885-7160-02F85120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Individual latencies</a:t>
            </a:r>
            <a:br>
              <a:rPr lang="de-DE" dirty="0"/>
            </a:b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Flanker Task, P3 at Pz</a:t>
            </a:r>
            <a:endParaRPr lang="de-DE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C4DD78-7EAE-43AA-96DE-35A41DAC4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8" y="1943943"/>
            <a:ext cx="3913283" cy="308163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9E73A-319C-223D-F0F1-3CDCB12640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5F093-7E3F-6E2A-6E9C-5C704A03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223451-5F12-40E8-8255-E5E96D2DF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381" y="1943943"/>
            <a:ext cx="3913283" cy="30816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5717EFE-6F6E-4925-A335-F156B6BC31BF}"/>
              </a:ext>
            </a:extLst>
          </p:cNvPr>
          <p:cNvSpPr/>
          <p:nvPr/>
        </p:nvSpPr>
        <p:spPr>
          <a:xfrm rot="5400000">
            <a:off x="1797601" y="540572"/>
            <a:ext cx="571414" cy="222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Peak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556E12-89B5-4198-9ADE-A9F8459C4116}"/>
              </a:ext>
            </a:extLst>
          </p:cNvPr>
          <p:cNvSpPr/>
          <p:nvPr/>
        </p:nvSpPr>
        <p:spPr>
          <a:xfrm rot="5400000">
            <a:off x="5991314" y="540572"/>
            <a:ext cx="571414" cy="222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Area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E4B68C-221C-4693-9B88-5FE2AF1CB056}"/>
              </a:ext>
            </a:extLst>
          </p:cNvPr>
          <p:cNvCxnSpPr>
            <a:cxnSpLocks/>
          </p:cNvCxnSpPr>
          <p:nvPr/>
        </p:nvCxnSpPr>
        <p:spPr>
          <a:xfrm flipV="1">
            <a:off x="1934615" y="4536231"/>
            <a:ext cx="225526" cy="576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F82458-D98F-4BB2-B356-72308965CF6A}"/>
              </a:ext>
            </a:extLst>
          </p:cNvPr>
          <p:cNvCxnSpPr>
            <a:cxnSpLocks/>
          </p:cNvCxnSpPr>
          <p:nvPr/>
        </p:nvCxnSpPr>
        <p:spPr>
          <a:xfrm flipV="1">
            <a:off x="2228348" y="4536231"/>
            <a:ext cx="212223" cy="576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2439C7-8BA5-44D8-B854-0CCE55F96EB8}"/>
              </a:ext>
            </a:extLst>
          </p:cNvPr>
          <p:cNvCxnSpPr>
            <a:cxnSpLocks/>
          </p:cNvCxnSpPr>
          <p:nvPr/>
        </p:nvCxnSpPr>
        <p:spPr>
          <a:xfrm flipV="1">
            <a:off x="1512069" y="4337902"/>
            <a:ext cx="363841" cy="5583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BA4A72-ACCE-4146-83D6-D3E503940ED0}"/>
              </a:ext>
            </a:extLst>
          </p:cNvPr>
          <p:cNvCxnSpPr>
            <a:cxnSpLocks/>
          </p:cNvCxnSpPr>
          <p:nvPr/>
        </p:nvCxnSpPr>
        <p:spPr>
          <a:xfrm flipV="1">
            <a:off x="1167233" y="4104183"/>
            <a:ext cx="422546" cy="4674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7775A7E-F7A2-46AA-8B34-3739BEFC764F}"/>
              </a:ext>
            </a:extLst>
          </p:cNvPr>
          <p:cNvSpPr/>
          <p:nvPr/>
        </p:nvSpPr>
        <p:spPr>
          <a:xfrm>
            <a:off x="5760541" y="1939294"/>
            <a:ext cx="1440160" cy="3081639"/>
          </a:xfrm>
          <a:prstGeom prst="rect">
            <a:avLst/>
          </a:prstGeom>
          <a:solidFill>
            <a:schemeClr val="accent2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75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AD17-58C1-48CB-99C3-68DEB3D8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Die (</a:t>
            </a:r>
            <a:r>
              <a:rPr lang="en-GB" dirty="0" err="1"/>
              <a:t>traurige</a:t>
            </a:r>
            <a:r>
              <a:rPr lang="en-GB" dirty="0"/>
              <a:t>) </a:t>
            </a:r>
            <a:r>
              <a:rPr lang="en-GB" dirty="0" err="1"/>
              <a:t>Wahrheit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7A954-12EE-48C0-B7EF-F2DFF392D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Menschen </a:t>
            </a:r>
            <a:r>
              <a:rPr lang="en-GB" sz="2000" dirty="0" err="1"/>
              <a:t>können</a:t>
            </a:r>
            <a:r>
              <a:rPr lang="en-GB" sz="2000" dirty="0"/>
              <a:t> </a:t>
            </a:r>
            <a:r>
              <a:rPr lang="en-GB" sz="2000" dirty="0" err="1"/>
              <a:t>Latenzen</a:t>
            </a:r>
            <a:r>
              <a:rPr lang="en-GB" sz="2000" dirty="0"/>
              <a:t> </a:t>
            </a:r>
            <a:r>
              <a:rPr lang="en-GB" sz="2000" dirty="0" err="1"/>
              <a:t>besser</a:t>
            </a:r>
            <a:r>
              <a:rPr lang="en-GB" sz="2000" dirty="0"/>
              <a:t> </a:t>
            </a:r>
            <a:r>
              <a:rPr lang="en-GB" sz="2000" dirty="0" err="1"/>
              <a:t>extrahieren</a:t>
            </a:r>
            <a:r>
              <a:rPr lang="en-GB" sz="2000" dirty="0"/>
              <a:t> </a:t>
            </a:r>
            <a:r>
              <a:rPr lang="en-GB" sz="2000" dirty="0" err="1"/>
              <a:t>als</a:t>
            </a:r>
            <a:r>
              <a:rPr lang="en-GB" sz="2000" dirty="0"/>
              <a:t> </a:t>
            </a:r>
            <a:r>
              <a:rPr lang="en-GB" sz="2000" dirty="0" err="1"/>
              <a:t>Algorithmen</a:t>
            </a:r>
            <a:r>
              <a:rPr lang="en-GB" sz="2000" dirty="0"/>
              <a:t> (</a:t>
            </a:r>
            <a:r>
              <a:rPr lang="en-GB" sz="2000" dirty="0" err="1"/>
              <a:t>Sadus</a:t>
            </a:r>
            <a:r>
              <a:rPr lang="en-GB" sz="2000" dirty="0"/>
              <a:t> et al. 2024)</a:t>
            </a:r>
          </a:p>
          <a:p>
            <a:endParaRPr lang="en-GB" sz="2000" dirty="0"/>
          </a:p>
          <a:p>
            <a:r>
              <a:rPr lang="en-GB" sz="2000" dirty="0"/>
              <a:t>150 </a:t>
            </a:r>
            <a:r>
              <a:rPr lang="en-GB" sz="2000" dirty="0" err="1"/>
              <a:t>Versuchspersonen</a:t>
            </a:r>
            <a:r>
              <a:rPr lang="en-GB" sz="2000" dirty="0"/>
              <a:t> X 3 </a:t>
            </a:r>
            <a:r>
              <a:rPr lang="en-GB" sz="2000" dirty="0" err="1"/>
              <a:t>Aufgaben</a:t>
            </a:r>
            <a:r>
              <a:rPr lang="en-GB" sz="2000" dirty="0"/>
              <a:t> X 2 </a:t>
            </a:r>
            <a:r>
              <a:rPr lang="en-GB" sz="2000" dirty="0" err="1"/>
              <a:t>Bedingungen</a:t>
            </a:r>
            <a:r>
              <a:rPr lang="en-GB" sz="2000" dirty="0"/>
              <a:t> X odd-even-splits X 5 Filter-Settings X 2 </a:t>
            </a:r>
            <a:r>
              <a:rPr lang="en-GB" sz="2000" dirty="0" err="1"/>
              <a:t>Messmethoden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4E431-E3A0-4B9A-B470-5B8ADAA473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40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496D4-0B23-4174-92BC-A37A778E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1028" name="Picture 4" descr="Why Sitting at Your Computer All Day Is Exhausting">
            <a:extLst>
              <a:ext uri="{FF2B5EF4-FFF2-40B4-BE49-F238E27FC236}">
                <a16:creationId xmlns:a16="http://schemas.microsoft.com/office/drawing/2014/main" id="{A281E23B-7F5B-7C12-65E4-8AC745177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221" y="3240087"/>
            <a:ext cx="266429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52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7411-C896-C885-7160-02F85120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Individual latencies</a:t>
            </a:r>
            <a:br>
              <a:rPr lang="de-DE" dirty="0"/>
            </a:b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Flanker Task, P3 at Pz</a:t>
            </a:r>
            <a:endParaRPr lang="de-DE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C4DD78-7EAE-43AA-96DE-35A41DAC4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8" y="1943943"/>
            <a:ext cx="3913283" cy="308163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9E73A-319C-223D-F0F1-3CDCB12640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5F093-7E3F-6E2A-6E9C-5C704A03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717EFE-6F6E-4925-A335-F156B6BC31BF}"/>
              </a:ext>
            </a:extLst>
          </p:cNvPr>
          <p:cNvSpPr/>
          <p:nvPr/>
        </p:nvSpPr>
        <p:spPr>
          <a:xfrm rot="5400000">
            <a:off x="1797601" y="540572"/>
            <a:ext cx="571414" cy="222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Peak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6D37CE-48EB-47BE-A73C-EF926149F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379" y="1946229"/>
            <a:ext cx="3913283" cy="30816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C19ADC-2DEC-47E9-BE09-319A871C516A}"/>
              </a:ext>
            </a:extLst>
          </p:cNvPr>
          <p:cNvSpPr/>
          <p:nvPr/>
        </p:nvSpPr>
        <p:spPr>
          <a:xfrm>
            <a:off x="5760541" y="1939294"/>
            <a:ext cx="1152128" cy="3081639"/>
          </a:xfrm>
          <a:prstGeom prst="rect">
            <a:avLst/>
          </a:prstGeom>
          <a:solidFill>
            <a:schemeClr val="accent2">
              <a:lumMod val="60000"/>
              <a:lumOff val="4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556E12-89B5-4198-9ADE-A9F8459C4116}"/>
              </a:ext>
            </a:extLst>
          </p:cNvPr>
          <p:cNvSpPr/>
          <p:nvPr/>
        </p:nvSpPr>
        <p:spPr>
          <a:xfrm rot="5400000">
            <a:off x="5991314" y="540572"/>
            <a:ext cx="571414" cy="222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Area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E4B68C-221C-4693-9B88-5FE2AF1CB056}"/>
              </a:ext>
            </a:extLst>
          </p:cNvPr>
          <p:cNvCxnSpPr>
            <a:cxnSpLocks/>
          </p:cNvCxnSpPr>
          <p:nvPr/>
        </p:nvCxnSpPr>
        <p:spPr>
          <a:xfrm flipV="1">
            <a:off x="1934615" y="4536231"/>
            <a:ext cx="225526" cy="576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F82458-D98F-4BB2-B356-72308965CF6A}"/>
              </a:ext>
            </a:extLst>
          </p:cNvPr>
          <p:cNvCxnSpPr>
            <a:cxnSpLocks/>
          </p:cNvCxnSpPr>
          <p:nvPr/>
        </p:nvCxnSpPr>
        <p:spPr>
          <a:xfrm flipV="1">
            <a:off x="2228348" y="4536231"/>
            <a:ext cx="212223" cy="576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2439C7-8BA5-44D8-B854-0CCE55F96EB8}"/>
              </a:ext>
            </a:extLst>
          </p:cNvPr>
          <p:cNvCxnSpPr>
            <a:cxnSpLocks/>
          </p:cNvCxnSpPr>
          <p:nvPr/>
        </p:nvCxnSpPr>
        <p:spPr>
          <a:xfrm flipV="1">
            <a:off x="1512069" y="4337902"/>
            <a:ext cx="363841" cy="5583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BA4A72-ACCE-4146-83D6-D3E503940ED0}"/>
              </a:ext>
            </a:extLst>
          </p:cNvPr>
          <p:cNvCxnSpPr>
            <a:cxnSpLocks/>
          </p:cNvCxnSpPr>
          <p:nvPr/>
        </p:nvCxnSpPr>
        <p:spPr>
          <a:xfrm flipV="1">
            <a:off x="1167233" y="4104183"/>
            <a:ext cx="422546" cy="4674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12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4AB7-9039-4954-A70A-F74F4311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Extracting individual latencies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C5303-9E54-4FDF-AE02-D41AA0435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93" y="1789995"/>
            <a:ext cx="8207375" cy="4105275"/>
          </a:xfrm>
        </p:spPr>
        <p:txBody>
          <a:bodyPr/>
          <a:lstStyle/>
          <a:p>
            <a:r>
              <a:rPr lang="en-GB" dirty="0"/>
              <a:t>ERP researchers are best (</a:t>
            </a:r>
            <a:r>
              <a:rPr lang="en-GB" dirty="0" err="1"/>
              <a:t>Sadus</a:t>
            </a:r>
            <a:r>
              <a:rPr lang="en-GB" dirty="0"/>
              <a:t> et al., 2024)</a:t>
            </a:r>
            <a:br>
              <a:rPr lang="en-GB" dirty="0"/>
            </a:br>
            <a:endParaRPr lang="en-GB" dirty="0"/>
          </a:p>
          <a:p>
            <a:r>
              <a:rPr lang="en-GB" sz="2000" dirty="0"/>
              <a:t>Humans use additional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C51A5-DBC7-4706-94A2-8C50EC3A27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B46A6-1434-4346-9754-15A7F95A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Template </a:t>
            </a:r>
            <a:r>
              <a:rPr lang="de-DE" dirty="0" err="1"/>
              <a:t>Matching</a:t>
            </a:r>
            <a:r>
              <a:rPr lang="de-DE" dirty="0"/>
              <a:t> - Sven Lesche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A99918-0AC4-6B50-B1B3-C9F1AF9563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7" r="2357"/>
          <a:stretch/>
        </p:blipFill>
        <p:spPr>
          <a:xfrm>
            <a:off x="4523739" y="3040891"/>
            <a:ext cx="3367787" cy="26576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BC1816-C056-4EFB-1D7A-8417D2D0A96A}"/>
              </a:ext>
            </a:extLst>
          </p:cNvPr>
          <p:cNvSpPr txBox="1"/>
          <p:nvPr/>
        </p:nvSpPr>
        <p:spPr>
          <a:xfrm>
            <a:off x="1124555" y="5725234"/>
            <a:ext cx="2376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Grand Average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A96AB-A53F-6EE6-F89D-ED7287C9B110}"/>
              </a:ext>
            </a:extLst>
          </p:cNvPr>
          <p:cNvSpPr txBox="1"/>
          <p:nvPr/>
        </p:nvSpPr>
        <p:spPr>
          <a:xfrm>
            <a:off x="5097572" y="5725234"/>
            <a:ext cx="23762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Subject ERP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957C2B-90BA-361D-A089-F331F80AE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60" y="3036241"/>
            <a:ext cx="3378228" cy="26576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571531-FD20-47C4-802A-738A918B69F6}"/>
              </a:ext>
            </a:extLst>
          </p:cNvPr>
          <p:cNvCxnSpPr>
            <a:cxnSpLocks/>
          </p:cNvCxnSpPr>
          <p:nvPr/>
        </p:nvCxnSpPr>
        <p:spPr>
          <a:xfrm flipV="1">
            <a:off x="6480621" y="3046858"/>
            <a:ext cx="0" cy="2647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18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116-071C-921C-A8A7-1F49EC7C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grand</a:t>
            </a:r>
            <a:r>
              <a:rPr lang="de-DE" dirty="0"/>
              <a:t> </a:t>
            </a:r>
            <a:r>
              <a:rPr lang="de-DE" dirty="0" err="1"/>
              <a:t>average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27E07-4948-58F4-2DD1-32AE410B4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1763713"/>
            <a:ext cx="3384401" cy="4105275"/>
          </a:xfrm>
        </p:spPr>
        <p:txBody>
          <a:bodyPr/>
          <a:lstStyle/>
          <a:p>
            <a:r>
              <a:rPr lang="de-DE" sz="2000" dirty="0"/>
              <a:t>Use the grand average as a template for the component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interest</a:t>
            </a:r>
            <a:endParaRPr lang="de-DE" sz="2000" dirty="0"/>
          </a:p>
          <a:p>
            <a:endParaRPr lang="de-DE" sz="2000" dirty="0"/>
          </a:p>
          <a:p>
            <a:r>
              <a:rPr lang="de-DE" dirty="0"/>
              <a:t>Find and maximize similarities between the grand average and the subject‘s ERP</a:t>
            </a:r>
          </a:p>
          <a:p>
            <a:endParaRPr lang="de-DE" sz="2000" dirty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de-DE" sz="2000" b="1" dirty="0"/>
              <a:t>Template </a:t>
            </a:r>
            <a:r>
              <a:rPr lang="de-DE" sz="2000" b="1" dirty="0" err="1"/>
              <a:t>Matching</a:t>
            </a:r>
            <a:endParaRPr lang="de-DE" sz="2000" b="1" dirty="0"/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B5025-F1E7-FCCB-10F6-77C1D8E08E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A85EA1-9308-F41F-B9A2-90578135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307852-5B9F-771A-465F-5CB7F908B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763" y="1762125"/>
            <a:ext cx="4578512" cy="36060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61B969-3A40-4180-9B31-0C0E2E9CDD6C}"/>
              </a:ext>
            </a:extLst>
          </p:cNvPr>
          <p:cNvCxnSpPr/>
          <p:nvPr/>
        </p:nvCxnSpPr>
        <p:spPr>
          <a:xfrm flipV="1">
            <a:off x="6408613" y="1762125"/>
            <a:ext cx="0" cy="36060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72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C00A-6063-B41F-46A7-7DE509DC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Dynamic 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C2377-3C98-5787-9FD7-A58CCD767F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537AE-0BF0-D51A-42CD-FD99393D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C2D781-8E5B-1F1D-6EE3-0D2FEBDF8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8611" y="1367879"/>
            <a:ext cx="5796232" cy="45260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D4D570-43E4-49F9-8F2E-54F433B1341A}"/>
              </a:ext>
            </a:extLst>
          </p:cNvPr>
          <p:cNvCxnSpPr>
            <a:cxnSpLocks/>
          </p:cNvCxnSpPr>
          <p:nvPr/>
        </p:nvCxnSpPr>
        <p:spPr>
          <a:xfrm>
            <a:off x="2690663" y="2880047"/>
            <a:ext cx="180025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4EC0F5-2C6D-4BAA-B33D-355E8C1A5F2F}"/>
              </a:ext>
            </a:extLst>
          </p:cNvPr>
          <p:cNvCxnSpPr>
            <a:cxnSpLocks/>
          </p:cNvCxnSpPr>
          <p:nvPr/>
        </p:nvCxnSpPr>
        <p:spPr>
          <a:xfrm>
            <a:off x="3554759" y="3240087"/>
            <a:ext cx="0" cy="86409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720A4A-1297-4F51-A2F2-D871F143ECE7}"/>
                  </a:ext>
                </a:extLst>
              </p:cNvPr>
              <p:cNvSpPr txBox="1"/>
              <p:nvPr/>
            </p:nvSpPr>
            <p:spPr>
              <a:xfrm>
                <a:off x="2942691" y="2392815"/>
                <a:ext cx="12241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20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720A4A-1297-4F51-A2F2-D871F143E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691" y="2392815"/>
                <a:ext cx="1224136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44B0A3-53A8-43F8-A5ED-23A837D2CAC4}"/>
                  </a:ext>
                </a:extLst>
              </p:cNvPr>
              <p:cNvSpPr txBox="1"/>
              <p:nvPr/>
            </p:nvSpPr>
            <p:spPr>
              <a:xfrm>
                <a:off x="2690663" y="3472080"/>
                <a:ext cx="12241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20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44B0A3-53A8-43F8-A5ED-23A837D2C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663" y="3472080"/>
                <a:ext cx="122413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C79CDB-A1BE-42E6-853B-A9EA2CE46EB8}"/>
                  </a:ext>
                </a:extLst>
              </p:cNvPr>
              <p:cNvSpPr txBox="1"/>
              <p:nvPr/>
            </p:nvSpPr>
            <p:spPr>
              <a:xfrm>
                <a:off x="6269518" y="1739492"/>
                <a:ext cx="2257545" cy="3708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High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000" dirty="0"/>
                  <a:t> : </a:t>
                </a:r>
                <a:r>
                  <a:rPr lang="en-GB" sz="2000" b="1" dirty="0"/>
                  <a:t>Amplitude</a:t>
                </a:r>
                <a:r>
                  <a:rPr lang="en-GB" sz="2000" dirty="0"/>
                  <a:t> of that subject is greater than in the grand average</a:t>
                </a:r>
              </a:p>
              <a:p>
                <a:endParaRPr lang="en-GB" sz="2000" dirty="0"/>
              </a:p>
              <a:p>
                <a:r>
                  <a:rPr lang="en-GB" sz="2000" dirty="0"/>
                  <a:t>High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GB" sz="2000" b="0" dirty="0"/>
              </a:p>
              <a:p>
                <a:r>
                  <a:rPr lang="en-GB" sz="2000" b="1" dirty="0"/>
                  <a:t>Latency</a:t>
                </a:r>
                <a:r>
                  <a:rPr lang="en-GB" sz="2000" dirty="0"/>
                  <a:t> of that subject is greater than in the grand average</a:t>
                </a:r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C79CDB-A1BE-42E6-853B-A9EA2CE46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518" y="1739492"/>
                <a:ext cx="2257545" cy="3708708"/>
              </a:xfrm>
              <a:prstGeom prst="rect">
                <a:avLst/>
              </a:prstGeom>
              <a:blipFill>
                <a:blip r:embed="rId6"/>
                <a:stretch>
                  <a:fillRect l="-2695" t="-657" r="-3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00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BEAC-AA95-467E-874B-15BA5625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Measuring individual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5D56A-ED3B-452E-9BD9-7CAE54ACA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77" y="1462765"/>
            <a:ext cx="3506885" cy="4105275"/>
          </a:xfrm>
        </p:spPr>
        <p:txBody>
          <a:bodyPr/>
          <a:lstStyle/>
          <a:p>
            <a:endParaRPr lang="en-GB" sz="2000" dirty="0"/>
          </a:p>
          <a:p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B7ECB-2D82-A51D-BE28-85832F257C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7925C-1069-0F37-2FF2-F581A8CC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Template Matching - Sven Lesche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DA444-9D56-40C4-6F5C-F0661C1BC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977" y="1912268"/>
            <a:ext cx="3567962" cy="28069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8BD451-3082-4164-7881-4C92396692A0}"/>
              </a:ext>
            </a:extLst>
          </p:cNvPr>
          <p:cNvCxnSpPr/>
          <p:nvPr/>
        </p:nvCxnSpPr>
        <p:spPr>
          <a:xfrm>
            <a:off x="6757974" y="3759405"/>
            <a:ext cx="0" cy="55063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87C4D8-E83F-6ACE-1646-5F5A20C63E5C}"/>
              </a:ext>
            </a:extLst>
          </p:cNvPr>
          <p:cNvCxnSpPr/>
          <p:nvPr/>
        </p:nvCxnSpPr>
        <p:spPr>
          <a:xfrm>
            <a:off x="6253918" y="2846178"/>
            <a:ext cx="115212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771864-9F65-BED0-8C8D-EF771EBFF725}"/>
              </a:ext>
            </a:extLst>
          </p:cNvPr>
          <p:cNvSpPr txBox="1"/>
          <p:nvPr/>
        </p:nvSpPr>
        <p:spPr>
          <a:xfrm>
            <a:off x="6370039" y="2530073"/>
            <a:ext cx="9198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latency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DD9DD2-5884-4A33-B492-8A3A490AC707}"/>
              </a:ext>
            </a:extLst>
          </p:cNvPr>
          <p:cNvSpPr txBox="1"/>
          <p:nvPr/>
        </p:nvSpPr>
        <p:spPr>
          <a:xfrm>
            <a:off x="6753546" y="3892695"/>
            <a:ext cx="12403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amplitude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888BCD-185F-4B02-AEA7-2A0283969549}"/>
              </a:ext>
            </a:extLst>
          </p:cNvPr>
          <p:cNvSpPr txBox="1">
            <a:spLocks/>
          </p:cNvSpPr>
          <p:nvPr/>
        </p:nvSpPr>
        <p:spPr bwMode="auto">
          <a:xfrm>
            <a:off x="215900" y="1763713"/>
            <a:ext cx="3939911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863600" rt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222250" indent="-220663" algn="l" defTabSz="863600" rt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428625" indent="-204788" algn="l" defTabSz="863600" rt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650875" indent="-220663" algn="l" defTabSz="863600" rt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868363" indent="-215900" algn="l" defTabSz="863600" rtl="0" eaLnBrk="0" fontAlgn="base" hangingPunct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Not all subjects have average latency (and amplitude)</a:t>
            </a:r>
          </a:p>
          <a:p>
            <a:endParaRPr lang="de-DE" dirty="0"/>
          </a:p>
          <a:p>
            <a:r>
              <a:rPr lang="de-DE" dirty="0"/>
              <a:t>The component of interest may occur later or earlier</a:t>
            </a:r>
          </a:p>
          <a:p>
            <a:endParaRPr lang="de-DE" dirty="0"/>
          </a:p>
          <a:p>
            <a:r>
              <a:rPr lang="de-DE" dirty="0"/>
              <a:t>This should be reflected in the template</a:t>
            </a:r>
          </a:p>
          <a:p>
            <a:endParaRPr lang="de-DE" dirty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de-DE" b="1" dirty="0" err="1"/>
              <a:t>Which</a:t>
            </a:r>
            <a:r>
              <a:rPr lang="de-DE" b="1" dirty="0"/>
              <a:t> transformation of the template fits that particular subject </a:t>
            </a:r>
            <a:r>
              <a:rPr lang="de-DE" b="1" dirty="0" err="1"/>
              <a:t>best</a:t>
            </a:r>
            <a:r>
              <a:rPr lang="de-DE" b="1" dirty="0"/>
              <a:t>?</a:t>
            </a:r>
          </a:p>
          <a:p>
            <a:endParaRPr lang="de-DE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486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UniH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sverzeichnis">
  <a:themeElements>
    <a:clrScheme name="Inhaltsverzeichn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haltsverzeichni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haltsverzeichn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UniHD</Template>
  <TotalTime>0</TotalTime>
  <Words>1583</Words>
  <Application>Microsoft Office PowerPoint</Application>
  <PresentationFormat>Custom</PresentationFormat>
  <Paragraphs>338</Paragraphs>
  <Slides>40</Slides>
  <Notes>22</Notes>
  <HiddenSlides>14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Wingdings</vt:lpstr>
      <vt:lpstr>UniHD</vt:lpstr>
      <vt:lpstr>Inhaltsverzeichnis</vt:lpstr>
      <vt:lpstr>A Dynamic Template Matching Algorithm for the Automatic Extraction of P3 Latencies  Sven Lesche1, Kathrin Sadus1, Dirk Hagemann1  1 Heidelberg University</vt:lpstr>
      <vt:lpstr>ERP Latencies Flanker Task, P3 at Pz</vt:lpstr>
      <vt:lpstr>Component Latencies</vt:lpstr>
      <vt:lpstr>Individual latencies Flanker Task, P3 at Pz</vt:lpstr>
      <vt:lpstr>Individual latencies Flanker Task, P3 at Pz</vt:lpstr>
      <vt:lpstr>Extracting individual latencies</vt:lpstr>
      <vt:lpstr>Using the grand average</vt:lpstr>
      <vt:lpstr>Dynamic Template</vt:lpstr>
      <vt:lpstr>Measuring individual differences</vt:lpstr>
      <vt:lpstr>Recovering latencies</vt:lpstr>
      <vt:lpstr>What is the optimal fit? similarity measures</vt:lpstr>
      <vt:lpstr>Weighting</vt:lpstr>
      <vt:lpstr>Template Matching Process</vt:lpstr>
      <vt:lpstr>Optimization and fit statistic</vt:lpstr>
      <vt:lpstr>Validation</vt:lpstr>
      <vt:lpstr>Reliability split-half correlation</vt:lpstr>
      <vt:lpstr>Validity intraclass-correlation with expert rater</vt:lpstr>
      <vt:lpstr>Simulation</vt:lpstr>
      <vt:lpstr>Simulation protocol</vt:lpstr>
      <vt:lpstr>Simulation results</vt:lpstr>
      <vt:lpstr>Simulation results</vt:lpstr>
      <vt:lpstr>Simulation results</vt:lpstr>
      <vt:lpstr>Conclusion</vt:lpstr>
      <vt:lpstr>When to apply template matching</vt:lpstr>
      <vt:lpstr>Future research</vt:lpstr>
      <vt:lpstr>Thank you for your attention  and thank you to my collaborators:  Prof. Dr. Dirk Hagemann and Kathrin Sadus</vt:lpstr>
      <vt:lpstr>References</vt:lpstr>
      <vt:lpstr>Beispiele (P3 – Pz): MINSQ </vt:lpstr>
      <vt:lpstr>Beispiele (P3 – Pz): MINSQ </vt:lpstr>
      <vt:lpstr>Extra Folien</vt:lpstr>
      <vt:lpstr>Alte Folien </vt:lpstr>
      <vt:lpstr>Heidelberg</vt:lpstr>
      <vt:lpstr>Individual differences in intelligence</vt:lpstr>
      <vt:lpstr>Individuelle Unterschiede in Intelligenz</vt:lpstr>
      <vt:lpstr>Individuelle Unterschiede in Intelligenz</vt:lpstr>
      <vt:lpstr>Algorithmen</vt:lpstr>
      <vt:lpstr>Probleme (Luck, 2014)</vt:lpstr>
      <vt:lpstr>Die (traurige) Wahrheit</vt:lpstr>
      <vt:lpstr>Die (traurige) Wahrheit</vt:lpstr>
      <vt:lpstr>Die (traurige) Wahrheit</vt:lpstr>
    </vt:vector>
  </TitlesOfParts>
  <Company>Uni Heidelberg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Universität Heidelberg General Presentation</dc:title>
  <dc:creator>charlotte</dc:creator>
  <cp:lastModifiedBy>Sven</cp:lastModifiedBy>
  <cp:revision>541</cp:revision>
  <cp:lastPrinted>2020-10-15T13:34:54Z</cp:lastPrinted>
  <dcterms:created xsi:type="dcterms:W3CDTF">2013-11-19T15:39:40Z</dcterms:created>
  <dcterms:modified xsi:type="dcterms:W3CDTF">2024-07-16T07:17:23Z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120228</vt:lpwstr>
  </property>
</Properties>
</file>