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6" r:id="rId4"/>
    <p:sldId id="268" r:id="rId5"/>
    <p:sldId id="273" r:id="rId6"/>
    <p:sldId id="283" r:id="rId7"/>
    <p:sldId id="298" r:id="rId8"/>
    <p:sldId id="299" r:id="rId9"/>
    <p:sldId id="300" r:id="rId10"/>
    <p:sldId id="258" r:id="rId11"/>
    <p:sldId id="280" r:id="rId12"/>
    <p:sldId id="262" r:id="rId13"/>
    <p:sldId id="282" r:id="rId14"/>
    <p:sldId id="272" r:id="rId15"/>
    <p:sldId id="294" r:id="rId16"/>
    <p:sldId id="307" r:id="rId17"/>
    <p:sldId id="301" r:id="rId18"/>
    <p:sldId id="311" r:id="rId19"/>
    <p:sldId id="312" r:id="rId20"/>
    <p:sldId id="308" r:id="rId21"/>
    <p:sldId id="303" r:id="rId22"/>
    <p:sldId id="305" r:id="rId23"/>
    <p:sldId id="292" r:id="rId24"/>
    <p:sldId id="297" r:id="rId25"/>
    <p:sldId id="310" r:id="rId26"/>
    <p:sldId id="302" r:id="rId27"/>
    <p:sldId id="309" r:id="rId28"/>
    <p:sldId id="304" r:id="rId29"/>
    <p:sldId id="306" r:id="rId30"/>
    <p:sldId id="291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7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03FD260-3B16-4A01-AE51-7B7C37744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9C513FEB-499B-489C-8F72-E0958A37D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997A878-E6B8-44AF-B498-79352E41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43B09F5-0D75-4444-883C-C563FAF7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90579425-9B85-470F-A363-8DB49E63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7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E8D857A5-B91D-474B-A15A-783756EB8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D071F9EC-2E50-4424-9569-1FF58AEA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ADF85E4-8F4A-4BF9-B1BA-F49E6748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C5F2ED06-E820-4E1A-8076-1348C0BC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8CA920AD-0DB0-486C-B665-0A69943A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73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7EEB38F1-62F1-4F87-A92B-39FE9C778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0F12AD4A-B1D9-4CCF-80DD-8297A46DB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662676F-324A-457C-90BD-10E4CCF3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A5449CC3-4B29-4B23-9E73-86D37A2F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47D5F14-749B-437D-8EA2-71A2567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4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F52214D-6E7E-45DF-B006-C790D043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992F3159-CE55-4258-B1FE-21BFF887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AE7ADA75-3116-4284-8C75-3D649A4A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6DF7C81-FA7C-419F-9DE5-B0F86FAF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602EA75-83EC-4DFD-BF1F-9851A13F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11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7C730C5-EC66-44E3-8A17-D8CE1DA5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29FCD16A-6F26-4314-8313-1CFF0625E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72DB2BDA-3584-49ED-B5C2-A40313E7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896F948-5AE3-482F-B900-C99A1113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C7C9161B-78D3-4066-91E2-0288F361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11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7E564C36-3F95-44DA-877A-DE450201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B8ED25E5-EE24-46AA-9C60-5A80D3569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2DD2D34D-F808-4E00-B232-F60C42AAD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71B10286-B923-433A-9029-E6DD8903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89DA4DE1-3421-4CCC-99B7-2D1AAD7A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C7C3CD8-0838-4D0E-8DED-CD7B3F0C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12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6B3E7BE7-8905-4DBD-B018-9CC0CEF13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BC7851E1-2E94-4D2C-B742-A5CCA9CEA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74F7D7FC-3AC0-4771-A08A-4267C1775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08A516D1-0FC1-4754-9211-0D665751FF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2FDEC5E7-D145-41C9-8EC5-7FA9C6CEC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6AC80D4F-FD28-4A06-8799-DE488F23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D6DE2641-5544-4B74-A923-B1D8D7B46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E2979868-1731-4E42-A085-920DE186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23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BF6DA2D-FA5C-407F-8592-429C5E7C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79FE0B70-6B75-4650-A304-29DBB2AA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E282735F-B9CB-4C5D-B61D-BF6E534B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07A6F94B-FD87-4474-80E3-914F0969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71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31F32F07-C65B-4DBE-96D3-67604FE3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13B40098-C3F5-473D-B73A-235A3C81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B375D3A9-D02E-4298-B57C-2DF08294F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944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B061D7F-9EF6-4323-8605-CD0C8799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A2915FD8-EC06-4C8C-B8EF-242403A1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218CABCF-74EA-4B67-870F-9E55E261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4668E186-25DF-47B4-A258-4361AE5BB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A0B6051C-FD67-4FEF-99A9-643268DA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EE8EDE54-4DCF-4D04-8F14-63D46A8B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8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346B66CC-A164-4EB4-9722-18BFBA4B9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E3ECEC1A-79F9-40E6-B67B-5DCEB22C2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CB5332EA-03F4-45CB-8E7D-EE98190C7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DCA36508-65B2-4566-9C6D-089B0DEC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5045A-19B6-4053-BA89-CDA76C1E9EBA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16EA75DB-5D14-415E-83E4-7FD497C72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3A40518D-326B-456B-AB5C-5A35DC5F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629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CC5ED62A-BB92-4F35-B9C4-F7D0FFAA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02F98634-81BD-4D4D-BE5B-C1E732FDD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BD628CF8-61BE-4C13-85BF-9715E35DB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5045A-19B6-4053-BA89-CDA76C1E9EBA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23635764-4450-405E-98ED-42608B348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780929FA-2C57-4EF4-A14F-4BE83C00B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86F0B-A0C1-4A05-B820-AD3D83E310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18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Herzlich Willkommen zu unserer Studie und vielen Dank, dass Sie sich dafür Zeit genommen haben!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Das folgende Experiment wird ca. </a:t>
            </a:r>
            <a:r>
              <a:rPr lang="de-DE" sz="2400" dirty="0" smtClean="0">
                <a:solidFill>
                  <a:srgbClr val="FF0000"/>
                </a:solidFill>
              </a:rPr>
              <a:t>XXX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 Minuten dauern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und ist in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drei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größere Blöcke aufgeteilt.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Drücken Sie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die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Taste „L</a:t>
            </a:r>
            <a:r>
              <a:rPr lang="de-DE" sz="2400">
                <a:solidFill>
                  <a:schemeClr val="bg1">
                    <a:lumMod val="75000"/>
                  </a:schemeClr>
                </a:solidFill>
              </a:rPr>
              <a:t>“ </a:t>
            </a:r>
            <a:r>
              <a:rPr lang="de-DE" sz="2400" smtClean="0">
                <a:solidFill>
                  <a:schemeClr val="bg1">
                    <a:lumMod val="75000"/>
                  </a:schemeClr>
                </a:solidFill>
              </a:rPr>
              <a:t>um,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fortzufahren. </a:t>
            </a:r>
            <a:endParaRPr lang="de-DE" sz="2400" dirty="0"/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277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Fertig!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Sie haben die Übungsaufgaben bewältigt.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Sie können zum Experiment </a:t>
            </a:r>
            <a:r>
              <a:rPr lang="de-DE" sz="2900" dirty="0" smtClean="0">
                <a:solidFill>
                  <a:schemeClr val="bg1">
                    <a:lumMod val="75000"/>
                  </a:schemeClr>
                </a:solidFill>
              </a:rPr>
              <a:t>fortfahren,</a:t>
            </a:r>
            <a:endParaRPr lang="de-DE" sz="29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900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7346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1"/>
            <a:ext cx="10515600" cy="638673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das Experiment.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Aufgabe bleibt die gleiche wie eben von Ihnen geübt: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 Sie so schnell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und genau wie möglich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, ob </a:t>
            </a: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es sich um den Zielbuchstaben handelt oder nicht.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Drücken Sie: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es sich um den Zielbuchstaben handelt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und die LINKE Taste „D“, wenn es sich nicht um den Zielbuchstaben handelt.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Der Zielbuchstabe wird Ihnen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gleich nochmals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bekannt gegeben.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können das Experiment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beginnen,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ndem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eine beliebige Taste drücken.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51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BE6BE2C-A451-4E60-A5C7-C1B7306A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35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Kurze Pause!!!</a:t>
            </a: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Nehmen Sie sich einen Moment Zeit bevor Sie weitermachen.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Sie können das Experiment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fortsetzen,</a:t>
            </a: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1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265"/>
            <a:ext cx="10515600" cy="529069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de-DE" sz="3600" dirty="0" smtClean="0">
                <a:solidFill>
                  <a:srgbClr val="FFC000"/>
                </a:solidFill>
              </a:rPr>
              <a:t>Weiter geht es!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Entscheiden Sie so schnell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und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genau wie möglich, ob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es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sich um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den</a:t>
            </a:r>
          </a:p>
          <a:p>
            <a:pPr marL="0" indent="0" algn="ctr">
              <a:buNone/>
            </a:pP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Zielbuchstaben handelt oder nicht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Drücken Sie: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RECHTE Taste „L“, wenn es sich um den Zielbuchstaben handelt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und die LINKE Taste „D“, wenn es sich nicht um den Zielbuchstaben handelt.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Der Zielbuchstabe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bleibt derselbe wie vor der Pause.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können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mit dem Experiment fortfahren,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ndem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27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Geschafft!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den ersten Block dieses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Experiment erfolgreich bewältigt.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Weiter mit Leertaste.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54255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Im zweiten Block werden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Ihnen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weiterhin Buchstaben präsentiert. 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Sie sollen nun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entscheiden, ob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Buchstabe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derselbe ist wie der, welcher </a:t>
            </a:r>
            <a:r>
              <a:rPr lang="de-DE" sz="2700" u="sng" dirty="0" smtClean="0">
                <a:solidFill>
                  <a:schemeClr val="bg1">
                    <a:lumMod val="75000"/>
                  </a:schemeClr>
                </a:solidFill>
              </a:rPr>
              <a:t>eine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Position zuvor präsentiert wurde, oder ob es sich um einen anderen Buchstaben handelt.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975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Ablauf eines </a:t>
            </a:r>
            <a:r>
              <a:rPr lang="de-DE" sz="2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Versuchsdurchgangs:</a:t>
            </a:r>
            <a:endParaRPr lang="de-DE" sz="27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 Beginn jedes Versuchsdurchgangs erscheint ein Fixationskreuz. Dieses dient der Ausrichtung Ihres Blicks. Fixieren Sie das Kreuz mit Ihren Augen.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Danach sehen Sie kurz einen schwarzen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Bildschirm,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auf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dem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im Folgenden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ein Buchstabe präsentiert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wird.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xmlns="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99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Sie sollen nun so schnelle und genau wie möglich entscheiden, ob der präsentierte Buchstabe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derselbe ist wie der, welcher </a:t>
            </a:r>
            <a:r>
              <a:rPr lang="de-DE" sz="2700" u="sng" dirty="0">
                <a:solidFill>
                  <a:schemeClr val="bg1">
                    <a:lumMod val="75000"/>
                  </a:schemeClr>
                </a:solidFill>
              </a:rPr>
              <a:t>eine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Position zuvor präsentiert wurde, oder ob es sich um einen anderen Buchstaben handelt.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Um </a:t>
            </a: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zu antworten, drücken Sie: </a:t>
            </a: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Buchstabe derselbe ist wie </a:t>
            </a:r>
            <a:r>
              <a:rPr lang="de-DE" sz="2700" u="sng" dirty="0" smtClean="0">
                <a:solidFill>
                  <a:schemeClr val="bg1">
                    <a:lumMod val="75000"/>
                  </a:schemeClr>
                </a:solidFill>
              </a:rPr>
              <a:t>eine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Position zuvor,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oder</a:t>
            </a: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LINKE Taste „D“, 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Buchstabe nicht der derselbe ist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xmlns="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59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 smtClean="0">
                <a:solidFill>
                  <a:srgbClr val="FFC000"/>
                </a:solidFill>
              </a:rPr>
              <a:t>Bildlicher Ablauf der Durchgänge: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    F	    S	     S	    C 	    H	    H	     S	      C	      F	       F	      F	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de-DE" sz="23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de-DE" sz="23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de-DE" sz="23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de-DE" sz="23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de-DE" sz="23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	 </a:t>
            </a:r>
            <a:r>
              <a:rPr lang="de-DE" sz="23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	 </a:t>
            </a:r>
            <a:r>
              <a:rPr lang="de-DE" sz="23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	 </a:t>
            </a:r>
            <a:r>
              <a:rPr lang="de-DE" sz="23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	  </a:t>
            </a:r>
            <a:r>
              <a:rPr lang="de-DE" sz="23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	  </a:t>
            </a:r>
            <a:r>
              <a:rPr lang="de-DE" sz="2300" dirty="0" smtClean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</a:p>
          <a:p>
            <a:pPr marL="457200" lvl="1" indent="0" algn="ctr">
              <a:buNone/>
            </a:pPr>
            <a:endParaRPr lang="de-DE" sz="2300" dirty="0" smtClean="0">
              <a:solidFill>
                <a:schemeClr val="bg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457200" lvl="1" indent="0" algn="ctr">
              <a:buNone/>
            </a:pPr>
            <a:r>
              <a:rPr lang="de-DE" sz="2300" dirty="0">
                <a:solidFill>
                  <a:srgbClr val="92D050"/>
                </a:solidFill>
                <a:sym typeface="Wingdings" panose="05000000000000000000" pitchFamily="2" charset="2"/>
              </a:rPr>
              <a:t>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= Derselbe Buchstabe, wie eine Position zuvor. Antwort = L</a:t>
            </a:r>
          </a:p>
          <a:p>
            <a:pPr marL="457200" lvl="1" indent="0" algn="ctr">
              <a:buNone/>
            </a:pPr>
            <a:r>
              <a:rPr lang="de-DE" sz="23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= Nicht derselbe Buchstabe, wie eine Position zuvor. Antwort = D</a:t>
            </a:r>
          </a:p>
          <a:p>
            <a:pPr marL="457200" lvl="1" indent="0" algn="ctr">
              <a:buNone/>
            </a:pPr>
            <a:endParaRPr lang="de-DE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xmlns="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  <p:sp>
        <p:nvSpPr>
          <p:cNvPr id="18" name="Nach unten gekrümmter Pfeil 17"/>
          <p:cNvSpPr/>
          <p:nvPr/>
        </p:nvSpPr>
        <p:spPr>
          <a:xfrm flipH="1">
            <a:off x="1480088" y="2891872"/>
            <a:ext cx="912344" cy="27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Nach unten gekrümmter Pfeil 30"/>
          <p:cNvSpPr/>
          <p:nvPr/>
        </p:nvSpPr>
        <p:spPr>
          <a:xfrm flipH="1">
            <a:off x="2392432" y="2672544"/>
            <a:ext cx="912344" cy="27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2" name="Nach unten gekrümmter Pfeil 31"/>
          <p:cNvSpPr/>
          <p:nvPr/>
        </p:nvSpPr>
        <p:spPr>
          <a:xfrm flipH="1">
            <a:off x="4234199" y="2672544"/>
            <a:ext cx="912344" cy="27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" name="Nach unten gekrümmter Pfeil 32"/>
          <p:cNvSpPr/>
          <p:nvPr/>
        </p:nvSpPr>
        <p:spPr>
          <a:xfrm flipH="1">
            <a:off x="3291915" y="2939459"/>
            <a:ext cx="912344" cy="27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" name="Nach unten gekrümmter Pfeil 33"/>
          <p:cNvSpPr/>
          <p:nvPr/>
        </p:nvSpPr>
        <p:spPr>
          <a:xfrm flipH="1">
            <a:off x="5133682" y="2944820"/>
            <a:ext cx="912344" cy="27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5" name="Nach unten gekrümmter Pfeil 34"/>
          <p:cNvSpPr/>
          <p:nvPr/>
        </p:nvSpPr>
        <p:spPr>
          <a:xfrm flipH="1">
            <a:off x="6063105" y="2668621"/>
            <a:ext cx="912344" cy="27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6" name="Nach unten gekrümmter Pfeil 35"/>
          <p:cNvSpPr/>
          <p:nvPr/>
        </p:nvSpPr>
        <p:spPr>
          <a:xfrm flipH="1">
            <a:off x="7086362" y="2885561"/>
            <a:ext cx="912344" cy="27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7" name="Nach unten gekrümmter Pfeil 36"/>
          <p:cNvSpPr/>
          <p:nvPr/>
        </p:nvSpPr>
        <p:spPr>
          <a:xfrm flipH="1">
            <a:off x="7992750" y="2614723"/>
            <a:ext cx="912344" cy="27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" name="Nach unten gekrümmter Pfeil 37"/>
          <p:cNvSpPr/>
          <p:nvPr/>
        </p:nvSpPr>
        <p:spPr>
          <a:xfrm flipH="1">
            <a:off x="8972992" y="2888437"/>
            <a:ext cx="912344" cy="27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9" name="Nach unten gekrümmter Pfeil 38"/>
          <p:cNvSpPr/>
          <p:nvPr/>
        </p:nvSpPr>
        <p:spPr>
          <a:xfrm flipH="1">
            <a:off x="9811482" y="2605784"/>
            <a:ext cx="912344" cy="2708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5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120" y="1137933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 smtClean="0">
                <a:solidFill>
                  <a:srgbClr val="FFC000"/>
                </a:solidFill>
              </a:rPr>
              <a:t>Bildlicher Ablauf der Durchgänge: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    F	    S	    H	    S 	    H	     C	     S	      C	      S	       S	     F	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						 	 	 	  	   </a:t>
            </a:r>
          </a:p>
          <a:p>
            <a:pPr marL="457200" lvl="1" indent="0" algn="ctr">
              <a:buNone/>
            </a:pPr>
            <a:r>
              <a:rPr lang="de-DE" sz="2300" dirty="0" smtClean="0">
                <a:solidFill>
                  <a:srgbClr val="92D050"/>
                </a:solidFill>
                <a:sym typeface="Wingdings" panose="05000000000000000000" pitchFamily="2" charset="2"/>
              </a:rPr>
              <a:t>Grün 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= Derselbe Buchstabe, wie zwei 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Positionen 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zuvor. Antwort = L</a:t>
            </a:r>
          </a:p>
          <a:p>
            <a:pPr marL="457200" lvl="1" indent="0" algn="ctr">
              <a:buNone/>
            </a:pPr>
            <a:r>
              <a:rPr lang="de-DE" sz="2300" dirty="0" smtClean="0">
                <a:solidFill>
                  <a:srgbClr val="FF0000"/>
                </a:solidFill>
                <a:sym typeface="Wingdings" panose="05000000000000000000" pitchFamily="2" charset="2"/>
              </a:rPr>
              <a:t>Rot 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 = Nicht derselbe Buchstabe, wie </a:t>
            </a:r>
            <a:r>
              <a:rPr lang="de-DE" sz="230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zwei </a:t>
            </a:r>
            <a:r>
              <a:rPr lang="de-DE" sz="230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Positionen </a:t>
            </a:r>
            <a:r>
              <a:rPr lang="de-DE" sz="23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zuvor. Antwort = D</a:t>
            </a:r>
          </a:p>
          <a:p>
            <a:pPr marL="457200" lvl="1" indent="0" algn="ctr">
              <a:buNone/>
            </a:pPr>
            <a:endParaRPr lang="de-DE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xmlns="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  <p:sp>
        <p:nvSpPr>
          <p:cNvPr id="18" name="Nach unten gekrümmter Pfeil 17"/>
          <p:cNvSpPr/>
          <p:nvPr/>
        </p:nvSpPr>
        <p:spPr>
          <a:xfrm flipH="1">
            <a:off x="1469893" y="2888023"/>
            <a:ext cx="1822022" cy="27083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1" name="Nach unten gekrümmter Pfeil 30"/>
          <p:cNvSpPr/>
          <p:nvPr/>
        </p:nvSpPr>
        <p:spPr>
          <a:xfrm flipH="1">
            <a:off x="2307190" y="2565915"/>
            <a:ext cx="1773869" cy="270838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92D050"/>
              </a:solidFill>
            </a:endParaRPr>
          </a:p>
        </p:txBody>
      </p:sp>
      <p:sp>
        <p:nvSpPr>
          <p:cNvPr id="32" name="Nach unten gekrümmter Pfeil 31"/>
          <p:cNvSpPr/>
          <p:nvPr/>
        </p:nvSpPr>
        <p:spPr>
          <a:xfrm flipH="1">
            <a:off x="4193077" y="2561424"/>
            <a:ext cx="1889900" cy="27083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3" name="Nach unten gekrümmter Pfeil 32"/>
          <p:cNvSpPr/>
          <p:nvPr/>
        </p:nvSpPr>
        <p:spPr>
          <a:xfrm flipH="1">
            <a:off x="3291915" y="2939459"/>
            <a:ext cx="1805606" cy="270838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4" name="Nach unten gekrümmter Pfeil 33"/>
          <p:cNvSpPr/>
          <p:nvPr/>
        </p:nvSpPr>
        <p:spPr>
          <a:xfrm flipH="1">
            <a:off x="5162733" y="2908394"/>
            <a:ext cx="1858416" cy="27083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5" name="Nach unten gekrümmter Pfeil 34"/>
          <p:cNvSpPr/>
          <p:nvPr/>
        </p:nvSpPr>
        <p:spPr>
          <a:xfrm flipH="1">
            <a:off x="6109920" y="2560088"/>
            <a:ext cx="1990639" cy="270838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6" name="Nach unten gekrümmter Pfeil 35"/>
          <p:cNvSpPr/>
          <p:nvPr/>
        </p:nvSpPr>
        <p:spPr>
          <a:xfrm flipH="1">
            <a:off x="7086361" y="2885561"/>
            <a:ext cx="1831593" cy="270838"/>
          </a:xfrm>
          <a:prstGeom prst="curved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7" name="Nach unten gekrümmter Pfeil 36"/>
          <p:cNvSpPr/>
          <p:nvPr/>
        </p:nvSpPr>
        <p:spPr>
          <a:xfrm flipH="1">
            <a:off x="8134637" y="2556613"/>
            <a:ext cx="1899491" cy="27083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38" name="Nach unten gekrümmter Pfeil 37"/>
          <p:cNvSpPr/>
          <p:nvPr/>
        </p:nvSpPr>
        <p:spPr>
          <a:xfrm flipH="1">
            <a:off x="8983166" y="2877213"/>
            <a:ext cx="1733912" cy="270838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70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Im ersten Block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werden Ihnen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Buchstaben präsentiert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sollen nun entscheiden, ob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präsentierte Buchstabe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er gesuchte  Zielbuchstabe ist oder nicht.</a:t>
            </a:r>
          </a:p>
          <a:p>
            <a:pPr marL="0" indent="0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xmlns="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4486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die </a:t>
            </a:r>
            <a:r>
              <a:rPr lang="de-DE" sz="2700" dirty="0" smtClean="0">
                <a:solidFill>
                  <a:srgbClr val="FFC000"/>
                </a:solidFill>
              </a:rPr>
              <a:t>Übungsaufgabe</a:t>
            </a: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Entscheiden Sie so schnell und genau wie möglich, ob es sich um denselben </a:t>
            </a: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Buchstaben handelt wie der, welcher </a:t>
            </a:r>
            <a:r>
              <a:rPr lang="de-DE" sz="2400" u="sng" dirty="0" smtClean="0">
                <a:solidFill>
                  <a:schemeClr val="bg1">
                    <a:lumMod val="75000"/>
                  </a:schemeClr>
                </a:solidFill>
              </a:rPr>
              <a:t>eine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Positionen zuvor präsentiert wurde, oder</a:t>
            </a: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nicht.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die RECHTE Taste „L“, wenn der präsentierte Buchstabe derselbe ist wie </a:t>
            </a:r>
            <a:r>
              <a:rPr lang="de-DE" sz="2400" dirty="0" smtClean="0">
                <a:solidFill>
                  <a:schemeClr val="bg1">
                    <a:lumMod val="75000"/>
                  </a:schemeClr>
                </a:solidFill>
              </a:rPr>
              <a:t>eine</a:t>
            </a: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 Positionen zuvor, oder</a:t>
            </a: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die LINKE Taste „D“, wenn der präsentierte Buchstabe nicht der derselbe ist.</a:t>
            </a:r>
          </a:p>
          <a:p>
            <a:pPr marL="0" indent="0" algn="ctr">
              <a:buNone/>
            </a:pPr>
            <a:endParaRPr lang="de-DE" sz="24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Sie können die Übungsaufgaben beginnen,</a:t>
            </a:r>
          </a:p>
          <a:p>
            <a:pPr marL="0" indent="0" algn="ctr">
              <a:buNone/>
            </a:pPr>
            <a:r>
              <a:rPr lang="de-DE" sz="2400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575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1"/>
            <a:ext cx="10515600" cy="638673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>
                <a:solidFill>
                  <a:srgbClr val="FFC000"/>
                </a:solidFill>
              </a:rPr>
              <a:t>Nun startet das Experiment.</a:t>
            </a: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Die Aufgabe bleibt die gleiche wie eben von Ihnen geübt:</a:t>
            </a:r>
          </a:p>
          <a:p>
            <a:pPr marL="0" indent="0" algn="ctr">
              <a:buNone/>
            </a:pPr>
            <a:endParaRPr lang="de-DE" sz="2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Entscheiden Sie so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schnell und genau wie möglich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, ob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es sich um denselben </a:t>
            </a:r>
          </a:p>
          <a:p>
            <a:pPr marL="0" indent="0" algn="ctr">
              <a:buNone/>
            </a:pP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Buchstaben handelt wie der,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welcher </a:t>
            </a:r>
            <a:r>
              <a:rPr lang="de-DE" sz="2500" u="sng" dirty="0" smtClean="0">
                <a:solidFill>
                  <a:schemeClr val="bg1">
                    <a:lumMod val="75000"/>
                  </a:schemeClr>
                </a:solidFill>
              </a:rPr>
              <a:t>eine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 Position zuvor präsentiert wurde, oder </a:t>
            </a:r>
          </a:p>
          <a:p>
            <a:pPr marL="0" indent="0" algn="ctr">
              <a:buNone/>
            </a:pP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nicht.</a:t>
            </a:r>
          </a:p>
          <a:p>
            <a:pPr marL="0" indent="0" algn="ctr">
              <a:buNone/>
            </a:pPr>
            <a:endParaRPr lang="de-DE" sz="25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Drücken Sie:</a:t>
            </a:r>
            <a:endParaRPr lang="de-DE" sz="2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die RECHTE Taste „L“, wenn der präsentierte Buchstabe derselbe ist wie eine </a:t>
            </a:r>
            <a:endParaRPr lang="de-DE" sz="25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Position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zuvor, oder</a:t>
            </a: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die LINKE Taste „D“, wenn der präsentierte Buchstabe nicht der derselbe ist.</a:t>
            </a:r>
          </a:p>
          <a:p>
            <a:pPr marL="0" indent="0" algn="ctr">
              <a:buNone/>
            </a:pPr>
            <a:endParaRPr lang="de-DE" sz="2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Sie können das Experiment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beginnen,</a:t>
            </a:r>
            <a:endParaRPr lang="de-DE" sz="2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ndem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Sie eine beliebige Taste drücken.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127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265"/>
            <a:ext cx="10515600" cy="529069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de-DE" sz="3600" dirty="0" smtClean="0">
                <a:solidFill>
                  <a:srgbClr val="FFC000"/>
                </a:solidFill>
              </a:rPr>
              <a:t>Weiter geht es!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Entscheiden Sie so schnell und genau wie möglich, ob es sich um denselben 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Buchstaben handelt wie der, welcher </a:t>
            </a:r>
            <a:r>
              <a:rPr lang="de-DE" sz="3600" u="sng" dirty="0" smtClean="0">
                <a:solidFill>
                  <a:schemeClr val="bg1">
                    <a:lumMod val="75000"/>
                  </a:schemeClr>
                </a:solidFill>
              </a:rPr>
              <a:t>eine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Positionen zuvor präsentiert wurde, oder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 nicht.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RECHTE Taste „L“, wenn der präsentierte Buchstabe derselbe ist wie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eine</a:t>
            </a:r>
          </a:p>
          <a:p>
            <a:pPr marL="0" indent="0" algn="ctr">
              <a:buNone/>
            </a:pP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Position zuvor, oder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LINKE Taste „D“, wenn der präsentierte Buchstabe nicht der derselbe ist.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können mit dem Experiment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fortfahren,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695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Geschafft!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den zweiten Block dieses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Experiment erfolgreich bewältigt.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Weiter mit Leertaste.</a:t>
            </a: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50207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Im dritten Block werden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Ihnen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weiterhin Buchstaben präsentiert. 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Sie sollen nun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entscheiden, ob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Buchstabe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derselbe ist wie der, welcher </a:t>
            </a:r>
            <a:r>
              <a:rPr lang="de-DE" sz="2700" u="sng" dirty="0" smtClean="0">
                <a:solidFill>
                  <a:schemeClr val="bg1">
                    <a:lumMod val="75000"/>
                  </a:schemeClr>
                </a:solidFill>
              </a:rPr>
              <a:t>zwei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Positionen zuvor präsentiert wurde, oder ob es sich um einen anderen Buchstaben handelt.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2023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Ablauf eines </a:t>
            </a:r>
            <a:r>
              <a:rPr lang="de-DE" sz="2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Versuchsdurchgangs:</a:t>
            </a:r>
            <a:endParaRPr lang="de-DE" sz="27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 Beginn jedes Versuchsdurchgangs erscheint ein Fixationskreuz. Dieses dient der Ausrichtung Ihres Blicks. Fixieren Sie das Kreuz mit Ihren Augen.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Danach sehen Sie kurz einen schwarzen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Bildschirm,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auf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dem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im Folgenden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ein Buchstabe präsentiert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wird.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xmlns="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0555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Sie sollen nun so schnelle und genau wie möglich entscheiden, ob der präsentierte Buchstabe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derselbe ist wie der, welcher </a:t>
            </a:r>
            <a:r>
              <a:rPr lang="de-DE" sz="2700" u="sng" dirty="0" smtClean="0">
                <a:solidFill>
                  <a:schemeClr val="bg1">
                    <a:lumMod val="75000"/>
                  </a:schemeClr>
                </a:solidFill>
              </a:rPr>
              <a:t>zwei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Positionen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zuvor präsentiert wurde, oder ob es sich um einen anderen Buchstaben handelt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Um </a:t>
            </a: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zu antworten, drücken Sie: </a:t>
            </a: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Buchstabe derselbe ist wie </a:t>
            </a:r>
            <a:r>
              <a:rPr lang="de-DE" sz="2700" u="sng" dirty="0" smtClean="0">
                <a:solidFill>
                  <a:schemeClr val="bg1">
                    <a:lumMod val="75000"/>
                  </a:schemeClr>
                </a:solidFill>
              </a:rPr>
              <a:t>zwei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 Positionen zuvor,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oder</a:t>
            </a: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LINKE Taste „D“, 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Buchstabe nicht der derselbe ist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xmlns="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06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die </a:t>
            </a:r>
            <a:r>
              <a:rPr lang="de-DE" sz="2700" dirty="0" smtClean="0">
                <a:solidFill>
                  <a:srgbClr val="FFC000"/>
                </a:solidFill>
              </a:rPr>
              <a:t>Übungsaufgabe</a:t>
            </a:r>
          </a:p>
          <a:p>
            <a:pPr marL="0" indent="0" algn="ctr">
              <a:buNone/>
            </a:pPr>
            <a:endParaRPr lang="de-DE" sz="2700" dirty="0" smtClean="0">
              <a:solidFill>
                <a:srgbClr val="FFC000"/>
              </a:solidFill>
            </a:endParaRPr>
          </a:p>
          <a:p>
            <a:pPr marL="0" indent="0" algn="ctr">
              <a:buNone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Entscheiden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Sie so schnell und genau wie möglich, ob es sich um denselben 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Buchstaben handelt wie der, welcher </a:t>
            </a:r>
            <a:r>
              <a:rPr lang="de-DE" u="sng" dirty="0">
                <a:solidFill>
                  <a:schemeClr val="bg1">
                    <a:lumMod val="75000"/>
                  </a:schemeClr>
                </a:solidFill>
              </a:rPr>
              <a:t>zwei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Positionen zuvor präsentiert wurde, 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oder</a:t>
            </a:r>
          </a:p>
          <a:p>
            <a:pPr marL="0" indent="0" algn="ctr">
              <a:buNone/>
            </a:pP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nicht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die RECHTE Taste „L“, wenn der präsentierte Buchstabe derselbe ist wie zwei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 Positionen zuvor, oder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die LINKE Taste „D“, wenn der präsentierte Buchstabe nicht der derselbe ist</a:t>
            </a:r>
            <a:r>
              <a:rPr lang="de-DE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Sie können die Übungsaufgaben beginnen,</a:t>
            </a:r>
          </a:p>
          <a:p>
            <a:pPr marL="0" indent="0" algn="ctr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18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51"/>
            <a:ext cx="10515600" cy="638673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>
                <a:solidFill>
                  <a:srgbClr val="FFC000"/>
                </a:solidFill>
              </a:rPr>
              <a:t>Nun startet das Experiment.</a:t>
            </a: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Die Aufgabe bleibt die gleiche wie eben von Ihnen geübt:</a:t>
            </a:r>
          </a:p>
          <a:p>
            <a:pPr marL="0" indent="0" algn="ctr">
              <a:buNone/>
            </a:pPr>
            <a:endParaRPr lang="de-DE" sz="2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Zur Erinnerung:</a:t>
            </a: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Entscheiden Sie so schnell und genau wie möglich, ob es sich um denselben </a:t>
            </a: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Buchstaben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handelt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wie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der, welcher </a:t>
            </a:r>
            <a:r>
              <a:rPr lang="de-DE" sz="2500" u="sng" dirty="0" smtClean="0">
                <a:solidFill>
                  <a:schemeClr val="bg1">
                    <a:lumMod val="75000"/>
                  </a:schemeClr>
                </a:solidFill>
              </a:rPr>
              <a:t>zwei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 Positionen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zuvor präsentiert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wurde, oder</a:t>
            </a:r>
          </a:p>
          <a:p>
            <a:pPr marL="0" indent="0" algn="ctr">
              <a:buNone/>
            </a:pP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nicht.</a:t>
            </a:r>
          </a:p>
          <a:p>
            <a:pPr marL="0" indent="0" algn="ctr">
              <a:buNone/>
            </a:pPr>
            <a:endParaRPr lang="de-DE" sz="2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die RECHTE Taste „L“, wenn der präsentierte Buchstabe derselbe ist wie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zwei</a:t>
            </a:r>
          </a:p>
          <a:p>
            <a:pPr marL="0" indent="0" algn="ctr">
              <a:buNone/>
            </a:pP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 Positionen </a:t>
            </a: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zuvor, oder</a:t>
            </a: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die LINKE Taste „D“, wenn der präsentierte Buchstabe nicht der derselbe ist.</a:t>
            </a:r>
          </a:p>
          <a:p>
            <a:pPr marL="0" indent="0" algn="ctr">
              <a:buNone/>
            </a:pPr>
            <a:endParaRPr lang="de-DE" sz="2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Sie können das Experiment </a:t>
            </a:r>
            <a:r>
              <a:rPr lang="de-DE" sz="2500" dirty="0" smtClean="0">
                <a:solidFill>
                  <a:schemeClr val="bg1">
                    <a:lumMod val="75000"/>
                  </a:schemeClr>
                </a:solidFill>
              </a:rPr>
              <a:t>beginnen,</a:t>
            </a:r>
            <a:endParaRPr lang="de-DE" sz="25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500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712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265"/>
            <a:ext cx="10515600" cy="5290698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de-DE" sz="3600" dirty="0" smtClean="0">
                <a:solidFill>
                  <a:srgbClr val="FFC000"/>
                </a:solidFill>
              </a:rPr>
              <a:t>Weiter geht es!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Zur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Erinnerung: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Entscheiden Sie so schnell und genau wie möglich, ob es sich um denselben 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Buchstaben handelt wie der, welcher </a:t>
            </a:r>
            <a:r>
              <a:rPr lang="de-DE" sz="3600" u="sng" dirty="0">
                <a:solidFill>
                  <a:schemeClr val="bg1">
                    <a:lumMod val="75000"/>
                  </a:schemeClr>
                </a:solidFill>
              </a:rPr>
              <a:t>zwei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 Positionen zuvor präsentiert wurde, oder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 nicht.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Drücken Sie: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RECHTE Taste „L“, wenn der präsentierte Buchstabe derselbe ist wie zwei </a:t>
            </a:r>
            <a:endParaRPr lang="de-DE" sz="36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Positionen </a:t>
            </a: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zuvor, oder</a:t>
            </a: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die LINKE Taste „D“, wenn der präsentierte Buchstabe nicht der derselbe ist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Sie können mit dem Experiment </a:t>
            </a:r>
            <a:r>
              <a:rPr lang="de-DE" sz="3600" dirty="0" smtClean="0">
                <a:solidFill>
                  <a:schemeClr val="bg1">
                    <a:lumMod val="75000"/>
                  </a:schemeClr>
                </a:solidFill>
              </a:rPr>
              <a:t>fortfahren,</a:t>
            </a:r>
            <a:endParaRPr lang="de-DE" sz="3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600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69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Ablauf eines </a:t>
            </a:r>
            <a:r>
              <a:rPr lang="de-DE" sz="27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Versuchsdurchgangs:</a:t>
            </a:r>
            <a:endParaRPr lang="de-DE" sz="27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Zu Beginn jedes Versuchsdurchgangs erscheint ein Fixationskreuz. Dieses dient der Ausrichtung Ihres Blicks. Fixieren Sie das Kreuz mit Ihren Augen.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Danach sehen Sie kurz einen schwarzen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Bildschirm,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auf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dem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im Folgenden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ein Buchstabe präsentiert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wird.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xmlns="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9686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Geschafft!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haben dieses Experiment </a:t>
            </a:r>
            <a:r>
              <a:rPr lang="de-DE" sz="2700">
                <a:solidFill>
                  <a:schemeClr val="bg1">
                    <a:lumMod val="75000"/>
                  </a:schemeClr>
                </a:solidFill>
              </a:rPr>
              <a:t>erfolgreich </a:t>
            </a:r>
            <a:r>
              <a:rPr lang="de-DE" sz="2700" smtClean="0">
                <a:solidFill>
                  <a:schemeClr val="bg1">
                    <a:lumMod val="75000"/>
                  </a:schemeClr>
                </a:solidFill>
              </a:rPr>
              <a:t>abgeschlossen.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Bitte wenden Sie sich an die Versuchsleitung.</a:t>
            </a:r>
          </a:p>
          <a:p>
            <a:pPr marL="0" indent="0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miley 3">
            <a:extLst>
              <a:ext uri="{FF2B5EF4-FFF2-40B4-BE49-F238E27FC236}">
                <a16:creationId xmlns:a16="http://schemas.microsoft.com/office/drawing/2014/main" xmlns="" id="{D8A96924-76F4-4662-AE4E-05A43348132B}"/>
              </a:ext>
            </a:extLst>
          </p:cNvPr>
          <p:cNvSpPr/>
          <p:nvPr/>
        </p:nvSpPr>
        <p:spPr>
          <a:xfrm>
            <a:off x="5303043" y="4932500"/>
            <a:ext cx="1585913" cy="1385887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71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Sie sollen nun so schnelle und genau wie möglich entscheiden, ob es sich um den gesuchten Zielbuchstaben handelt oder nicht. </a:t>
            </a:r>
          </a:p>
          <a:p>
            <a:pPr marL="0" indent="0" algn="ctr">
              <a:buNone/>
            </a:pPr>
            <a:endParaRPr lang="de-DE" sz="12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Der Zielbuchstabe wird Ihnen gleich bekannt gegeben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1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Um zu antworten, drücken Sie: </a:t>
            </a: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Buchstabe der Zielbuchstabe ist,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oder</a:t>
            </a:r>
          </a:p>
          <a:p>
            <a:pPr marL="514350" indent="-514350" algn="ctr">
              <a:buAutoNum type="alphaLcParenR"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LINKE Taste „D“, 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präsentierte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Buchstabe nicht der gesuchte Zielbuchstabe ist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Pfeil: nach links 3">
            <a:extLst>
              <a:ext uri="{FF2B5EF4-FFF2-40B4-BE49-F238E27FC236}">
                <a16:creationId xmlns:a16="http://schemas.microsoft.com/office/drawing/2014/main" xmlns="" id="{AE2C4482-D138-4131-857C-3FC6036F7BDC}"/>
              </a:ext>
            </a:extLst>
          </p:cNvPr>
          <p:cNvSpPr/>
          <p:nvPr/>
        </p:nvSpPr>
        <p:spPr>
          <a:xfrm>
            <a:off x="790576" y="5136357"/>
            <a:ext cx="2652712" cy="12501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Zurück mit „D“</a:t>
            </a:r>
          </a:p>
          <a:p>
            <a:pPr algn="ctr"/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xmlns="" id="{A8434D27-E93B-4ACD-8D18-BFBA1A2A8F9D}"/>
              </a:ext>
            </a:extLst>
          </p:cNvPr>
          <p:cNvSpPr/>
          <p:nvPr/>
        </p:nvSpPr>
        <p:spPr>
          <a:xfrm>
            <a:off x="8701088" y="5186363"/>
            <a:ext cx="2652712" cy="1228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r>
              <a:rPr lang="de-DE" dirty="0"/>
              <a:t>Weiter mit „L“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080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de-DE" sz="2700" dirty="0">
                <a:solidFill>
                  <a:srgbClr val="FFC000"/>
                </a:solidFill>
              </a:rPr>
              <a:t>Nun startet die </a:t>
            </a:r>
            <a:r>
              <a:rPr lang="de-DE" sz="2700" dirty="0" smtClean="0">
                <a:solidFill>
                  <a:srgbClr val="FFC000"/>
                </a:solidFill>
              </a:rPr>
              <a:t>Übungsaufgabe</a:t>
            </a: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Antworten Sie so schnell und genau wie möglich.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Drücken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Sie: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die RECHTE Taste „L“, 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es sich um den Zielbuchstaben handelt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und die LINKE Taste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„D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“, wenn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es sich nicht um den Zielbuchstaben handelt.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Zielbuchstabe wird Ihnen gleich bekannt gegeben.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Sie können </a:t>
            </a: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die Übungsaufgaben beginnen</a:t>
            </a: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,</a:t>
            </a: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indem Sie eine beliebige Taste drücken.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1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gesuchte Zielbuchstabe ist ein: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500" dirty="0" smtClean="0">
                <a:solidFill>
                  <a:schemeClr val="bg1">
                    <a:lumMod val="75000"/>
                  </a:schemeClr>
                </a:solidFill>
              </a:rPr>
              <a:t>S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Beginnen mit Leertaste</a:t>
            </a: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03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gesuchte Zielbuchstabe ist ein: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500" dirty="0" smtClean="0">
                <a:solidFill>
                  <a:schemeClr val="bg1">
                    <a:lumMod val="75000"/>
                  </a:schemeClr>
                </a:solidFill>
              </a:rPr>
              <a:t>H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Beginnen mit Leertaste</a:t>
            </a: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0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gesuchte Zielbuchstabe ist ein: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500" dirty="0" smtClean="0">
                <a:solidFill>
                  <a:schemeClr val="bg1">
                    <a:lumMod val="75000"/>
                  </a:schemeClr>
                </a:solidFill>
              </a:rPr>
              <a:t>C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Beginnen mit Leertaste</a:t>
            </a: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3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515056E5-0DCC-4173-A515-C18DD6CDD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5754"/>
            <a:ext cx="10515600" cy="49812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 smtClean="0">
                <a:solidFill>
                  <a:schemeClr val="bg1">
                    <a:lumMod val="75000"/>
                  </a:schemeClr>
                </a:solidFill>
              </a:rPr>
              <a:t>Der gesuchte Zielbuchstabe ist ein:</a:t>
            </a: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de-DE" sz="27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3500" dirty="0" smtClean="0">
                <a:solidFill>
                  <a:schemeClr val="bg1">
                    <a:lumMod val="75000"/>
                  </a:schemeClr>
                </a:solidFill>
              </a:rPr>
              <a:t>F</a:t>
            </a:r>
          </a:p>
          <a:p>
            <a:pPr marL="0" indent="0" algn="ctr">
              <a:buNone/>
            </a:pPr>
            <a:endParaRPr lang="de-DE" sz="27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de-DE" sz="2700" dirty="0">
                <a:solidFill>
                  <a:schemeClr val="bg1">
                    <a:lumMod val="75000"/>
                  </a:schemeClr>
                </a:solidFill>
              </a:rPr>
              <a:t>Beginnen mit Leertaste</a:t>
            </a:r>
          </a:p>
          <a:p>
            <a:pPr marL="0" indent="0" algn="ctr">
              <a:buNone/>
            </a:pPr>
            <a:endParaRPr lang="de-DE" sz="35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32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1546</Words>
  <Application>Microsoft Office PowerPoint</Application>
  <PresentationFormat>Breitbild</PresentationFormat>
  <Paragraphs>312</Paragraphs>
  <Slides>30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</dc:creator>
  <cp:lastModifiedBy>Turing</cp:lastModifiedBy>
  <cp:revision>49</cp:revision>
  <dcterms:created xsi:type="dcterms:W3CDTF">2017-10-23T08:11:08Z</dcterms:created>
  <dcterms:modified xsi:type="dcterms:W3CDTF">2019-08-12T13:22:45Z</dcterms:modified>
</cp:coreProperties>
</file>