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307" r:id="rId4"/>
    <p:sldId id="308" r:id="rId5"/>
    <p:sldId id="311" r:id="rId6"/>
    <p:sldId id="310" r:id="rId7"/>
    <p:sldId id="268" r:id="rId8"/>
    <p:sldId id="273" r:id="rId9"/>
    <p:sldId id="280" r:id="rId10"/>
    <p:sldId id="294" r:id="rId11"/>
    <p:sldId id="309" r:id="rId12"/>
    <p:sldId id="301" r:id="rId13"/>
    <p:sldId id="312" r:id="rId14"/>
    <p:sldId id="258" r:id="rId15"/>
    <p:sldId id="313" r:id="rId16"/>
    <p:sldId id="262" r:id="rId17"/>
    <p:sldId id="282" r:id="rId18"/>
    <p:sldId id="305" r:id="rId19"/>
    <p:sldId id="272" r:id="rId20"/>
    <p:sldId id="291"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29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3FD260-3B16-4A01-AE51-7B7C37744A8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513FEB-499B-489C-8F72-E0958A37D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997A878-E6B8-44AF-B498-79352E418120}"/>
              </a:ext>
            </a:extLst>
          </p:cNvPr>
          <p:cNvSpPr>
            <a:spLocks noGrp="1"/>
          </p:cNvSpPr>
          <p:nvPr>
            <p:ph type="dt" sz="half" idx="10"/>
          </p:nvPr>
        </p:nvSpPr>
        <p:spPr/>
        <p:txBody>
          <a:bodyPr/>
          <a:lstStyle/>
          <a:p>
            <a:fld id="{DB85045A-19B6-4053-BA89-CDA76C1E9EBA}" type="datetimeFigureOut">
              <a:rPr lang="de-DE" smtClean="0"/>
              <a:t>29.10.2019</a:t>
            </a:fld>
            <a:endParaRPr lang="de-DE" dirty="0"/>
          </a:p>
        </p:txBody>
      </p:sp>
      <p:sp>
        <p:nvSpPr>
          <p:cNvPr id="5" name="Fußzeilenplatzhalter 4">
            <a:extLst>
              <a:ext uri="{FF2B5EF4-FFF2-40B4-BE49-F238E27FC236}">
                <a16:creationId xmlns:a16="http://schemas.microsoft.com/office/drawing/2014/main" id="{E43B09F5-0D75-4444-883C-C563FAF72F19}"/>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90579425-9B85-470F-A363-8DB49E63FB7D}"/>
              </a:ext>
            </a:extLst>
          </p:cNvPr>
          <p:cNvSpPr>
            <a:spLocks noGrp="1"/>
          </p:cNvSpPr>
          <p:nvPr>
            <p:ph type="sldNum" sz="quarter" idx="12"/>
          </p:nvPr>
        </p:nvSpPr>
        <p:spPr/>
        <p:txBody>
          <a:bodyPr/>
          <a:lstStyle/>
          <a:p>
            <a:fld id="{ADF86F0B-A0C1-4A05-B820-AD3D83E3109D}" type="slidenum">
              <a:rPr lang="de-DE" smtClean="0"/>
              <a:t>‹Nr.›</a:t>
            </a:fld>
            <a:endParaRPr lang="de-DE" dirty="0"/>
          </a:p>
        </p:txBody>
      </p:sp>
    </p:spTree>
    <p:extLst>
      <p:ext uri="{BB962C8B-B14F-4D97-AF65-F5344CB8AC3E}">
        <p14:creationId xmlns:p14="http://schemas.microsoft.com/office/powerpoint/2010/main" val="54875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D857A5-B91D-474B-A15A-783756EB882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071F9EC-2E50-4424-9569-1FF58AEA797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ADF85E4-8F4A-4BF9-B1BA-F49E67480309}"/>
              </a:ext>
            </a:extLst>
          </p:cNvPr>
          <p:cNvSpPr>
            <a:spLocks noGrp="1"/>
          </p:cNvSpPr>
          <p:nvPr>
            <p:ph type="dt" sz="half" idx="10"/>
          </p:nvPr>
        </p:nvSpPr>
        <p:spPr/>
        <p:txBody>
          <a:bodyPr/>
          <a:lstStyle/>
          <a:p>
            <a:fld id="{DB85045A-19B6-4053-BA89-CDA76C1E9EBA}" type="datetimeFigureOut">
              <a:rPr lang="de-DE" smtClean="0"/>
              <a:t>29.10.2019</a:t>
            </a:fld>
            <a:endParaRPr lang="de-DE" dirty="0"/>
          </a:p>
        </p:txBody>
      </p:sp>
      <p:sp>
        <p:nvSpPr>
          <p:cNvPr id="5" name="Fußzeilenplatzhalter 4">
            <a:extLst>
              <a:ext uri="{FF2B5EF4-FFF2-40B4-BE49-F238E27FC236}">
                <a16:creationId xmlns:a16="http://schemas.microsoft.com/office/drawing/2014/main" id="{C5F2ED06-E820-4E1A-8076-1348C0BCBF17}"/>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8CA920AD-0DB0-486C-B665-0A69943AE20D}"/>
              </a:ext>
            </a:extLst>
          </p:cNvPr>
          <p:cNvSpPr>
            <a:spLocks noGrp="1"/>
          </p:cNvSpPr>
          <p:nvPr>
            <p:ph type="sldNum" sz="quarter" idx="12"/>
          </p:nvPr>
        </p:nvSpPr>
        <p:spPr/>
        <p:txBody>
          <a:bodyPr/>
          <a:lstStyle/>
          <a:p>
            <a:fld id="{ADF86F0B-A0C1-4A05-B820-AD3D83E3109D}" type="slidenum">
              <a:rPr lang="de-DE" smtClean="0"/>
              <a:t>‹Nr.›</a:t>
            </a:fld>
            <a:endParaRPr lang="de-DE" dirty="0"/>
          </a:p>
        </p:txBody>
      </p:sp>
    </p:spTree>
    <p:extLst>
      <p:ext uri="{BB962C8B-B14F-4D97-AF65-F5344CB8AC3E}">
        <p14:creationId xmlns:p14="http://schemas.microsoft.com/office/powerpoint/2010/main" val="15173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EEB38F1-62F1-4F87-A92B-39FE9C778B3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F12AD4A-B1D9-4CCF-80DD-8297A46DB6C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662676F-324A-457C-90BD-10E4CCF37973}"/>
              </a:ext>
            </a:extLst>
          </p:cNvPr>
          <p:cNvSpPr>
            <a:spLocks noGrp="1"/>
          </p:cNvSpPr>
          <p:nvPr>
            <p:ph type="dt" sz="half" idx="10"/>
          </p:nvPr>
        </p:nvSpPr>
        <p:spPr/>
        <p:txBody>
          <a:bodyPr/>
          <a:lstStyle/>
          <a:p>
            <a:fld id="{DB85045A-19B6-4053-BA89-CDA76C1E9EBA}" type="datetimeFigureOut">
              <a:rPr lang="de-DE" smtClean="0"/>
              <a:t>29.10.2019</a:t>
            </a:fld>
            <a:endParaRPr lang="de-DE" dirty="0"/>
          </a:p>
        </p:txBody>
      </p:sp>
      <p:sp>
        <p:nvSpPr>
          <p:cNvPr id="5" name="Fußzeilenplatzhalter 4">
            <a:extLst>
              <a:ext uri="{FF2B5EF4-FFF2-40B4-BE49-F238E27FC236}">
                <a16:creationId xmlns:a16="http://schemas.microsoft.com/office/drawing/2014/main" id="{A5449CC3-4B29-4B23-9E73-86D37A2FD42C}"/>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C47D5F14-749B-437D-8EA2-71A2567B7F37}"/>
              </a:ext>
            </a:extLst>
          </p:cNvPr>
          <p:cNvSpPr>
            <a:spLocks noGrp="1"/>
          </p:cNvSpPr>
          <p:nvPr>
            <p:ph type="sldNum" sz="quarter" idx="12"/>
          </p:nvPr>
        </p:nvSpPr>
        <p:spPr/>
        <p:txBody>
          <a:bodyPr/>
          <a:lstStyle/>
          <a:p>
            <a:fld id="{ADF86F0B-A0C1-4A05-B820-AD3D83E3109D}" type="slidenum">
              <a:rPr lang="de-DE" smtClean="0"/>
              <a:t>‹Nr.›</a:t>
            </a:fld>
            <a:endParaRPr lang="de-DE" dirty="0"/>
          </a:p>
        </p:txBody>
      </p:sp>
    </p:spTree>
    <p:extLst>
      <p:ext uri="{BB962C8B-B14F-4D97-AF65-F5344CB8AC3E}">
        <p14:creationId xmlns:p14="http://schemas.microsoft.com/office/powerpoint/2010/main" val="342249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52214D-6E7E-45DF-B006-C790D043C9B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92F3159-CE55-4258-B1FE-21BFF887EA0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E7ADA75-3116-4284-8C75-3D649A4AB102}"/>
              </a:ext>
            </a:extLst>
          </p:cNvPr>
          <p:cNvSpPr>
            <a:spLocks noGrp="1"/>
          </p:cNvSpPr>
          <p:nvPr>
            <p:ph type="dt" sz="half" idx="10"/>
          </p:nvPr>
        </p:nvSpPr>
        <p:spPr/>
        <p:txBody>
          <a:bodyPr/>
          <a:lstStyle/>
          <a:p>
            <a:fld id="{DB85045A-19B6-4053-BA89-CDA76C1E9EBA}" type="datetimeFigureOut">
              <a:rPr lang="de-DE" smtClean="0"/>
              <a:t>29.10.2019</a:t>
            </a:fld>
            <a:endParaRPr lang="de-DE" dirty="0"/>
          </a:p>
        </p:txBody>
      </p:sp>
      <p:sp>
        <p:nvSpPr>
          <p:cNvPr id="5" name="Fußzeilenplatzhalter 4">
            <a:extLst>
              <a:ext uri="{FF2B5EF4-FFF2-40B4-BE49-F238E27FC236}">
                <a16:creationId xmlns:a16="http://schemas.microsoft.com/office/drawing/2014/main" id="{26DF7C81-FA7C-419F-9DE5-B0F86FAF33A8}"/>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3602EA75-83EC-4DFD-BF1F-9851A13FBE66}"/>
              </a:ext>
            </a:extLst>
          </p:cNvPr>
          <p:cNvSpPr>
            <a:spLocks noGrp="1"/>
          </p:cNvSpPr>
          <p:nvPr>
            <p:ph type="sldNum" sz="quarter" idx="12"/>
          </p:nvPr>
        </p:nvSpPr>
        <p:spPr/>
        <p:txBody>
          <a:bodyPr/>
          <a:lstStyle/>
          <a:p>
            <a:fld id="{ADF86F0B-A0C1-4A05-B820-AD3D83E3109D}" type="slidenum">
              <a:rPr lang="de-DE" smtClean="0"/>
              <a:t>‹Nr.›</a:t>
            </a:fld>
            <a:endParaRPr lang="de-DE" dirty="0"/>
          </a:p>
        </p:txBody>
      </p:sp>
    </p:spTree>
    <p:extLst>
      <p:ext uri="{BB962C8B-B14F-4D97-AF65-F5344CB8AC3E}">
        <p14:creationId xmlns:p14="http://schemas.microsoft.com/office/powerpoint/2010/main" val="4118111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C730C5-EC66-44E3-8A17-D8CE1DA5282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FCD16A-6F26-4314-8313-1CFF0625E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2DB2BDA-3584-49ED-B5C2-A40313E75453}"/>
              </a:ext>
            </a:extLst>
          </p:cNvPr>
          <p:cNvSpPr>
            <a:spLocks noGrp="1"/>
          </p:cNvSpPr>
          <p:nvPr>
            <p:ph type="dt" sz="half" idx="10"/>
          </p:nvPr>
        </p:nvSpPr>
        <p:spPr/>
        <p:txBody>
          <a:bodyPr/>
          <a:lstStyle/>
          <a:p>
            <a:fld id="{DB85045A-19B6-4053-BA89-CDA76C1E9EBA}" type="datetimeFigureOut">
              <a:rPr lang="de-DE" smtClean="0"/>
              <a:t>29.10.2019</a:t>
            </a:fld>
            <a:endParaRPr lang="de-DE" dirty="0"/>
          </a:p>
        </p:txBody>
      </p:sp>
      <p:sp>
        <p:nvSpPr>
          <p:cNvPr id="5" name="Fußzeilenplatzhalter 4">
            <a:extLst>
              <a:ext uri="{FF2B5EF4-FFF2-40B4-BE49-F238E27FC236}">
                <a16:creationId xmlns:a16="http://schemas.microsoft.com/office/drawing/2014/main" id="{8896F948-5AE3-482F-B900-C99A1113B98A}"/>
              </a:ext>
            </a:extLst>
          </p:cNvPr>
          <p:cNvSpPr>
            <a:spLocks noGrp="1"/>
          </p:cNvSpPr>
          <p:nvPr>
            <p:ph type="ftr" sz="quarter" idx="11"/>
          </p:nvPr>
        </p:nvSpPr>
        <p:spPr/>
        <p:txBody>
          <a:bodyPr/>
          <a:lstStyle/>
          <a:p>
            <a:endParaRPr lang="de-DE" dirty="0"/>
          </a:p>
        </p:txBody>
      </p:sp>
      <p:sp>
        <p:nvSpPr>
          <p:cNvPr id="6" name="Foliennummernplatzhalter 5">
            <a:extLst>
              <a:ext uri="{FF2B5EF4-FFF2-40B4-BE49-F238E27FC236}">
                <a16:creationId xmlns:a16="http://schemas.microsoft.com/office/drawing/2014/main" id="{C7C9161B-78D3-4066-91E2-0288F3612AE3}"/>
              </a:ext>
            </a:extLst>
          </p:cNvPr>
          <p:cNvSpPr>
            <a:spLocks noGrp="1"/>
          </p:cNvSpPr>
          <p:nvPr>
            <p:ph type="sldNum" sz="quarter" idx="12"/>
          </p:nvPr>
        </p:nvSpPr>
        <p:spPr/>
        <p:txBody>
          <a:bodyPr/>
          <a:lstStyle/>
          <a:p>
            <a:fld id="{ADF86F0B-A0C1-4A05-B820-AD3D83E3109D}" type="slidenum">
              <a:rPr lang="de-DE" smtClean="0"/>
              <a:t>‹Nr.›</a:t>
            </a:fld>
            <a:endParaRPr lang="de-DE" dirty="0"/>
          </a:p>
        </p:txBody>
      </p:sp>
    </p:spTree>
    <p:extLst>
      <p:ext uri="{BB962C8B-B14F-4D97-AF65-F5344CB8AC3E}">
        <p14:creationId xmlns:p14="http://schemas.microsoft.com/office/powerpoint/2010/main" val="271311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564C36-3F95-44DA-877A-DE45020133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8ED25E5-EE24-46AA-9C60-5A80D3569FE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DD2D34D-F808-4E00-B232-F60C42AAD8E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1B10286-B923-433A-9029-E6DD8903DBB5}"/>
              </a:ext>
            </a:extLst>
          </p:cNvPr>
          <p:cNvSpPr>
            <a:spLocks noGrp="1"/>
          </p:cNvSpPr>
          <p:nvPr>
            <p:ph type="dt" sz="half" idx="10"/>
          </p:nvPr>
        </p:nvSpPr>
        <p:spPr/>
        <p:txBody>
          <a:bodyPr/>
          <a:lstStyle/>
          <a:p>
            <a:fld id="{DB85045A-19B6-4053-BA89-CDA76C1E9EBA}" type="datetimeFigureOut">
              <a:rPr lang="de-DE" smtClean="0"/>
              <a:t>29.10.2019</a:t>
            </a:fld>
            <a:endParaRPr lang="de-DE" dirty="0"/>
          </a:p>
        </p:txBody>
      </p:sp>
      <p:sp>
        <p:nvSpPr>
          <p:cNvPr id="6" name="Fußzeilenplatzhalter 5">
            <a:extLst>
              <a:ext uri="{FF2B5EF4-FFF2-40B4-BE49-F238E27FC236}">
                <a16:creationId xmlns:a16="http://schemas.microsoft.com/office/drawing/2014/main" id="{89DA4DE1-3421-4CCC-99B7-2D1AAD7A5259}"/>
              </a:ext>
            </a:extLst>
          </p:cNvPr>
          <p:cNvSpPr>
            <a:spLocks noGrp="1"/>
          </p:cNvSpPr>
          <p:nvPr>
            <p:ph type="ftr" sz="quarter" idx="11"/>
          </p:nvPr>
        </p:nvSpPr>
        <p:spPr/>
        <p:txBody>
          <a:bodyPr/>
          <a:lstStyle/>
          <a:p>
            <a:endParaRPr lang="de-DE" dirty="0"/>
          </a:p>
        </p:txBody>
      </p:sp>
      <p:sp>
        <p:nvSpPr>
          <p:cNvPr id="7" name="Foliennummernplatzhalter 6">
            <a:extLst>
              <a:ext uri="{FF2B5EF4-FFF2-40B4-BE49-F238E27FC236}">
                <a16:creationId xmlns:a16="http://schemas.microsoft.com/office/drawing/2014/main" id="{5C7C3CD8-0838-4D0E-8DED-CD7B3F0C8FF6}"/>
              </a:ext>
            </a:extLst>
          </p:cNvPr>
          <p:cNvSpPr>
            <a:spLocks noGrp="1"/>
          </p:cNvSpPr>
          <p:nvPr>
            <p:ph type="sldNum" sz="quarter" idx="12"/>
          </p:nvPr>
        </p:nvSpPr>
        <p:spPr/>
        <p:txBody>
          <a:bodyPr/>
          <a:lstStyle/>
          <a:p>
            <a:fld id="{ADF86F0B-A0C1-4A05-B820-AD3D83E3109D}" type="slidenum">
              <a:rPr lang="de-DE" smtClean="0"/>
              <a:t>‹Nr.›</a:t>
            </a:fld>
            <a:endParaRPr lang="de-DE" dirty="0"/>
          </a:p>
        </p:txBody>
      </p:sp>
    </p:spTree>
    <p:extLst>
      <p:ext uri="{BB962C8B-B14F-4D97-AF65-F5344CB8AC3E}">
        <p14:creationId xmlns:p14="http://schemas.microsoft.com/office/powerpoint/2010/main" val="221312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3E7BE7-8905-4DBD-B018-9CC0CEF135E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C7851E1-2E94-4D2C-B742-A5CCA9CEA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4F7D7FC-3AC0-4771-A08A-4267C1775B8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8A516D1-0FC1-4754-9211-0D665751F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FDEC5E7-D145-41C9-8EC5-7FA9C6CECE4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AC80D4F-FD28-4A06-8799-DE488F23F30B}"/>
              </a:ext>
            </a:extLst>
          </p:cNvPr>
          <p:cNvSpPr>
            <a:spLocks noGrp="1"/>
          </p:cNvSpPr>
          <p:nvPr>
            <p:ph type="dt" sz="half" idx="10"/>
          </p:nvPr>
        </p:nvSpPr>
        <p:spPr/>
        <p:txBody>
          <a:bodyPr/>
          <a:lstStyle/>
          <a:p>
            <a:fld id="{DB85045A-19B6-4053-BA89-CDA76C1E9EBA}" type="datetimeFigureOut">
              <a:rPr lang="de-DE" smtClean="0"/>
              <a:t>29.10.2019</a:t>
            </a:fld>
            <a:endParaRPr lang="de-DE" dirty="0"/>
          </a:p>
        </p:txBody>
      </p:sp>
      <p:sp>
        <p:nvSpPr>
          <p:cNvPr id="8" name="Fußzeilenplatzhalter 7">
            <a:extLst>
              <a:ext uri="{FF2B5EF4-FFF2-40B4-BE49-F238E27FC236}">
                <a16:creationId xmlns:a16="http://schemas.microsoft.com/office/drawing/2014/main" id="{D6DE2641-5544-4B74-A923-B1D8D7B469FD}"/>
              </a:ext>
            </a:extLst>
          </p:cNvPr>
          <p:cNvSpPr>
            <a:spLocks noGrp="1"/>
          </p:cNvSpPr>
          <p:nvPr>
            <p:ph type="ftr" sz="quarter" idx="11"/>
          </p:nvPr>
        </p:nvSpPr>
        <p:spPr/>
        <p:txBody>
          <a:bodyPr/>
          <a:lstStyle/>
          <a:p>
            <a:endParaRPr lang="de-DE" dirty="0"/>
          </a:p>
        </p:txBody>
      </p:sp>
      <p:sp>
        <p:nvSpPr>
          <p:cNvPr id="9" name="Foliennummernplatzhalter 8">
            <a:extLst>
              <a:ext uri="{FF2B5EF4-FFF2-40B4-BE49-F238E27FC236}">
                <a16:creationId xmlns:a16="http://schemas.microsoft.com/office/drawing/2014/main" id="{E2979868-1731-4E42-A085-920DE186DB35}"/>
              </a:ext>
            </a:extLst>
          </p:cNvPr>
          <p:cNvSpPr>
            <a:spLocks noGrp="1"/>
          </p:cNvSpPr>
          <p:nvPr>
            <p:ph type="sldNum" sz="quarter" idx="12"/>
          </p:nvPr>
        </p:nvSpPr>
        <p:spPr/>
        <p:txBody>
          <a:bodyPr/>
          <a:lstStyle/>
          <a:p>
            <a:fld id="{ADF86F0B-A0C1-4A05-B820-AD3D83E3109D}" type="slidenum">
              <a:rPr lang="de-DE" smtClean="0"/>
              <a:t>‹Nr.›</a:t>
            </a:fld>
            <a:endParaRPr lang="de-DE" dirty="0"/>
          </a:p>
        </p:txBody>
      </p:sp>
    </p:spTree>
    <p:extLst>
      <p:ext uri="{BB962C8B-B14F-4D97-AF65-F5344CB8AC3E}">
        <p14:creationId xmlns:p14="http://schemas.microsoft.com/office/powerpoint/2010/main" val="300423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F6DA2D-FA5C-407F-8592-429C5E7C3A0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9FE0B70-6B75-4650-A304-29DBB2AA0E72}"/>
              </a:ext>
            </a:extLst>
          </p:cNvPr>
          <p:cNvSpPr>
            <a:spLocks noGrp="1"/>
          </p:cNvSpPr>
          <p:nvPr>
            <p:ph type="dt" sz="half" idx="10"/>
          </p:nvPr>
        </p:nvSpPr>
        <p:spPr/>
        <p:txBody>
          <a:bodyPr/>
          <a:lstStyle/>
          <a:p>
            <a:fld id="{DB85045A-19B6-4053-BA89-CDA76C1E9EBA}" type="datetimeFigureOut">
              <a:rPr lang="de-DE" smtClean="0"/>
              <a:t>29.10.2019</a:t>
            </a:fld>
            <a:endParaRPr lang="de-DE" dirty="0"/>
          </a:p>
        </p:txBody>
      </p:sp>
      <p:sp>
        <p:nvSpPr>
          <p:cNvPr id="4" name="Fußzeilenplatzhalter 3">
            <a:extLst>
              <a:ext uri="{FF2B5EF4-FFF2-40B4-BE49-F238E27FC236}">
                <a16:creationId xmlns:a16="http://schemas.microsoft.com/office/drawing/2014/main" id="{E282735F-B9CB-4C5D-B61D-BF6E534B2EFA}"/>
              </a:ext>
            </a:extLst>
          </p:cNvPr>
          <p:cNvSpPr>
            <a:spLocks noGrp="1"/>
          </p:cNvSpPr>
          <p:nvPr>
            <p:ph type="ftr" sz="quarter" idx="11"/>
          </p:nvPr>
        </p:nvSpPr>
        <p:spPr/>
        <p:txBody>
          <a:bodyPr/>
          <a:lstStyle/>
          <a:p>
            <a:endParaRPr lang="de-DE" dirty="0"/>
          </a:p>
        </p:txBody>
      </p:sp>
      <p:sp>
        <p:nvSpPr>
          <p:cNvPr id="5" name="Foliennummernplatzhalter 4">
            <a:extLst>
              <a:ext uri="{FF2B5EF4-FFF2-40B4-BE49-F238E27FC236}">
                <a16:creationId xmlns:a16="http://schemas.microsoft.com/office/drawing/2014/main" id="{07A6F94B-FD87-4474-80E3-914F09699841}"/>
              </a:ext>
            </a:extLst>
          </p:cNvPr>
          <p:cNvSpPr>
            <a:spLocks noGrp="1"/>
          </p:cNvSpPr>
          <p:nvPr>
            <p:ph type="sldNum" sz="quarter" idx="12"/>
          </p:nvPr>
        </p:nvSpPr>
        <p:spPr/>
        <p:txBody>
          <a:bodyPr/>
          <a:lstStyle/>
          <a:p>
            <a:fld id="{ADF86F0B-A0C1-4A05-B820-AD3D83E3109D}" type="slidenum">
              <a:rPr lang="de-DE" smtClean="0"/>
              <a:t>‹Nr.›</a:t>
            </a:fld>
            <a:endParaRPr lang="de-DE" dirty="0"/>
          </a:p>
        </p:txBody>
      </p:sp>
    </p:spTree>
    <p:extLst>
      <p:ext uri="{BB962C8B-B14F-4D97-AF65-F5344CB8AC3E}">
        <p14:creationId xmlns:p14="http://schemas.microsoft.com/office/powerpoint/2010/main" val="376571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1F32F07-C65B-4DBE-96D3-67604FE3735D}"/>
              </a:ext>
            </a:extLst>
          </p:cNvPr>
          <p:cNvSpPr>
            <a:spLocks noGrp="1"/>
          </p:cNvSpPr>
          <p:nvPr>
            <p:ph type="dt" sz="half" idx="10"/>
          </p:nvPr>
        </p:nvSpPr>
        <p:spPr/>
        <p:txBody>
          <a:bodyPr/>
          <a:lstStyle/>
          <a:p>
            <a:fld id="{DB85045A-19B6-4053-BA89-CDA76C1E9EBA}" type="datetimeFigureOut">
              <a:rPr lang="de-DE" smtClean="0"/>
              <a:t>29.10.2019</a:t>
            </a:fld>
            <a:endParaRPr lang="de-DE" dirty="0"/>
          </a:p>
        </p:txBody>
      </p:sp>
      <p:sp>
        <p:nvSpPr>
          <p:cNvPr id="3" name="Fußzeilenplatzhalter 2">
            <a:extLst>
              <a:ext uri="{FF2B5EF4-FFF2-40B4-BE49-F238E27FC236}">
                <a16:creationId xmlns:a16="http://schemas.microsoft.com/office/drawing/2014/main" id="{13B40098-C3F5-473D-B73A-235A3C81D0E8}"/>
              </a:ext>
            </a:extLst>
          </p:cNvPr>
          <p:cNvSpPr>
            <a:spLocks noGrp="1"/>
          </p:cNvSpPr>
          <p:nvPr>
            <p:ph type="ftr" sz="quarter" idx="11"/>
          </p:nvPr>
        </p:nvSpPr>
        <p:spPr/>
        <p:txBody>
          <a:bodyPr/>
          <a:lstStyle/>
          <a:p>
            <a:endParaRPr lang="de-DE" dirty="0"/>
          </a:p>
        </p:txBody>
      </p:sp>
      <p:sp>
        <p:nvSpPr>
          <p:cNvPr id="4" name="Foliennummernplatzhalter 3">
            <a:extLst>
              <a:ext uri="{FF2B5EF4-FFF2-40B4-BE49-F238E27FC236}">
                <a16:creationId xmlns:a16="http://schemas.microsoft.com/office/drawing/2014/main" id="{B375D3A9-D02E-4298-B57C-2DF08294F697}"/>
              </a:ext>
            </a:extLst>
          </p:cNvPr>
          <p:cNvSpPr>
            <a:spLocks noGrp="1"/>
          </p:cNvSpPr>
          <p:nvPr>
            <p:ph type="sldNum" sz="quarter" idx="12"/>
          </p:nvPr>
        </p:nvSpPr>
        <p:spPr/>
        <p:txBody>
          <a:bodyPr/>
          <a:lstStyle/>
          <a:p>
            <a:fld id="{ADF86F0B-A0C1-4A05-B820-AD3D83E3109D}" type="slidenum">
              <a:rPr lang="de-DE" smtClean="0"/>
              <a:t>‹Nr.›</a:t>
            </a:fld>
            <a:endParaRPr lang="de-DE" dirty="0"/>
          </a:p>
        </p:txBody>
      </p:sp>
    </p:spTree>
    <p:extLst>
      <p:ext uri="{BB962C8B-B14F-4D97-AF65-F5344CB8AC3E}">
        <p14:creationId xmlns:p14="http://schemas.microsoft.com/office/powerpoint/2010/main" val="164944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061D7F-9EF6-4323-8605-CD0C8799E55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2915FD8-EC06-4C8C-B8EF-242403A1D8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18CABCF-74EA-4B67-870F-9E55E2614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668E186-25DF-47B4-A258-4361AE5BB81A}"/>
              </a:ext>
            </a:extLst>
          </p:cNvPr>
          <p:cNvSpPr>
            <a:spLocks noGrp="1"/>
          </p:cNvSpPr>
          <p:nvPr>
            <p:ph type="dt" sz="half" idx="10"/>
          </p:nvPr>
        </p:nvSpPr>
        <p:spPr/>
        <p:txBody>
          <a:bodyPr/>
          <a:lstStyle/>
          <a:p>
            <a:fld id="{DB85045A-19B6-4053-BA89-CDA76C1E9EBA}" type="datetimeFigureOut">
              <a:rPr lang="de-DE" smtClean="0"/>
              <a:t>29.10.2019</a:t>
            </a:fld>
            <a:endParaRPr lang="de-DE" dirty="0"/>
          </a:p>
        </p:txBody>
      </p:sp>
      <p:sp>
        <p:nvSpPr>
          <p:cNvPr id="6" name="Fußzeilenplatzhalter 5">
            <a:extLst>
              <a:ext uri="{FF2B5EF4-FFF2-40B4-BE49-F238E27FC236}">
                <a16:creationId xmlns:a16="http://schemas.microsoft.com/office/drawing/2014/main" id="{A0B6051C-FD67-4FEF-99A9-643268DACFBE}"/>
              </a:ext>
            </a:extLst>
          </p:cNvPr>
          <p:cNvSpPr>
            <a:spLocks noGrp="1"/>
          </p:cNvSpPr>
          <p:nvPr>
            <p:ph type="ftr" sz="quarter" idx="11"/>
          </p:nvPr>
        </p:nvSpPr>
        <p:spPr/>
        <p:txBody>
          <a:bodyPr/>
          <a:lstStyle/>
          <a:p>
            <a:endParaRPr lang="de-DE" dirty="0"/>
          </a:p>
        </p:txBody>
      </p:sp>
      <p:sp>
        <p:nvSpPr>
          <p:cNvPr id="7" name="Foliennummernplatzhalter 6">
            <a:extLst>
              <a:ext uri="{FF2B5EF4-FFF2-40B4-BE49-F238E27FC236}">
                <a16:creationId xmlns:a16="http://schemas.microsoft.com/office/drawing/2014/main" id="{EE8EDE54-4DCF-4D04-8F14-63D46A8BEAAD}"/>
              </a:ext>
            </a:extLst>
          </p:cNvPr>
          <p:cNvSpPr>
            <a:spLocks noGrp="1"/>
          </p:cNvSpPr>
          <p:nvPr>
            <p:ph type="sldNum" sz="quarter" idx="12"/>
          </p:nvPr>
        </p:nvSpPr>
        <p:spPr/>
        <p:txBody>
          <a:bodyPr/>
          <a:lstStyle/>
          <a:p>
            <a:fld id="{ADF86F0B-A0C1-4A05-B820-AD3D83E3109D}" type="slidenum">
              <a:rPr lang="de-DE" smtClean="0"/>
              <a:t>‹Nr.›</a:t>
            </a:fld>
            <a:endParaRPr lang="de-DE" dirty="0"/>
          </a:p>
        </p:txBody>
      </p:sp>
    </p:spTree>
    <p:extLst>
      <p:ext uri="{BB962C8B-B14F-4D97-AF65-F5344CB8AC3E}">
        <p14:creationId xmlns:p14="http://schemas.microsoft.com/office/powerpoint/2010/main" val="4428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B66CC-A164-4EB4-9722-18BFBA4B95D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3ECEC1A-79F9-40E6-B67B-5DCEB22C2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dirty="0"/>
          </a:p>
        </p:txBody>
      </p:sp>
      <p:sp>
        <p:nvSpPr>
          <p:cNvPr id="4" name="Textplatzhalter 3">
            <a:extLst>
              <a:ext uri="{FF2B5EF4-FFF2-40B4-BE49-F238E27FC236}">
                <a16:creationId xmlns:a16="http://schemas.microsoft.com/office/drawing/2014/main" id="{CB5332EA-03F4-45CB-8E7D-EE98190C7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CA36508-65B2-4566-9C6D-089B0DEC056E}"/>
              </a:ext>
            </a:extLst>
          </p:cNvPr>
          <p:cNvSpPr>
            <a:spLocks noGrp="1"/>
          </p:cNvSpPr>
          <p:nvPr>
            <p:ph type="dt" sz="half" idx="10"/>
          </p:nvPr>
        </p:nvSpPr>
        <p:spPr/>
        <p:txBody>
          <a:bodyPr/>
          <a:lstStyle/>
          <a:p>
            <a:fld id="{DB85045A-19B6-4053-BA89-CDA76C1E9EBA}" type="datetimeFigureOut">
              <a:rPr lang="de-DE" smtClean="0"/>
              <a:t>29.10.2019</a:t>
            </a:fld>
            <a:endParaRPr lang="de-DE" dirty="0"/>
          </a:p>
        </p:txBody>
      </p:sp>
      <p:sp>
        <p:nvSpPr>
          <p:cNvPr id="6" name="Fußzeilenplatzhalter 5">
            <a:extLst>
              <a:ext uri="{FF2B5EF4-FFF2-40B4-BE49-F238E27FC236}">
                <a16:creationId xmlns:a16="http://schemas.microsoft.com/office/drawing/2014/main" id="{16EA75DB-5D14-415E-83E4-7FD497C72571}"/>
              </a:ext>
            </a:extLst>
          </p:cNvPr>
          <p:cNvSpPr>
            <a:spLocks noGrp="1"/>
          </p:cNvSpPr>
          <p:nvPr>
            <p:ph type="ftr" sz="quarter" idx="11"/>
          </p:nvPr>
        </p:nvSpPr>
        <p:spPr/>
        <p:txBody>
          <a:bodyPr/>
          <a:lstStyle/>
          <a:p>
            <a:endParaRPr lang="de-DE" dirty="0"/>
          </a:p>
        </p:txBody>
      </p:sp>
      <p:sp>
        <p:nvSpPr>
          <p:cNvPr id="7" name="Foliennummernplatzhalter 6">
            <a:extLst>
              <a:ext uri="{FF2B5EF4-FFF2-40B4-BE49-F238E27FC236}">
                <a16:creationId xmlns:a16="http://schemas.microsoft.com/office/drawing/2014/main" id="{3A40518D-326B-456B-AB5C-5A35DC5F513C}"/>
              </a:ext>
            </a:extLst>
          </p:cNvPr>
          <p:cNvSpPr>
            <a:spLocks noGrp="1"/>
          </p:cNvSpPr>
          <p:nvPr>
            <p:ph type="sldNum" sz="quarter" idx="12"/>
          </p:nvPr>
        </p:nvSpPr>
        <p:spPr/>
        <p:txBody>
          <a:bodyPr/>
          <a:lstStyle/>
          <a:p>
            <a:fld id="{ADF86F0B-A0C1-4A05-B820-AD3D83E3109D}" type="slidenum">
              <a:rPr lang="de-DE" smtClean="0"/>
              <a:t>‹Nr.›</a:t>
            </a:fld>
            <a:endParaRPr lang="de-DE" dirty="0"/>
          </a:p>
        </p:txBody>
      </p:sp>
    </p:spTree>
    <p:extLst>
      <p:ext uri="{BB962C8B-B14F-4D97-AF65-F5344CB8AC3E}">
        <p14:creationId xmlns:p14="http://schemas.microsoft.com/office/powerpoint/2010/main" val="376862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C5ED62A-BB92-4F35-B9C4-F7D0FFAA17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2F98634-81BD-4D4D-BE5B-C1E732FDDC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D628CF8-61BE-4C13-85BF-9715E35DB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5045A-19B6-4053-BA89-CDA76C1E9EBA}" type="datetimeFigureOut">
              <a:rPr lang="de-DE" smtClean="0"/>
              <a:t>29.10.2019</a:t>
            </a:fld>
            <a:endParaRPr lang="de-DE" dirty="0"/>
          </a:p>
        </p:txBody>
      </p:sp>
      <p:sp>
        <p:nvSpPr>
          <p:cNvPr id="5" name="Fußzeilenplatzhalter 4">
            <a:extLst>
              <a:ext uri="{FF2B5EF4-FFF2-40B4-BE49-F238E27FC236}">
                <a16:creationId xmlns:a16="http://schemas.microsoft.com/office/drawing/2014/main" id="{23635764-4450-405E-98ED-42608B348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
        <p:nvSpPr>
          <p:cNvPr id="6" name="Foliennummernplatzhalter 5">
            <a:extLst>
              <a:ext uri="{FF2B5EF4-FFF2-40B4-BE49-F238E27FC236}">
                <a16:creationId xmlns:a16="http://schemas.microsoft.com/office/drawing/2014/main" id="{780929FA-2C57-4EF4-A14F-4BE83C00B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86F0B-A0C1-4A05-B820-AD3D83E3109D}" type="slidenum">
              <a:rPr lang="de-DE" smtClean="0"/>
              <a:t>‹Nr.›</a:t>
            </a:fld>
            <a:endParaRPr lang="de-DE" dirty="0"/>
          </a:p>
        </p:txBody>
      </p:sp>
    </p:spTree>
    <p:extLst>
      <p:ext uri="{BB962C8B-B14F-4D97-AF65-F5344CB8AC3E}">
        <p14:creationId xmlns:p14="http://schemas.microsoft.com/office/powerpoint/2010/main" val="4010187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p:txBody>
          <a:bodyPr>
            <a:normAutofit/>
          </a:bodyPr>
          <a:lstStyle/>
          <a:p>
            <a:pPr marL="0" indent="0" algn="ctr">
              <a:buNone/>
            </a:pPr>
            <a:r>
              <a:rPr lang="de-DE" dirty="0">
                <a:solidFill>
                  <a:schemeClr val="bg1">
                    <a:lumMod val="75000"/>
                  </a:schemeClr>
                </a:solidFill>
              </a:rPr>
              <a:t>Herzlich Willkommen zu unserer Studie und vielen Dank, dass Sie sich dafür Zeit genommen haben!</a:t>
            </a:r>
            <a:endParaRPr lang="de-DE" sz="2400" dirty="0">
              <a:solidFill>
                <a:schemeClr val="bg1">
                  <a:lumMod val="75000"/>
                </a:schemeClr>
              </a:solidFill>
            </a:endParaRPr>
          </a:p>
          <a:p>
            <a:pPr marL="0" indent="0" algn="ctr">
              <a:buNone/>
            </a:pPr>
            <a:endParaRPr lang="de-DE" sz="2400" dirty="0">
              <a:solidFill>
                <a:schemeClr val="bg1">
                  <a:lumMod val="75000"/>
                </a:schemeClr>
              </a:solidFill>
            </a:endParaRPr>
          </a:p>
          <a:p>
            <a:pPr marL="0" indent="0" algn="ctr">
              <a:buNone/>
            </a:pPr>
            <a:r>
              <a:rPr lang="de-DE" sz="2400" dirty="0">
                <a:solidFill>
                  <a:schemeClr val="bg1">
                    <a:lumMod val="75000"/>
                  </a:schemeClr>
                </a:solidFill>
              </a:rPr>
              <a:t>Das folgende Experiment wird ca. </a:t>
            </a:r>
            <a:r>
              <a:rPr lang="de-DE" sz="2400" dirty="0" smtClean="0">
                <a:solidFill>
                  <a:srgbClr val="FF0000"/>
                </a:solidFill>
              </a:rPr>
              <a:t>XXX</a:t>
            </a:r>
            <a:r>
              <a:rPr lang="de-DE" sz="2400" dirty="0" smtClean="0">
                <a:solidFill>
                  <a:schemeClr val="bg1">
                    <a:lumMod val="75000"/>
                  </a:schemeClr>
                </a:solidFill>
              </a:rPr>
              <a:t> Minuten dauern </a:t>
            </a:r>
            <a:r>
              <a:rPr lang="de-DE" sz="2400" dirty="0">
                <a:solidFill>
                  <a:schemeClr val="bg1">
                    <a:lumMod val="75000"/>
                  </a:schemeClr>
                </a:solidFill>
              </a:rPr>
              <a:t>und ist in </a:t>
            </a:r>
            <a:r>
              <a:rPr lang="de-DE" sz="2400" dirty="0" smtClean="0">
                <a:solidFill>
                  <a:schemeClr val="bg1">
                    <a:lumMod val="75000"/>
                  </a:schemeClr>
                </a:solidFill>
              </a:rPr>
              <a:t>zwei </a:t>
            </a:r>
            <a:r>
              <a:rPr lang="de-DE" sz="2400" dirty="0">
                <a:solidFill>
                  <a:schemeClr val="bg1">
                    <a:lumMod val="75000"/>
                  </a:schemeClr>
                </a:solidFill>
              </a:rPr>
              <a:t>größere Blöcke aufgeteilt.</a:t>
            </a:r>
          </a:p>
          <a:p>
            <a:pPr marL="0" indent="0" algn="ctr">
              <a:buNone/>
            </a:pPr>
            <a:endParaRPr lang="de-DE" sz="2400" dirty="0">
              <a:solidFill>
                <a:schemeClr val="bg1">
                  <a:lumMod val="75000"/>
                </a:schemeClr>
              </a:solidFill>
            </a:endParaRPr>
          </a:p>
          <a:p>
            <a:pPr marL="0" indent="0" algn="ctr">
              <a:buNone/>
            </a:pPr>
            <a:r>
              <a:rPr lang="de-DE" sz="2400" dirty="0">
                <a:solidFill>
                  <a:schemeClr val="bg1">
                    <a:lumMod val="75000"/>
                  </a:schemeClr>
                </a:solidFill>
              </a:rPr>
              <a:t>Drücken Sie </a:t>
            </a:r>
            <a:r>
              <a:rPr lang="de-DE" sz="2400" dirty="0" smtClean="0">
                <a:solidFill>
                  <a:schemeClr val="bg1">
                    <a:lumMod val="75000"/>
                  </a:schemeClr>
                </a:solidFill>
              </a:rPr>
              <a:t>die </a:t>
            </a:r>
            <a:r>
              <a:rPr lang="de-DE" sz="2400" dirty="0">
                <a:solidFill>
                  <a:schemeClr val="bg1">
                    <a:lumMod val="75000"/>
                  </a:schemeClr>
                </a:solidFill>
              </a:rPr>
              <a:t>Taste „L“ um fortzufahren. </a:t>
            </a:r>
            <a:endParaRPr lang="de-DE" sz="2400" dirty="0"/>
          </a:p>
          <a:p>
            <a:pPr marL="0" indent="0">
              <a:buNone/>
            </a:pPr>
            <a:endParaRPr lang="de-DE" sz="2700" dirty="0">
              <a:solidFill>
                <a:schemeClr val="bg1">
                  <a:lumMod val="75000"/>
                </a:schemeClr>
              </a:solidFill>
            </a:endParaRPr>
          </a:p>
          <a:p>
            <a:pPr marL="0" indent="0">
              <a:buNone/>
            </a:pPr>
            <a:r>
              <a:rPr lang="de-DE" sz="2700" dirty="0">
                <a:solidFill>
                  <a:schemeClr val="bg1">
                    <a:lumMod val="75000"/>
                  </a:schemeClr>
                </a:solidFill>
              </a:rPr>
              <a:t>                                                                                                                                                   </a:t>
            </a:r>
          </a:p>
        </p:txBody>
      </p:sp>
      <p:sp>
        <p:nvSpPr>
          <p:cNvPr id="5" name="Pfeil: nach rechts 4">
            <a:extLst>
              <a:ext uri="{FF2B5EF4-FFF2-40B4-BE49-F238E27FC236}">
                <a16:creationId xmlns:a16="http://schemas.microsoft.com/office/drawing/2014/main" id="{A8434D27-E93B-4ACD-8D18-BFBA1A2A8F9D}"/>
              </a:ext>
            </a:extLst>
          </p:cNvPr>
          <p:cNvSpPr/>
          <p:nvPr/>
        </p:nvSpPr>
        <p:spPr>
          <a:xfrm>
            <a:off x="8701088" y="5186363"/>
            <a:ext cx="2652712" cy="1228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Weiter mit „L“</a:t>
            </a:r>
          </a:p>
          <a:p>
            <a:pPr algn="ctr"/>
            <a:endParaRPr lang="de-DE" dirty="0"/>
          </a:p>
        </p:txBody>
      </p:sp>
    </p:spTree>
    <p:extLst>
      <p:ext uri="{BB962C8B-B14F-4D97-AF65-F5344CB8AC3E}">
        <p14:creationId xmlns:p14="http://schemas.microsoft.com/office/powerpoint/2010/main" val="405277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1195754"/>
            <a:ext cx="10515600" cy="4981209"/>
          </a:xfrm>
        </p:spPr>
        <p:txBody>
          <a:bodyPr>
            <a:normAutofit/>
          </a:bodyPr>
          <a:lstStyle/>
          <a:p>
            <a:pPr marL="0" indent="0" algn="ctr">
              <a:buNone/>
            </a:pPr>
            <a:endParaRPr lang="de-DE" sz="2700" dirty="0">
              <a:solidFill>
                <a:schemeClr val="bg1">
                  <a:lumMod val="75000"/>
                </a:schemeClr>
              </a:solidFill>
            </a:endParaRPr>
          </a:p>
          <a:p>
            <a:pPr marL="0" indent="0" algn="ctr">
              <a:buNone/>
            </a:pPr>
            <a:r>
              <a:rPr lang="de-DE" sz="2700" dirty="0" smtClean="0">
                <a:solidFill>
                  <a:schemeClr val="bg1">
                    <a:lumMod val="75000"/>
                  </a:schemeClr>
                </a:solidFill>
              </a:rPr>
              <a:t>Im zweiten Block bleibt die Aufgabe dieselbe. </a:t>
            </a:r>
          </a:p>
          <a:p>
            <a:pPr marL="0" indent="0" algn="ctr">
              <a:buNone/>
            </a:pP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Sie bekommen nun aber vor Beginn jedes Versuchsdurchgangs </a:t>
            </a:r>
            <a:r>
              <a:rPr lang="de-DE" sz="2700" u="sng" dirty="0" smtClean="0">
                <a:solidFill>
                  <a:schemeClr val="bg1">
                    <a:lumMod val="75000"/>
                  </a:schemeClr>
                </a:solidFill>
              </a:rPr>
              <a:t>drei</a:t>
            </a:r>
            <a:r>
              <a:rPr lang="de-DE" sz="2700" dirty="0" smtClean="0">
                <a:solidFill>
                  <a:schemeClr val="bg1">
                    <a:lumMod val="75000"/>
                  </a:schemeClr>
                </a:solidFill>
              </a:rPr>
              <a:t> anstatt einer Zielkategorie vorgegeben.</a:t>
            </a:r>
            <a:endParaRPr lang="de-DE" sz="2700" dirty="0">
              <a:solidFill>
                <a:schemeClr val="bg1">
                  <a:lumMod val="75000"/>
                </a:schemeClr>
              </a:solidFill>
            </a:endParaRPr>
          </a:p>
          <a:p>
            <a:pPr marL="0" indent="0" algn="ctr">
              <a:buNone/>
            </a:pPr>
            <a:r>
              <a:rPr lang="de-DE" sz="2700" dirty="0" smtClean="0">
                <a:solidFill>
                  <a:schemeClr val="bg1">
                    <a:lumMod val="75000"/>
                  </a:schemeClr>
                </a:solidFill>
              </a:rPr>
              <a:t>Am Ende bekommen Sie wieder eine Abfrage anhand eines Elements aus den drei Zielkategorien und sie müssen entscheiden, ob es das letzte präsentierte Element dieser Kategorie war oder nicht</a:t>
            </a:r>
          </a:p>
          <a:p>
            <a:pPr marL="0" indent="0" algn="ctr">
              <a:buNone/>
            </a:pPr>
            <a:r>
              <a:rPr lang="de-DE" sz="2700" dirty="0" smtClean="0">
                <a:solidFill>
                  <a:schemeClr val="bg1">
                    <a:lumMod val="75000"/>
                  </a:schemeClr>
                </a:solidFill>
              </a:rPr>
              <a:t>Weiter zu einem Beispiel.</a:t>
            </a:r>
            <a:endParaRPr lang="de-DE" sz="2700" dirty="0">
              <a:solidFill>
                <a:schemeClr val="bg1">
                  <a:lumMod val="75000"/>
                </a:schemeClr>
              </a:solidFill>
            </a:endParaRPr>
          </a:p>
          <a:p>
            <a:pPr marL="0" indent="0">
              <a:buNone/>
            </a:pPr>
            <a:r>
              <a:rPr lang="de-DE" sz="2700" dirty="0" smtClean="0">
                <a:solidFill>
                  <a:schemeClr val="bg1">
                    <a:lumMod val="75000"/>
                  </a:schemeClr>
                </a:solidFill>
              </a:rPr>
              <a:t>                                                                                                                                                   </a:t>
            </a:r>
            <a:endParaRPr lang="de-DE" sz="2700" dirty="0">
              <a:solidFill>
                <a:schemeClr val="bg1">
                  <a:lumMod val="75000"/>
                </a:schemeClr>
              </a:solidFill>
            </a:endParaRPr>
          </a:p>
        </p:txBody>
      </p:sp>
      <p:sp>
        <p:nvSpPr>
          <p:cNvPr id="5" name="Pfeil: nach rechts 4">
            <a:extLst>
              <a:ext uri="{FF2B5EF4-FFF2-40B4-BE49-F238E27FC236}">
                <a16:creationId xmlns:a16="http://schemas.microsoft.com/office/drawing/2014/main" id="{A8434D27-E93B-4ACD-8D18-BFBA1A2A8F9D}"/>
              </a:ext>
            </a:extLst>
          </p:cNvPr>
          <p:cNvSpPr/>
          <p:nvPr/>
        </p:nvSpPr>
        <p:spPr>
          <a:xfrm>
            <a:off x="8701088" y="5186363"/>
            <a:ext cx="2652712" cy="1228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Weiter mit „L“</a:t>
            </a:r>
          </a:p>
          <a:p>
            <a:pPr algn="ctr"/>
            <a:endParaRPr lang="de-DE" dirty="0"/>
          </a:p>
        </p:txBody>
      </p:sp>
    </p:spTree>
    <p:extLst>
      <p:ext uri="{BB962C8B-B14F-4D97-AF65-F5344CB8AC3E}">
        <p14:creationId xmlns:p14="http://schemas.microsoft.com/office/powerpoint/2010/main" val="355975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1195754"/>
            <a:ext cx="10515600" cy="4981209"/>
          </a:xfrm>
        </p:spPr>
        <p:txBody>
          <a:bodyPr>
            <a:normAutofit/>
          </a:bodyPr>
          <a:lstStyle/>
          <a:p>
            <a:pPr marL="0" indent="0" algn="ctr">
              <a:buNone/>
            </a:pPr>
            <a:r>
              <a:rPr lang="de-DE" sz="2700" u="sng" dirty="0" smtClean="0">
                <a:solidFill>
                  <a:schemeClr val="bg1">
                    <a:lumMod val="75000"/>
                  </a:schemeClr>
                </a:solidFill>
              </a:rPr>
              <a:t>Zielkategorie</a:t>
            </a:r>
            <a:r>
              <a:rPr lang="de-DE" sz="2700" dirty="0" smtClean="0">
                <a:solidFill>
                  <a:schemeClr val="bg1">
                    <a:lumMod val="75000"/>
                  </a:schemeClr>
                </a:solidFill>
              </a:rPr>
              <a:t> = Figuren, Zahlen, Buchstaben</a:t>
            </a:r>
          </a:p>
          <a:p>
            <a:pPr marL="0" indent="0" algn="ctr">
              <a:buNone/>
            </a:pPr>
            <a:r>
              <a:rPr lang="de-DE" sz="2700" u="sng" dirty="0" smtClean="0">
                <a:solidFill>
                  <a:schemeClr val="bg1">
                    <a:lumMod val="75000"/>
                  </a:schemeClr>
                </a:solidFill>
              </a:rPr>
              <a:t>Liste der Elemente:</a:t>
            </a:r>
          </a:p>
          <a:p>
            <a:pPr marL="0" indent="0" algn="ctr">
              <a:buNone/>
            </a:pP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B </a:t>
            </a:r>
            <a:r>
              <a:rPr lang="de-DE" sz="2700" dirty="0" smtClean="0">
                <a:solidFill>
                  <a:schemeClr val="bg1">
                    <a:lumMod val="75000"/>
                  </a:schemeClr>
                </a:solidFill>
                <a:sym typeface="Wingdings" panose="05000000000000000000" pitchFamily="2" charset="2"/>
              </a:rPr>
              <a:t> </a:t>
            </a:r>
            <a:r>
              <a:rPr lang="de-DE" sz="2700" dirty="0" smtClean="0">
                <a:solidFill>
                  <a:schemeClr val="bg1">
                    <a:lumMod val="75000"/>
                  </a:schemeClr>
                </a:solidFill>
              </a:rPr>
              <a:t>1 </a:t>
            </a:r>
            <a:r>
              <a:rPr lang="de-DE" sz="2700" dirty="0" smtClean="0">
                <a:solidFill>
                  <a:schemeClr val="bg1">
                    <a:lumMod val="75000"/>
                  </a:schemeClr>
                </a:solidFill>
                <a:sym typeface="Wingdings" panose="05000000000000000000" pitchFamily="2" charset="2"/>
              </a:rPr>
              <a:t>             D  6 </a:t>
            </a:r>
            <a:endParaRPr lang="de-DE" sz="2700" dirty="0" smtClean="0">
              <a:solidFill>
                <a:schemeClr val="bg1">
                  <a:lumMod val="75000"/>
                </a:schemeClr>
              </a:solidFill>
            </a:endParaRPr>
          </a:p>
          <a:p>
            <a:pPr marL="0" indent="0" algn="ctr">
              <a:buNone/>
            </a:pP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a:t>
            </a:r>
          </a:p>
          <a:p>
            <a:pPr marL="0" indent="0" algn="ctr">
              <a:buNone/>
            </a:pPr>
            <a:r>
              <a:rPr lang="de-DE" sz="2700" u="sng" dirty="0" smtClean="0">
                <a:solidFill>
                  <a:schemeClr val="bg1">
                    <a:lumMod val="75000"/>
                  </a:schemeClr>
                </a:solidFill>
              </a:rPr>
              <a:t>Abfrage</a:t>
            </a:r>
            <a:r>
              <a:rPr lang="de-DE" sz="2700" dirty="0" smtClean="0">
                <a:solidFill>
                  <a:schemeClr val="bg1">
                    <a:lumMod val="75000"/>
                  </a:schemeClr>
                </a:solidFill>
              </a:rPr>
              <a:t>: 6</a:t>
            </a:r>
          </a:p>
          <a:p>
            <a:pPr marL="0" indent="0" algn="ctr">
              <a:buNone/>
            </a:pPr>
            <a:r>
              <a:rPr lang="de-DE" sz="2700" u="sng" dirty="0" smtClean="0">
                <a:solidFill>
                  <a:schemeClr val="bg1">
                    <a:lumMod val="75000"/>
                  </a:schemeClr>
                </a:solidFill>
              </a:rPr>
              <a:t>Antwort</a:t>
            </a:r>
            <a:r>
              <a:rPr lang="de-DE" sz="2700" dirty="0" smtClean="0">
                <a:solidFill>
                  <a:schemeClr val="bg1">
                    <a:lumMod val="75000"/>
                  </a:schemeClr>
                </a:solidFill>
              </a:rPr>
              <a:t> = Ja, die Zahl sechs war das letzte präsentierte Element der Zielkategorie Zahlen.</a:t>
            </a:r>
          </a:p>
          <a:p>
            <a:pPr marL="0" indent="0" algn="ctr">
              <a:buNone/>
            </a:pPr>
            <a:endParaRPr lang="de-DE" sz="2700" dirty="0" smtClean="0">
              <a:solidFill>
                <a:schemeClr val="bg1">
                  <a:lumMod val="75000"/>
                </a:schemeClr>
              </a:solidFill>
            </a:endParaRPr>
          </a:p>
          <a:p>
            <a:pPr marL="0" indent="0" algn="ctr">
              <a:buNone/>
            </a:pPr>
            <a:endParaRPr lang="de-DE" sz="2700" dirty="0" smtClean="0">
              <a:solidFill>
                <a:schemeClr val="bg1">
                  <a:lumMod val="75000"/>
                </a:schemeClr>
              </a:solidFill>
            </a:endParaRPr>
          </a:p>
          <a:p>
            <a:pPr marL="0" indent="0" algn="ctr">
              <a:buNone/>
            </a:pPr>
            <a:endParaRPr lang="de-DE" sz="2700" dirty="0" smtClean="0">
              <a:solidFill>
                <a:schemeClr val="bg1">
                  <a:lumMod val="75000"/>
                </a:schemeClr>
              </a:solidFill>
            </a:endParaRPr>
          </a:p>
        </p:txBody>
      </p:sp>
      <p:sp>
        <p:nvSpPr>
          <p:cNvPr id="4" name="Pfeil: nach links 3">
            <a:extLst>
              <a:ext uri="{FF2B5EF4-FFF2-40B4-BE49-F238E27FC236}">
                <a16:creationId xmlns:a16="http://schemas.microsoft.com/office/drawing/2014/main" id="{AE2C4482-D138-4131-857C-3FC6036F7BDC}"/>
              </a:ext>
            </a:extLst>
          </p:cNvPr>
          <p:cNvSpPr/>
          <p:nvPr/>
        </p:nvSpPr>
        <p:spPr>
          <a:xfrm>
            <a:off x="790576" y="5136357"/>
            <a:ext cx="2652712" cy="12501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Zurück mit „D“</a:t>
            </a:r>
          </a:p>
          <a:p>
            <a:pPr algn="ctr"/>
            <a:endParaRPr lang="de-DE" dirty="0"/>
          </a:p>
        </p:txBody>
      </p:sp>
      <p:sp>
        <p:nvSpPr>
          <p:cNvPr id="5" name="Pfeil: nach rechts 4">
            <a:extLst>
              <a:ext uri="{FF2B5EF4-FFF2-40B4-BE49-F238E27FC236}">
                <a16:creationId xmlns:a16="http://schemas.microsoft.com/office/drawing/2014/main" id="{A8434D27-E93B-4ACD-8D18-BFBA1A2A8F9D}"/>
              </a:ext>
            </a:extLst>
          </p:cNvPr>
          <p:cNvSpPr/>
          <p:nvPr/>
        </p:nvSpPr>
        <p:spPr>
          <a:xfrm>
            <a:off x="8701088" y="5186363"/>
            <a:ext cx="2652712" cy="1228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Weiter mit „L“</a:t>
            </a:r>
          </a:p>
          <a:p>
            <a:pPr algn="ctr"/>
            <a:endParaRPr lang="de-DE" dirty="0"/>
          </a:p>
        </p:txBody>
      </p:sp>
      <p:sp>
        <p:nvSpPr>
          <p:cNvPr id="2" name="Ellipse 1"/>
          <p:cNvSpPr/>
          <p:nvPr/>
        </p:nvSpPr>
        <p:spPr>
          <a:xfrm>
            <a:off x="5313335" y="2735451"/>
            <a:ext cx="356461" cy="348711"/>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p:cNvSpPr/>
          <p:nvPr/>
        </p:nvSpPr>
        <p:spPr>
          <a:xfrm>
            <a:off x="6095999" y="2727701"/>
            <a:ext cx="356461" cy="36421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p:nvSpPr>
        <p:spPr>
          <a:xfrm>
            <a:off x="8273511" y="2749617"/>
            <a:ext cx="356461" cy="3642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237359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1195754"/>
            <a:ext cx="10515600" cy="4981209"/>
          </a:xfrm>
        </p:spPr>
        <p:txBody>
          <a:bodyPr>
            <a:normAutofit/>
          </a:bodyPr>
          <a:lstStyle/>
          <a:p>
            <a:pPr marL="0" indent="0" algn="ctr">
              <a:buNone/>
            </a:pPr>
            <a:endParaRPr lang="de-DE" sz="2700" dirty="0" smtClean="0">
              <a:solidFill>
                <a:schemeClr val="bg1">
                  <a:lumMod val="75000"/>
                </a:schemeClr>
              </a:solidFill>
            </a:endParaRPr>
          </a:p>
          <a:p>
            <a:pPr marL="0" indent="0" algn="ctr">
              <a:buNone/>
            </a:pPr>
            <a:endParaRPr lang="de-DE" sz="2700" dirty="0" smtClean="0">
              <a:solidFill>
                <a:schemeClr val="bg1">
                  <a:lumMod val="75000"/>
                </a:schemeClr>
              </a:solidFill>
            </a:endParaRPr>
          </a:p>
          <a:p>
            <a:pPr marL="0" indent="0" algn="ctr">
              <a:buNone/>
            </a:pPr>
            <a:r>
              <a:rPr lang="de-DE" sz="2700" dirty="0" smtClean="0">
                <a:solidFill>
                  <a:schemeClr val="accent6">
                    <a:lumMod val="60000"/>
                    <a:lumOff val="40000"/>
                  </a:schemeClr>
                </a:solidFill>
              </a:rPr>
              <a:t>Um </a:t>
            </a:r>
            <a:r>
              <a:rPr lang="de-DE" sz="2700" dirty="0">
                <a:solidFill>
                  <a:schemeClr val="accent6">
                    <a:lumMod val="60000"/>
                    <a:lumOff val="40000"/>
                  </a:schemeClr>
                </a:solidFill>
              </a:rPr>
              <a:t>zu antworten, drücken Sie: </a:t>
            </a:r>
          </a:p>
          <a:p>
            <a:pPr marL="514350" indent="-514350" algn="ctr">
              <a:buAutoNum type="alphaLcParenR"/>
            </a:pPr>
            <a:r>
              <a:rPr lang="de-DE" sz="2700" dirty="0">
                <a:solidFill>
                  <a:schemeClr val="bg1">
                    <a:lumMod val="75000"/>
                  </a:schemeClr>
                </a:solidFill>
              </a:rPr>
              <a:t>die RECHTE Taste „L“, wenn das abgefragte Element </a:t>
            </a:r>
            <a:r>
              <a:rPr lang="de-DE" sz="2700" dirty="0" smtClean="0">
                <a:solidFill>
                  <a:schemeClr val="bg1">
                    <a:lumMod val="75000"/>
                  </a:schemeClr>
                </a:solidFill>
              </a:rPr>
              <a:t>aus einer der drei Zielkategorien </a:t>
            </a:r>
            <a:r>
              <a:rPr lang="de-DE" sz="2700" dirty="0">
                <a:solidFill>
                  <a:schemeClr val="bg1">
                    <a:lumMod val="75000"/>
                  </a:schemeClr>
                </a:solidFill>
              </a:rPr>
              <a:t>zuletzt in dieser Kategorie präsentiert wurde, oder</a:t>
            </a:r>
          </a:p>
          <a:p>
            <a:pPr marL="514350" indent="-514350" algn="ctr">
              <a:buAutoNum type="alphaLcParenR"/>
            </a:pPr>
            <a:r>
              <a:rPr lang="de-DE" sz="2700" dirty="0">
                <a:solidFill>
                  <a:schemeClr val="bg1">
                    <a:lumMod val="75000"/>
                  </a:schemeClr>
                </a:solidFill>
              </a:rPr>
              <a:t>die LINKE Taste „D“, wenn das abgefragte Element aus einer der drei</a:t>
            </a:r>
            <a:r>
              <a:rPr lang="de-DE" sz="2700" dirty="0" smtClean="0">
                <a:solidFill>
                  <a:schemeClr val="bg1">
                    <a:lumMod val="75000"/>
                  </a:schemeClr>
                </a:solidFill>
              </a:rPr>
              <a:t> Zielkategorien </a:t>
            </a:r>
            <a:r>
              <a:rPr lang="de-DE" sz="2700" dirty="0">
                <a:solidFill>
                  <a:schemeClr val="bg1">
                    <a:lumMod val="75000"/>
                  </a:schemeClr>
                </a:solidFill>
              </a:rPr>
              <a:t>nicht zuletzt in dieser Kategorie präsentiert wurde.</a:t>
            </a:r>
          </a:p>
          <a:p>
            <a:pPr marL="0" indent="0" algn="ctr">
              <a:buNone/>
            </a:pPr>
            <a:endParaRPr lang="de-DE" sz="2700" dirty="0">
              <a:solidFill>
                <a:schemeClr val="bg1">
                  <a:lumMod val="75000"/>
                </a:schemeClr>
              </a:solidFill>
            </a:endParaRPr>
          </a:p>
        </p:txBody>
      </p:sp>
      <p:sp>
        <p:nvSpPr>
          <p:cNvPr id="4" name="Pfeil: nach links 3">
            <a:extLst>
              <a:ext uri="{FF2B5EF4-FFF2-40B4-BE49-F238E27FC236}">
                <a16:creationId xmlns:a16="http://schemas.microsoft.com/office/drawing/2014/main" id="{AE2C4482-D138-4131-857C-3FC6036F7BDC}"/>
              </a:ext>
            </a:extLst>
          </p:cNvPr>
          <p:cNvSpPr/>
          <p:nvPr/>
        </p:nvSpPr>
        <p:spPr>
          <a:xfrm>
            <a:off x="790576" y="5136357"/>
            <a:ext cx="2652712" cy="12501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Zurück mit „D“</a:t>
            </a:r>
          </a:p>
          <a:p>
            <a:pPr algn="ctr"/>
            <a:endParaRPr lang="de-DE" dirty="0"/>
          </a:p>
        </p:txBody>
      </p:sp>
      <p:sp>
        <p:nvSpPr>
          <p:cNvPr id="5" name="Pfeil: nach rechts 4">
            <a:extLst>
              <a:ext uri="{FF2B5EF4-FFF2-40B4-BE49-F238E27FC236}">
                <a16:creationId xmlns:a16="http://schemas.microsoft.com/office/drawing/2014/main" id="{A8434D27-E93B-4ACD-8D18-BFBA1A2A8F9D}"/>
              </a:ext>
            </a:extLst>
          </p:cNvPr>
          <p:cNvSpPr/>
          <p:nvPr/>
        </p:nvSpPr>
        <p:spPr>
          <a:xfrm>
            <a:off x="8701088" y="5186363"/>
            <a:ext cx="2652712" cy="1228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Weiter mit „L“</a:t>
            </a:r>
          </a:p>
          <a:p>
            <a:pPr algn="ctr"/>
            <a:endParaRPr lang="de-DE" dirty="0"/>
          </a:p>
        </p:txBody>
      </p:sp>
    </p:spTree>
    <p:extLst>
      <p:ext uri="{BB962C8B-B14F-4D97-AF65-F5344CB8AC3E}">
        <p14:creationId xmlns:p14="http://schemas.microsoft.com/office/powerpoint/2010/main" val="116591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1195754"/>
            <a:ext cx="10515600" cy="4981209"/>
          </a:xfrm>
        </p:spPr>
        <p:txBody>
          <a:bodyPr>
            <a:normAutofit/>
          </a:bodyPr>
          <a:lstStyle/>
          <a:p>
            <a:pPr marL="0" indent="0" algn="ctr">
              <a:buNone/>
            </a:pPr>
            <a:r>
              <a:rPr lang="de-DE" sz="2700" dirty="0">
                <a:solidFill>
                  <a:srgbClr val="FFC000"/>
                </a:solidFill>
              </a:rPr>
              <a:t>Nun startet die </a:t>
            </a:r>
            <a:r>
              <a:rPr lang="de-DE" sz="2700" dirty="0" smtClean="0">
                <a:solidFill>
                  <a:srgbClr val="FFC000"/>
                </a:solidFill>
              </a:rPr>
              <a:t>Übungsaufgabe</a:t>
            </a:r>
          </a:p>
          <a:p>
            <a:pPr marL="0" indent="0" algn="ctr">
              <a:buNone/>
            </a:pPr>
            <a:r>
              <a:rPr lang="de-DE" sz="2700" dirty="0" smtClean="0">
                <a:solidFill>
                  <a:schemeClr val="bg1">
                    <a:lumMod val="75000"/>
                  </a:schemeClr>
                </a:solidFill>
              </a:rPr>
              <a:t>Antworten Sie so schnell und genau wie möglich.</a:t>
            </a: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Drücken </a:t>
            </a:r>
            <a:r>
              <a:rPr lang="de-DE" sz="2700" dirty="0" smtClean="0">
                <a:solidFill>
                  <a:schemeClr val="bg1">
                    <a:lumMod val="75000"/>
                  </a:schemeClr>
                </a:solidFill>
              </a:rPr>
              <a:t>Sie:</a:t>
            </a:r>
            <a:endParaRPr lang="de-DE" sz="2700" dirty="0">
              <a:solidFill>
                <a:schemeClr val="bg1">
                  <a:lumMod val="75000"/>
                </a:schemeClr>
              </a:solidFill>
            </a:endParaRPr>
          </a:p>
          <a:p>
            <a:pPr marL="0" indent="0" algn="ctr">
              <a:buNone/>
            </a:pPr>
            <a:r>
              <a:rPr lang="de-DE" sz="2700" dirty="0">
                <a:solidFill>
                  <a:schemeClr val="bg1">
                    <a:lumMod val="75000"/>
                  </a:schemeClr>
                </a:solidFill>
              </a:rPr>
              <a:t>die RECHTE Taste „L“, wenn das abgefragte Element aus einer der drei Zielkategorien zuletzt in dieser Kategorie präsentiert wurde, oder</a:t>
            </a:r>
          </a:p>
          <a:p>
            <a:pPr marL="0" indent="0" algn="ctr">
              <a:buNone/>
            </a:pPr>
            <a:r>
              <a:rPr lang="de-DE" sz="2700" dirty="0">
                <a:solidFill>
                  <a:schemeClr val="bg1">
                    <a:lumMod val="75000"/>
                  </a:schemeClr>
                </a:solidFill>
              </a:rPr>
              <a:t>die LINKE Taste „D“, wenn das abgefragte Element aus einer der drei Zielkategorien nicht zuletzt in dieser Kategorie präsentiert wurde</a:t>
            </a:r>
            <a:r>
              <a:rPr lang="de-DE" sz="2700" dirty="0" smtClean="0">
                <a:solidFill>
                  <a:schemeClr val="bg1">
                    <a:lumMod val="75000"/>
                  </a:schemeClr>
                </a:solidFill>
              </a:rPr>
              <a:t>.</a:t>
            </a: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Um mit der Übung zu beginnen drücken Sie bitte die Leertaste. </a:t>
            </a:r>
          </a:p>
          <a:p>
            <a:pPr marL="0" indent="0" algn="ctr">
              <a:buNone/>
            </a:pPr>
            <a:endParaRPr lang="de-DE" sz="2700" dirty="0">
              <a:solidFill>
                <a:schemeClr val="bg1">
                  <a:lumMod val="75000"/>
                </a:schemeClr>
              </a:solidFill>
            </a:endParaRPr>
          </a:p>
          <a:p>
            <a:pPr marL="0" indent="0" algn="ctr">
              <a:buNone/>
            </a:pPr>
            <a:endParaRPr lang="de-DE" sz="2700" dirty="0" smtClean="0">
              <a:solidFill>
                <a:schemeClr val="bg1">
                  <a:lumMod val="75000"/>
                </a:schemeClr>
              </a:solidFill>
            </a:endParaRPr>
          </a:p>
        </p:txBody>
      </p:sp>
    </p:spTree>
    <p:extLst>
      <p:ext uri="{BB962C8B-B14F-4D97-AF65-F5344CB8AC3E}">
        <p14:creationId xmlns:p14="http://schemas.microsoft.com/office/powerpoint/2010/main" val="414933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1825625"/>
            <a:ext cx="10515600" cy="4351338"/>
          </a:xfrm>
        </p:spPr>
        <p:txBody>
          <a:bodyPr>
            <a:normAutofit fontScale="92500" lnSpcReduction="10000"/>
          </a:bodyPr>
          <a:lstStyle/>
          <a:p>
            <a:pPr marL="0" indent="0" algn="ctr">
              <a:buNone/>
            </a:pPr>
            <a:r>
              <a:rPr lang="de-DE" sz="2700" dirty="0">
                <a:solidFill>
                  <a:schemeClr val="accent6">
                    <a:lumMod val="60000"/>
                    <a:lumOff val="40000"/>
                  </a:schemeClr>
                </a:solidFill>
              </a:rPr>
              <a:t>Fertig!</a:t>
            </a:r>
          </a:p>
          <a:p>
            <a:pPr marL="0" indent="0" algn="ctr">
              <a:buNone/>
            </a:pPr>
            <a:endParaRPr lang="de-DE" sz="2700" dirty="0">
              <a:solidFill>
                <a:schemeClr val="bg1">
                  <a:lumMod val="75000"/>
                </a:schemeClr>
              </a:solidFill>
            </a:endParaRP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Sie haben die Übungsaufgaben bewältigt.</a:t>
            </a:r>
          </a:p>
          <a:p>
            <a:pPr marL="0" indent="0" algn="ctr">
              <a:buNone/>
            </a:pPr>
            <a:endParaRPr lang="de-DE" sz="2700" dirty="0">
              <a:solidFill>
                <a:schemeClr val="bg1">
                  <a:lumMod val="75000"/>
                </a:schemeClr>
              </a:solidFill>
            </a:endParaRPr>
          </a:p>
          <a:p>
            <a:pPr marL="0" indent="0" algn="ctr">
              <a:buNone/>
            </a:pPr>
            <a:r>
              <a:rPr lang="de-DE" sz="2900" dirty="0">
                <a:solidFill>
                  <a:schemeClr val="bg1">
                    <a:lumMod val="75000"/>
                  </a:schemeClr>
                </a:solidFill>
              </a:rPr>
              <a:t>Sie können </a:t>
            </a:r>
            <a:r>
              <a:rPr lang="de-DE" sz="2900" dirty="0" smtClean="0">
                <a:solidFill>
                  <a:schemeClr val="bg1">
                    <a:lumMod val="75000"/>
                  </a:schemeClr>
                </a:solidFill>
              </a:rPr>
              <a:t>mit dem </a:t>
            </a:r>
            <a:r>
              <a:rPr lang="de-DE" sz="2900" dirty="0">
                <a:solidFill>
                  <a:schemeClr val="bg1">
                    <a:lumMod val="75000"/>
                  </a:schemeClr>
                </a:solidFill>
              </a:rPr>
              <a:t>Experiment </a:t>
            </a:r>
            <a:r>
              <a:rPr lang="de-DE" sz="2900" dirty="0" smtClean="0">
                <a:solidFill>
                  <a:schemeClr val="bg1">
                    <a:lumMod val="75000"/>
                  </a:schemeClr>
                </a:solidFill>
              </a:rPr>
              <a:t>fortfahren,</a:t>
            </a:r>
            <a:endParaRPr lang="de-DE" sz="2900" dirty="0">
              <a:solidFill>
                <a:schemeClr val="bg1">
                  <a:lumMod val="75000"/>
                </a:schemeClr>
              </a:solidFill>
            </a:endParaRPr>
          </a:p>
          <a:p>
            <a:pPr marL="0" indent="0" algn="ctr">
              <a:buNone/>
            </a:pPr>
            <a:r>
              <a:rPr lang="de-DE" sz="2900" dirty="0">
                <a:solidFill>
                  <a:schemeClr val="bg1">
                    <a:lumMod val="75000"/>
                  </a:schemeClr>
                </a:solidFill>
              </a:rPr>
              <a:t>indem Sie eine beliebige Taste drücken.</a:t>
            </a:r>
          </a:p>
          <a:p>
            <a:pPr marL="0" indent="0" algn="ctr">
              <a:buNone/>
            </a:pPr>
            <a:endParaRPr lang="de-DE" sz="2400" dirty="0">
              <a:solidFill>
                <a:schemeClr val="bg1">
                  <a:lumMod val="75000"/>
                </a:schemeClr>
              </a:solidFill>
            </a:endParaRPr>
          </a:p>
          <a:p>
            <a:pPr marL="0" indent="0">
              <a:buNone/>
            </a:pPr>
            <a:endParaRPr lang="de-DE" sz="2700" dirty="0">
              <a:solidFill>
                <a:schemeClr val="bg1">
                  <a:lumMod val="75000"/>
                </a:schemeClr>
              </a:solidFill>
            </a:endParaRPr>
          </a:p>
          <a:p>
            <a:pPr marL="0" indent="0">
              <a:buNone/>
            </a:pPr>
            <a:r>
              <a:rPr lang="de-DE" sz="2700" dirty="0">
                <a:solidFill>
                  <a:schemeClr val="bg1">
                    <a:lumMod val="75000"/>
                  </a:schemeClr>
                </a:solidFill>
              </a:rPr>
              <a:t>                                                                                                                                                   </a:t>
            </a:r>
          </a:p>
        </p:txBody>
      </p:sp>
    </p:spTree>
    <p:extLst>
      <p:ext uri="{BB962C8B-B14F-4D97-AF65-F5344CB8AC3E}">
        <p14:creationId xmlns:p14="http://schemas.microsoft.com/office/powerpoint/2010/main" val="1273468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239151"/>
            <a:ext cx="10515600" cy="6386732"/>
          </a:xfrm>
        </p:spPr>
        <p:txBody>
          <a:bodyPr>
            <a:normAutofit fontScale="85000" lnSpcReduction="20000"/>
          </a:bodyPr>
          <a:lstStyle/>
          <a:p>
            <a:pPr marL="0" indent="0" algn="ctr">
              <a:buNone/>
            </a:pPr>
            <a:endParaRPr lang="de-DE" sz="2700" dirty="0">
              <a:solidFill>
                <a:schemeClr val="bg1">
                  <a:lumMod val="75000"/>
                </a:schemeClr>
              </a:solidFill>
            </a:endParaRPr>
          </a:p>
          <a:p>
            <a:pPr marL="0" indent="0" algn="ctr">
              <a:buNone/>
            </a:pPr>
            <a:r>
              <a:rPr lang="de-DE" sz="2700" dirty="0">
                <a:solidFill>
                  <a:srgbClr val="FFC000"/>
                </a:solidFill>
              </a:rPr>
              <a:t>Nun startet das Experiment.</a:t>
            </a:r>
          </a:p>
          <a:p>
            <a:pPr marL="0" indent="0" algn="ctr">
              <a:buNone/>
            </a:pPr>
            <a:r>
              <a:rPr lang="de-DE" sz="2700" dirty="0">
                <a:solidFill>
                  <a:schemeClr val="bg1">
                    <a:lumMod val="75000"/>
                  </a:schemeClr>
                </a:solidFill>
              </a:rPr>
              <a:t>Die Aufgabe bleibt die gleiche wie eben von Ihnen geübt:</a:t>
            </a: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Zur Erinnerung:</a:t>
            </a:r>
          </a:p>
          <a:p>
            <a:pPr marL="0" indent="0" algn="ctr">
              <a:buNone/>
            </a:pPr>
            <a:r>
              <a:rPr lang="de-DE" sz="2700" dirty="0">
                <a:solidFill>
                  <a:schemeClr val="bg1">
                    <a:lumMod val="75000"/>
                  </a:schemeClr>
                </a:solidFill>
              </a:rPr>
              <a:t>Entscheiden Sie so schnell </a:t>
            </a:r>
            <a:r>
              <a:rPr lang="de-DE" sz="2700" dirty="0" smtClean="0">
                <a:solidFill>
                  <a:schemeClr val="bg1">
                    <a:lumMod val="75000"/>
                  </a:schemeClr>
                </a:solidFill>
              </a:rPr>
              <a:t>und genau wie möglich</a:t>
            </a:r>
            <a:r>
              <a:rPr lang="de-DE" sz="2700" dirty="0">
                <a:solidFill>
                  <a:schemeClr val="bg1">
                    <a:lumMod val="75000"/>
                  </a:schemeClr>
                </a:solidFill>
              </a:rPr>
              <a:t>, ob </a:t>
            </a:r>
            <a:r>
              <a:rPr lang="de-DE" sz="2700" dirty="0" smtClean="0">
                <a:solidFill>
                  <a:schemeClr val="bg1">
                    <a:lumMod val="75000"/>
                  </a:schemeClr>
                </a:solidFill>
              </a:rPr>
              <a:t>das </a:t>
            </a:r>
            <a:r>
              <a:rPr lang="de-DE" sz="2700" dirty="0">
                <a:solidFill>
                  <a:schemeClr val="bg1">
                    <a:lumMod val="75000"/>
                  </a:schemeClr>
                </a:solidFill>
              </a:rPr>
              <a:t>abgefragte Element </a:t>
            </a: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das </a:t>
            </a:r>
            <a:r>
              <a:rPr lang="de-DE" sz="2700" dirty="0">
                <a:solidFill>
                  <a:schemeClr val="bg1">
                    <a:lumMod val="75000"/>
                  </a:schemeClr>
                </a:solidFill>
              </a:rPr>
              <a:t>zuletzt präsentierte Element </a:t>
            </a:r>
            <a:r>
              <a:rPr lang="de-DE" sz="2700" dirty="0" smtClean="0">
                <a:solidFill>
                  <a:schemeClr val="bg1">
                    <a:lumMod val="75000"/>
                  </a:schemeClr>
                </a:solidFill>
              </a:rPr>
              <a:t>einer der drei Zielkategorien </a:t>
            </a:r>
            <a:r>
              <a:rPr lang="de-DE" sz="2700" dirty="0">
                <a:solidFill>
                  <a:schemeClr val="bg1">
                    <a:lumMod val="75000"/>
                  </a:schemeClr>
                </a:solidFill>
              </a:rPr>
              <a:t>war oder nicht. </a:t>
            </a:r>
            <a:endParaRPr lang="de-DE" sz="2700" dirty="0" smtClean="0">
              <a:solidFill>
                <a:schemeClr val="bg1">
                  <a:lumMod val="75000"/>
                </a:schemeClr>
              </a:solidFill>
            </a:endParaRP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Drücken Sie:</a:t>
            </a:r>
          </a:p>
          <a:p>
            <a:pPr marL="0" indent="0" algn="ctr">
              <a:buNone/>
            </a:pPr>
            <a:r>
              <a:rPr lang="de-DE" sz="2700" dirty="0">
                <a:solidFill>
                  <a:schemeClr val="bg1">
                    <a:lumMod val="75000"/>
                  </a:schemeClr>
                </a:solidFill>
              </a:rPr>
              <a:t>die RECHTE Taste „L“, wenn das abgefragte Element aus einer der drei </a:t>
            </a: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Zielkategorien </a:t>
            </a:r>
            <a:r>
              <a:rPr lang="de-DE" sz="2700" dirty="0">
                <a:solidFill>
                  <a:schemeClr val="bg1">
                    <a:lumMod val="75000"/>
                  </a:schemeClr>
                </a:solidFill>
              </a:rPr>
              <a:t>zuletzt in dieser Kategorie präsentiert wurde, </a:t>
            </a:r>
            <a:r>
              <a:rPr lang="de-DE" sz="2700" dirty="0" smtClean="0">
                <a:solidFill>
                  <a:schemeClr val="bg1">
                    <a:lumMod val="75000"/>
                  </a:schemeClr>
                </a:solidFill>
              </a:rPr>
              <a:t>oder</a:t>
            </a: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die LINKE Taste „D“, wenn das abgefragte Element aus einer der drei </a:t>
            </a: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Zielkategorien </a:t>
            </a:r>
            <a:r>
              <a:rPr lang="de-DE" sz="2700" dirty="0">
                <a:solidFill>
                  <a:schemeClr val="bg1">
                    <a:lumMod val="75000"/>
                  </a:schemeClr>
                </a:solidFill>
              </a:rPr>
              <a:t>nicht zuletzt in dieser Kategorie präsentiert wurde.</a:t>
            </a: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Sie können das Experiment </a:t>
            </a:r>
            <a:r>
              <a:rPr lang="de-DE" sz="2700" dirty="0" smtClean="0">
                <a:solidFill>
                  <a:schemeClr val="bg1">
                    <a:lumMod val="75000"/>
                  </a:schemeClr>
                </a:solidFill>
              </a:rPr>
              <a:t>beginnen,</a:t>
            </a:r>
            <a:endParaRPr lang="de-DE" sz="2700" dirty="0">
              <a:solidFill>
                <a:schemeClr val="bg1">
                  <a:lumMod val="75000"/>
                </a:schemeClr>
              </a:solidFill>
            </a:endParaRPr>
          </a:p>
          <a:p>
            <a:pPr marL="0" indent="0" algn="ctr">
              <a:buNone/>
            </a:pPr>
            <a:r>
              <a:rPr lang="de-DE" sz="2700" dirty="0">
                <a:solidFill>
                  <a:schemeClr val="bg1">
                    <a:lumMod val="75000"/>
                  </a:schemeClr>
                </a:solidFill>
              </a:rPr>
              <a:t>i</a:t>
            </a:r>
            <a:r>
              <a:rPr lang="de-DE" sz="2700" dirty="0" smtClean="0">
                <a:solidFill>
                  <a:schemeClr val="bg1">
                    <a:lumMod val="75000"/>
                  </a:schemeClr>
                </a:solidFill>
              </a:rPr>
              <a:t>ndem </a:t>
            </a:r>
            <a:r>
              <a:rPr lang="de-DE" sz="2700" dirty="0">
                <a:solidFill>
                  <a:schemeClr val="bg1">
                    <a:lumMod val="75000"/>
                  </a:schemeClr>
                </a:solidFill>
              </a:rPr>
              <a:t>Sie eine beliebige Taste drücken.</a:t>
            </a:r>
          </a:p>
          <a:p>
            <a:pPr marL="0" indent="0" algn="ctr">
              <a:buNone/>
            </a:pPr>
            <a:endParaRPr lang="de-DE" sz="2700" dirty="0">
              <a:solidFill>
                <a:schemeClr val="bg1">
                  <a:lumMod val="75000"/>
                </a:schemeClr>
              </a:solidFill>
            </a:endParaRPr>
          </a:p>
          <a:p>
            <a:pPr marL="0" indent="0" algn="ctr">
              <a:buNone/>
            </a:pPr>
            <a:endParaRPr lang="de-DE" sz="2700" dirty="0">
              <a:solidFill>
                <a:schemeClr val="bg1">
                  <a:lumMod val="75000"/>
                </a:schemeClr>
              </a:solidFill>
            </a:endParaRPr>
          </a:p>
        </p:txBody>
      </p:sp>
    </p:spTree>
    <p:extLst>
      <p:ext uri="{BB962C8B-B14F-4D97-AF65-F5344CB8AC3E}">
        <p14:creationId xmlns:p14="http://schemas.microsoft.com/office/powerpoint/2010/main" val="2696017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E6BE2C-A451-4E60-A5C7-C1B7306A4264}"/>
              </a:ext>
            </a:extLst>
          </p:cNvPr>
          <p:cNvSpPr>
            <a:spLocks noGrp="1"/>
          </p:cNvSpPr>
          <p:nvPr>
            <p:ph type="title"/>
          </p:nvPr>
        </p:nvSpPr>
        <p:spPr/>
        <p:txBody>
          <a:bodyPr/>
          <a:lstStyle/>
          <a:p>
            <a:endParaRPr lang="de-DE" dirty="0"/>
          </a:p>
        </p:txBody>
      </p:sp>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p:txBody>
          <a:bodyPr/>
          <a:lstStyle/>
          <a:p>
            <a:pPr marL="0" indent="0" algn="ctr">
              <a:buNone/>
            </a:pPr>
            <a:r>
              <a:rPr lang="de-DE" sz="3500" dirty="0">
                <a:solidFill>
                  <a:schemeClr val="accent6">
                    <a:lumMod val="60000"/>
                    <a:lumOff val="40000"/>
                  </a:schemeClr>
                </a:solidFill>
              </a:rPr>
              <a:t>Kurze Pause!!!</a:t>
            </a:r>
          </a:p>
          <a:p>
            <a:pPr marL="0" indent="0" algn="ctr">
              <a:buNone/>
            </a:pPr>
            <a:endParaRPr lang="de-DE" sz="3500" dirty="0">
              <a:solidFill>
                <a:schemeClr val="bg1">
                  <a:lumMod val="75000"/>
                </a:schemeClr>
              </a:solidFill>
            </a:endParaRPr>
          </a:p>
          <a:p>
            <a:pPr marL="0" indent="0" algn="ctr">
              <a:buNone/>
            </a:pPr>
            <a:endParaRPr lang="de-DE" sz="3500" dirty="0">
              <a:solidFill>
                <a:schemeClr val="bg1">
                  <a:lumMod val="75000"/>
                </a:schemeClr>
              </a:solidFill>
            </a:endParaRPr>
          </a:p>
          <a:p>
            <a:pPr marL="0" indent="0" algn="ctr">
              <a:buNone/>
            </a:pPr>
            <a:endParaRPr lang="de-DE" dirty="0">
              <a:solidFill>
                <a:schemeClr val="bg1">
                  <a:lumMod val="75000"/>
                </a:schemeClr>
              </a:solidFill>
            </a:endParaRPr>
          </a:p>
          <a:p>
            <a:pPr marL="0" indent="0" algn="ctr">
              <a:buNone/>
            </a:pPr>
            <a:r>
              <a:rPr lang="de-DE" dirty="0">
                <a:solidFill>
                  <a:schemeClr val="bg1">
                    <a:lumMod val="75000"/>
                  </a:schemeClr>
                </a:solidFill>
              </a:rPr>
              <a:t>Nehmen Sie sich einen Moment </a:t>
            </a:r>
            <a:r>
              <a:rPr lang="de-DE" dirty="0" smtClean="0">
                <a:solidFill>
                  <a:schemeClr val="bg1">
                    <a:lumMod val="75000"/>
                  </a:schemeClr>
                </a:solidFill>
              </a:rPr>
              <a:t>Zeit, </a:t>
            </a:r>
            <a:r>
              <a:rPr lang="de-DE" dirty="0">
                <a:solidFill>
                  <a:schemeClr val="bg1">
                    <a:lumMod val="75000"/>
                  </a:schemeClr>
                </a:solidFill>
              </a:rPr>
              <a:t>bevor Sie weitermachen.</a:t>
            </a:r>
          </a:p>
          <a:p>
            <a:pPr marL="0" indent="0" algn="ctr">
              <a:buNone/>
            </a:pPr>
            <a:endParaRPr lang="de-DE" dirty="0">
              <a:solidFill>
                <a:schemeClr val="bg1">
                  <a:lumMod val="75000"/>
                </a:schemeClr>
              </a:solidFill>
            </a:endParaRPr>
          </a:p>
          <a:p>
            <a:pPr marL="0" indent="0" algn="ctr">
              <a:buNone/>
            </a:pPr>
            <a:r>
              <a:rPr lang="de-DE" dirty="0">
                <a:solidFill>
                  <a:schemeClr val="bg1">
                    <a:lumMod val="75000"/>
                  </a:schemeClr>
                </a:solidFill>
              </a:rPr>
              <a:t>Sie können das Experiment </a:t>
            </a:r>
            <a:r>
              <a:rPr lang="de-DE" dirty="0" smtClean="0">
                <a:solidFill>
                  <a:schemeClr val="bg1">
                    <a:lumMod val="75000"/>
                  </a:schemeClr>
                </a:solidFill>
              </a:rPr>
              <a:t>fortsetzen,</a:t>
            </a:r>
            <a:endParaRPr lang="de-DE" dirty="0">
              <a:solidFill>
                <a:schemeClr val="bg1">
                  <a:lumMod val="75000"/>
                </a:schemeClr>
              </a:solidFill>
            </a:endParaRPr>
          </a:p>
          <a:p>
            <a:pPr marL="0" indent="0" algn="ctr">
              <a:buNone/>
            </a:pPr>
            <a:r>
              <a:rPr lang="de-DE" dirty="0">
                <a:solidFill>
                  <a:schemeClr val="bg1">
                    <a:lumMod val="75000"/>
                  </a:schemeClr>
                </a:solidFill>
              </a:rPr>
              <a:t>indem Sie eine beliebige Taste drücken.</a:t>
            </a:r>
          </a:p>
          <a:p>
            <a:pPr marL="0" indent="0" algn="ctr">
              <a:buNone/>
            </a:pPr>
            <a:endParaRPr lang="de-DE" dirty="0">
              <a:solidFill>
                <a:schemeClr val="bg1">
                  <a:lumMod val="75000"/>
                </a:schemeClr>
              </a:solidFill>
            </a:endParaRPr>
          </a:p>
        </p:txBody>
      </p:sp>
    </p:spTree>
    <p:extLst>
      <p:ext uri="{BB962C8B-B14F-4D97-AF65-F5344CB8AC3E}">
        <p14:creationId xmlns:p14="http://schemas.microsoft.com/office/powerpoint/2010/main" val="2896919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886265"/>
            <a:ext cx="10515600" cy="5290698"/>
          </a:xfrm>
        </p:spPr>
        <p:txBody>
          <a:bodyPr>
            <a:normAutofit fontScale="55000" lnSpcReduction="20000"/>
          </a:bodyPr>
          <a:lstStyle/>
          <a:p>
            <a:pPr marL="0" indent="0" algn="ctr">
              <a:buNone/>
            </a:pPr>
            <a:r>
              <a:rPr lang="de-DE" sz="3600" dirty="0" smtClean="0">
                <a:solidFill>
                  <a:srgbClr val="FFC000"/>
                </a:solidFill>
              </a:rPr>
              <a:t>Weiter geht es!</a:t>
            </a:r>
          </a:p>
          <a:p>
            <a:pPr marL="0" indent="0" algn="ctr">
              <a:buNone/>
            </a:pPr>
            <a:endParaRPr lang="de-DE" sz="3600" dirty="0">
              <a:solidFill>
                <a:schemeClr val="bg1">
                  <a:lumMod val="75000"/>
                </a:schemeClr>
              </a:solidFill>
            </a:endParaRPr>
          </a:p>
          <a:p>
            <a:pPr marL="0" indent="0" algn="ctr">
              <a:buNone/>
            </a:pPr>
            <a:r>
              <a:rPr lang="de-DE" sz="3600" dirty="0">
                <a:solidFill>
                  <a:schemeClr val="bg1">
                    <a:lumMod val="75000"/>
                  </a:schemeClr>
                </a:solidFill>
              </a:rPr>
              <a:t>Zur Erinnerung:</a:t>
            </a:r>
          </a:p>
          <a:p>
            <a:pPr marL="0" indent="0" algn="ctr">
              <a:buNone/>
            </a:pPr>
            <a:r>
              <a:rPr lang="de-DE" sz="3600" dirty="0">
                <a:solidFill>
                  <a:schemeClr val="bg1">
                    <a:lumMod val="75000"/>
                  </a:schemeClr>
                </a:solidFill>
              </a:rPr>
              <a:t>Entscheiden Sie so schnell und genau wie möglich, ob das abgefragte Element </a:t>
            </a:r>
          </a:p>
          <a:p>
            <a:pPr marL="0" indent="0" algn="ctr">
              <a:buNone/>
            </a:pPr>
            <a:r>
              <a:rPr lang="de-DE" sz="3600" dirty="0">
                <a:solidFill>
                  <a:schemeClr val="bg1">
                    <a:lumMod val="75000"/>
                  </a:schemeClr>
                </a:solidFill>
              </a:rPr>
              <a:t>das zuletzt präsentierte Element der Zielkategorie war oder nicht. </a:t>
            </a:r>
          </a:p>
          <a:p>
            <a:pPr marL="0" indent="0" algn="ctr">
              <a:buNone/>
            </a:pPr>
            <a:endParaRPr lang="de-DE" sz="3600" dirty="0">
              <a:solidFill>
                <a:schemeClr val="bg1">
                  <a:lumMod val="75000"/>
                </a:schemeClr>
              </a:solidFill>
            </a:endParaRPr>
          </a:p>
          <a:p>
            <a:pPr marL="0" indent="0" algn="ctr">
              <a:buNone/>
            </a:pPr>
            <a:r>
              <a:rPr lang="de-DE" sz="3600" dirty="0">
                <a:solidFill>
                  <a:schemeClr val="bg1">
                    <a:lumMod val="75000"/>
                  </a:schemeClr>
                </a:solidFill>
              </a:rPr>
              <a:t>Drücken Sie:</a:t>
            </a:r>
          </a:p>
          <a:p>
            <a:pPr marL="0" indent="0" algn="ctr">
              <a:buNone/>
            </a:pPr>
            <a:r>
              <a:rPr lang="de-DE" sz="3600" dirty="0">
                <a:solidFill>
                  <a:schemeClr val="bg1">
                    <a:lumMod val="75000"/>
                  </a:schemeClr>
                </a:solidFill>
              </a:rPr>
              <a:t>die RECHTE Taste „L“, wenn das abgefragte Element der Zielkategorie zuletzt in</a:t>
            </a:r>
          </a:p>
          <a:p>
            <a:pPr marL="0" indent="0" algn="ctr">
              <a:buNone/>
            </a:pPr>
            <a:r>
              <a:rPr lang="de-DE" sz="3600" dirty="0">
                <a:solidFill>
                  <a:schemeClr val="bg1">
                    <a:lumMod val="75000"/>
                  </a:schemeClr>
                </a:solidFill>
              </a:rPr>
              <a:t> dieser Kategorie präsentiert wurde, oder</a:t>
            </a:r>
          </a:p>
          <a:p>
            <a:pPr marL="0" indent="0" algn="ctr">
              <a:buNone/>
            </a:pPr>
            <a:endParaRPr lang="de-DE" sz="3600" dirty="0">
              <a:solidFill>
                <a:schemeClr val="bg1">
                  <a:lumMod val="75000"/>
                </a:schemeClr>
              </a:solidFill>
            </a:endParaRPr>
          </a:p>
          <a:p>
            <a:pPr marL="0" indent="0" algn="ctr">
              <a:buNone/>
            </a:pPr>
            <a:r>
              <a:rPr lang="de-DE" sz="3600" dirty="0">
                <a:solidFill>
                  <a:schemeClr val="bg1">
                    <a:lumMod val="75000"/>
                  </a:schemeClr>
                </a:solidFill>
              </a:rPr>
              <a:t>die LINKE Taste „D“, wenn das abgefragte Element der Zielkategorie nicht zuletzt</a:t>
            </a:r>
          </a:p>
          <a:p>
            <a:pPr marL="0" indent="0" algn="ctr">
              <a:buNone/>
            </a:pPr>
            <a:r>
              <a:rPr lang="de-DE" sz="3600" dirty="0">
                <a:solidFill>
                  <a:schemeClr val="bg1">
                    <a:lumMod val="75000"/>
                  </a:schemeClr>
                </a:solidFill>
              </a:rPr>
              <a:t> in dieser Kategorie präsentiert wurde.</a:t>
            </a:r>
          </a:p>
          <a:p>
            <a:pPr marL="0" indent="0" algn="ctr">
              <a:buNone/>
            </a:pPr>
            <a:endParaRPr lang="de-DE" sz="3600" dirty="0">
              <a:solidFill>
                <a:schemeClr val="bg1">
                  <a:lumMod val="75000"/>
                </a:schemeClr>
              </a:solidFill>
            </a:endParaRPr>
          </a:p>
          <a:p>
            <a:pPr marL="0" indent="0" algn="ctr">
              <a:buNone/>
            </a:pPr>
            <a:r>
              <a:rPr lang="de-DE" sz="3600" dirty="0">
                <a:solidFill>
                  <a:schemeClr val="bg1">
                    <a:lumMod val="75000"/>
                  </a:schemeClr>
                </a:solidFill>
              </a:rPr>
              <a:t>Sie können </a:t>
            </a:r>
            <a:r>
              <a:rPr lang="de-DE" sz="3600" dirty="0" smtClean="0">
                <a:solidFill>
                  <a:schemeClr val="bg1">
                    <a:lumMod val="75000"/>
                  </a:schemeClr>
                </a:solidFill>
              </a:rPr>
              <a:t>mit dem Experiment fortfahren,</a:t>
            </a:r>
            <a:endParaRPr lang="de-DE" sz="3600" dirty="0">
              <a:solidFill>
                <a:schemeClr val="bg1">
                  <a:lumMod val="75000"/>
                </a:schemeClr>
              </a:solidFill>
            </a:endParaRPr>
          </a:p>
          <a:p>
            <a:pPr marL="0" indent="0" algn="ctr">
              <a:buNone/>
            </a:pPr>
            <a:r>
              <a:rPr lang="de-DE" sz="3600" dirty="0">
                <a:solidFill>
                  <a:schemeClr val="bg1">
                    <a:lumMod val="75000"/>
                  </a:schemeClr>
                </a:solidFill>
              </a:rPr>
              <a:t>i</a:t>
            </a:r>
            <a:r>
              <a:rPr lang="de-DE" sz="3600" dirty="0" smtClean="0">
                <a:solidFill>
                  <a:schemeClr val="bg1">
                    <a:lumMod val="75000"/>
                  </a:schemeClr>
                </a:solidFill>
              </a:rPr>
              <a:t>ndem </a:t>
            </a:r>
            <a:r>
              <a:rPr lang="de-DE" sz="3600" dirty="0">
                <a:solidFill>
                  <a:schemeClr val="bg1">
                    <a:lumMod val="75000"/>
                  </a:schemeClr>
                </a:solidFill>
              </a:rPr>
              <a:t>Sie eine beliebige Taste drücken.</a:t>
            </a:r>
          </a:p>
          <a:p>
            <a:pPr marL="0" indent="0" algn="ctr">
              <a:buNone/>
            </a:pPr>
            <a:endParaRPr lang="de-DE" dirty="0">
              <a:solidFill>
                <a:schemeClr val="bg1">
                  <a:lumMod val="75000"/>
                </a:schemeClr>
              </a:solidFill>
            </a:endParaRPr>
          </a:p>
        </p:txBody>
      </p:sp>
    </p:spTree>
    <p:extLst>
      <p:ext uri="{BB962C8B-B14F-4D97-AF65-F5344CB8AC3E}">
        <p14:creationId xmlns:p14="http://schemas.microsoft.com/office/powerpoint/2010/main" val="4001279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886265"/>
            <a:ext cx="10515600" cy="5290698"/>
          </a:xfrm>
        </p:spPr>
        <p:txBody>
          <a:bodyPr>
            <a:normAutofit fontScale="55000" lnSpcReduction="20000"/>
          </a:bodyPr>
          <a:lstStyle/>
          <a:p>
            <a:pPr marL="0" indent="0" algn="ctr">
              <a:buNone/>
            </a:pPr>
            <a:r>
              <a:rPr lang="de-DE" sz="3600" dirty="0" smtClean="0">
                <a:solidFill>
                  <a:srgbClr val="FFC000"/>
                </a:solidFill>
              </a:rPr>
              <a:t>Weiter geht es!</a:t>
            </a:r>
          </a:p>
          <a:p>
            <a:pPr marL="0" indent="0" algn="ctr">
              <a:buNone/>
            </a:pPr>
            <a:endParaRPr lang="de-DE" sz="3600" dirty="0">
              <a:solidFill>
                <a:schemeClr val="bg1">
                  <a:lumMod val="75000"/>
                </a:schemeClr>
              </a:solidFill>
            </a:endParaRPr>
          </a:p>
          <a:p>
            <a:pPr marL="0" indent="0" algn="ctr">
              <a:buNone/>
            </a:pPr>
            <a:r>
              <a:rPr lang="de-DE" sz="3600" dirty="0">
                <a:solidFill>
                  <a:schemeClr val="bg1">
                    <a:lumMod val="75000"/>
                  </a:schemeClr>
                </a:solidFill>
              </a:rPr>
              <a:t>Zur Erinnerung:</a:t>
            </a:r>
          </a:p>
          <a:p>
            <a:pPr marL="0" indent="0" algn="ctr">
              <a:buNone/>
            </a:pPr>
            <a:r>
              <a:rPr lang="de-DE" sz="3600" dirty="0">
                <a:solidFill>
                  <a:schemeClr val="bg1">
                    <a:lumMod val="75000"/>
                  </a:schemeClr>
                </a:solidFill>
              </a:rPr>
              <a:t>Entscheiden Sie so schnell und genau wie möglich, ob das abgefragte Element </a:t>
            </a:r>
          </a:p>
          <a:p>
            <a:pPr marL="0" indent="0" algn="ctr">
              <a:buNone/>
            </a:pPr>
            <a:r>
              <a:rPr lang="de-DE" sz="3600" dirty="0">
                <a:solidFill>
                  <a:schemeClr val="bg1">
                    <a:lumMod val="75000"/>
                  </a:schemeClr>
                </a:solidFill>
              </a:rPr>
              <a:t>das zuletzt präsentierte Element einer der drei Zielkategorien war oder nicht. </a:t>
            </a:r>
          </a:p>
          <a:p>
            <a:pPr marL="0" indent="0" algn="ctr">
              <a:buNone/>
            </a:pPr>
            <a:endParaRPr lang="de-DE" sz="3600" dirty="0">
              <a:solidFill>
                <a:schemeClr val="bg1">
                  <a:lumMod val="75000"/>
                </a:schemeClr>
              </a:solidFill>
            </a:endParaRPr>
          </a:p>
          <a:p>
            <a:pPr marL="0" indent="0" algn="ctr">
              <a:buNone/>
            </a:pPr>
            <a:r>
              <a:rPr lang="de-DE" sz="3600" dirty="0">
                <a:solidFill>
                  <a:schemeClr val="bg1">
                    <a:lumMod val="75000"/>
                  </a:schemeClr>
                </a:solidFill>
              </a:rPr>
              <a:t>Drücken Sie:</a:t>
            </a:r>
          </a:p>
          <a:p>
            <a:pPr marL="0" indent="0" algn="ctr">
              <a:buNone/>
            </a:pPr>
            <a:r>
              <a:rPr lang="de-DE" sz="3600" dirty="0">
                <a:solidFill>
                  <a:schemeClr val="bg1">
                    <a:lumMod val="75000"/>
                  </a:schemeClr>
                </a:solidFill>
              </a:rPr>
              <a:t>die RECHTE Taste „L“, wenn das abgefragte Element aus einer der drei </a:t>
            </a:r>
          </a:p>
          <a:p>
            <a:pPr marL="0" indent="0" algn="ctr">
              <a:buNone/>
            </a:pPr>
            <a:r>
              <a:rPr lang="de-DE" sz="3600" dirty="0">
                <a:solidFill>
                  <a:schemeClr val="bg1">
                    <a:lumMod val="75000"/>
                  </a:schemeClr>
                </a:solidFill>
              </a:rPr>
              <a:t>Zielkategorien zuletzt in dieser Kategorie präsentiert wurde, oder</a:t>
            </a:r>
          </a:p>
          <a:p>
            <a:pPr marL="0" indent="0" algn="ctr">
              <a:buNone/>
            </a:pPr>
            <a:endParaRPr lang="de-DE" sz="3600" dirty="0">
              <a:solidFill>
                <a:schemeClr val="bg1">
                  <a:lumMod val="75000"/>
                </a:schemeClr>
              </a:solidFill>
            </a:endParaRPr>
          </a:p>
          <a:p>
            <a:pPr marL="0" indent="0" algn="ctr">
              <a:buNone/>
            </a:pPr>
            <a:r>
              <a:rPr lang="de-DE" sz="3600" dirty="0">
                <a:solidFill>
                  <a:schemeClr val="bg1">
                    <a:lumMod val="75000"/>
                  </a:schemeClr>
                </a:solidFill>
              </a:rPr>
              <a:t>die LINKE Taste „D“, wenn das abgefragte Element aus einer der drei </a:t>
            </a:r>
          </a:p>
          <a:p>
            <a:pPr marL="0" indent="0" algn="ctr">
              <a:buNone/>
            </a:pPr>
            <a:r>
              <a:rPr lang="de-DE" sz="3600" dirty="0">
                <a:solidFill>
                  <a:schemeClr val="bg1">
                    <a:lumMod val="75000"/>
                  </a:schemeClr>
                </a:solidFill>
              </a:rPr>
              <a:t>Zielkategorien nicht zuletzt in dieser Kategorie präsentiert wurde.</a:t>
            </a:r>
          </a:p>
          <a:p>
            <a:pPr marL="0" indent="0" algn="ctr">
              <a:buNone/>
            </a:pPr>
            <a:endParaRPr lang="de-DE" sz="3600" dirty="0">
              <a:solidFill>
                <a:schemeClr val="bg1">
                  <a:lumMod val="75000"/>
                </a:schemeClr>
              </a:solidFill>
            </a:endParaRPr>
          </a:p>
          <a:p>
            <a:pPr marL="0" indent="0" algn="ctr">
              <a:buNone/>
            </a:pPr>
            <a:r>
              <a:rPr lang="de-DE" sz="3600" dirty="0">
                <a:solidFill>
                  <a:schemeClr val="bg1">
                    <a:lumMod val="75000"/>
                  </a:schemeClr>
                </a:solidFill>
              </a:rPr>
              <a:t>Sie können mit dem Experiment </a:t>
            </a:r>
            <a:r>
              <a:rPr lang="de-DE" sz="3600" dirty="0" smtClean="0">
                <a:solidFill>
                  <a:schemeClr val="bg1">
                    <a:lumMod val="75000"/>
                  </a:schemeClr>
                </a:solidFill>
              </a:rPr>
              <a:t>fortfahren,</a:t>
            </a:r>
            <a:endParaRPr lang="de-DE" sz="3600" dirty="0">
              <a:solidFill>
                <a:schemeClr val="bg1">
                  <a:lumMod val="75000"/>
                </a:schemeClr>
              </a:solidFill>
            </a:endParaRPr>
          </a:p>
          <a:p>
            <a:pPr marL="0" indent="0" algn="ctr">
              <a:buNone/>
            </a:pPr>
            <a:r>
              <a:rPr lang="de-DE" sz="3600" dirty="0">
                <a:solidFill>
                  <a:schemeClr val="bg1">
                    <a:lumMod val="75000"/>
                  </a:schemeClr>
                </a:solidFill>
              </a:rPr>
              <a:t>indem Sie eine beliebige Taste drücken.</a:t>
            </a:r>
          </a:p>
          <a:p>
            <a:pPr marL="0" indent="0" algn="ctr">
              <a:buNone/>
            </a:pPr>
            <a:endParaRPr lang="de-DE" dirty="0">
              <a:solidFill>
                <a:schemeClr val="bg1">
                  <a:lumMod val="75000"/>
                </a:schemeClr>
              </a:solidFill>
            </a:endParaRPr>
          </a:p>
        </p:txBody>
      </p:sp>
    </p:spTree>
    <p:extLst>
      <p:ext uri="{BB962C8B-B14F-4D97-AF65-F5344CB8AC3E}">
        <p14:creationId xmlns:p14="http://schemas.microsoft.com/office/powerpoint/2010/main" val="852695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p:txBody>
          <a:bodyPr>
            <a:normAutofit/>
          </a:bodyPr>
          <a:lstStyle/>
          <a:p>
            <a:pPr marL="0" indent="0" algn="ctr">
              <a:buNone/>
            </a:pPr>
            <a:r>
              <a:rPr lang="de-DE" sz="2700" dirty="0">
                <a:solidFill>
                  <a:schemeClr val="accent6">
                    <a:lumMod val="60000"/>
                    <a:lumOff val="40000"/>
                  </a:schemeClr>
                </a:solidFill>
              </a:rPr>
              <a:t>Geschafft!</a:t>
            </a: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Sie haben </a:t>
            </a:r>
            <a:r>
              <a:rPr lang="de-DE" sz="2700" dirty="0" smtClean="0">
                <a:solidFill>
                  <a:schemeClr val="bg1">
                    <a:lumMod val="75000"/>
                  </a:schemeClr>
                </a:solidFill>
              </a:rPr>
              <a:t>den ersten Block dieses </a:t>
            </a:r>
            <a:r>
              <a:rPr lang="de-DE" sz="2700" dirty="0">
                <a:solidFill>
                  <a:schemeClr val="bg1">
                    <a:lumMod val="75000"/>
                  </a:schemeClr>
                </a:solidFill>
              </a:rPr>
              <a:t>Experiment erfolgreich </a:t>
            </a:r>
            <a:r>
              <a:rPr lang="de-DE" sz="2700" dirty="0" smtClean="0">
                <a:solidFill>
                  <a:schemeClr val="bg1">
                    <a:lumMod val="75000"/>
                  </a:schemeClr>
                </a:solidFill>
              </a:rPr>
              <a:t>abgeschlossen.</a:t>
            </a:r>
            <a:endParaRPr lang="de-DE" sz="2700" dirty="0">
              <a:solidFill>
                <a:schemeClr val="bg1">
                  <a:lumMod val="75000"/>
                </a:schemeClr>
              </a:solidFill>
            </a:endParaRPr>
          </a:p>
          <a:p>
            <a:pPr marL="0" indent="0" algn="ctr">
              <a:buNone/>
            </a:pPr>
            <a:endParaRPr lang="de-DE" sz="2700" dirty="0">
              <a:solidFill>
                <a:schemeClr val="bg1">
                  <a:lumMod val="75000"/>
                </a:schemeClr>
              </a:solidFill>
            </a:endParaRPr>
          </a:p>
          <a:p>
            <a:pPr marL="0" indent="0" algn="ctr">
              <a:buNone/>
            </a:pPr>
            <a:r>
              <a:rPr lang="de-DE" sz="2700" dirty="0" smtClean="0">
                <a:solidFill>
                  <a:schemeClr val="bg1">
                    <a:lumMod val="75000"/>
                  </a:schemeClr>
                </a:solidFill>
              </a:rPr>
              <a:t>Weiter mit Leertaste.</a:t>
            </a:r>
            <a:endParaRPr lang="de-DE" sz="2700" dirty="0">
              <a:solidFill>
                <a:schemeClr val="bg1">
                  <a:lumMod val="75000"/>
                </a:schemeClr>
              </a:solidFill>
            </a:endParaRPr>
          </a:p>
          <a:p>
            <a:pPr marL="0" indent="0">
              <a:buNone/>
            </a:pPr>
            <a:endParaRPr lang="de-DE" sz="2700" dirty="0">
              <a:solidFill>
                <a:schemeClr val="bg1">
                  <a:lumMod val="75000"/>
                </a:schemeClr>
              </a:solidFill>
            </a:endParaRPr>
          </a:p>
          <a:p>
            <a:pPr marL="0" indent="0">
              <a:buNone/>
            </a:pPr>
            <a:r>
              <a:rPr lang="de-DE" sz="2700" dirty="0">
                <a:solidFill>
                  <a:schemeClr val="bg1">
                    <a:lumMod val="75000"/>
                  </a:schemeClr>
                </a:solidFill>
              </a:rPr>
              <a:t>                                                                                                                                                   </a:t>
            </a:r>
          </a:p>
        </p:txBody>
      </p:sp>
    </p:spTree>
    <p:extLst>
      <p:ext uri="{BB962C8B-B14F-4D97-AF65-F5344CB8AC3E}">
        <p14:creationId xmlns:p14="http://schemas.microsoft.com/office/powerpoint/2010/main" val="245425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1195754"/>
            <a:ext cx="10515600" cy="4981209"/>
          </a:xfrm>
        </p:spPr>
        <p:txBody>
          <a:bodyPr>
            <a:normAutofit/>
          </a:bodyPr>
          <a:lstStyle/>
          <a:p>
            <a:pPr marL="0" indent="0" algn="ctr">
              <a:buNone/>
            </a:pPr>
            <a:r>
              <a:rPr lang="de-DE" sz="2700" dirty="0" smtClean="0">
                <a:solidFill>
                  <a:schemeClr val="bg1">
                    <a:lumMod val="75000"/>
                  </a:schemeClr>
                </a:solidFill>
              </a:rPr>
              <a:t>Ihnen werden in einem Versuchsdurchgang immer sieben Elemente aus verschiedenen Kategorien präsentiert.</a:t>
            </a:r>
          </a:p>
          <a:p>
            <a:pPr marL="0" indent="0" algn="ctr">
              <a:buNone/>
            </a:pP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Die Kategorien sind: Buchstaben, Zahlen, geometrische Figuren (kurz: Figuren) oder Farben.</a:t>
            </a:r>
          </a:p>
          <a:p>
            <a:pPr marL="0" indent="0" algn="ctr">
              <a:buNone/>
            </a:pPr>
            <a:endParaRPr lang="de-DE" sz="2700" dirty="0">
              <a:solidFill>
                <a:schemeClr val="bg1">
                  <a:lumMod val="75000"/>
                </a:schemeClr>
              </a:solidFill>
            </a:endParaRPr>
          </a:p>
          <a:p>
            <a:pPr marL="0" indent="0" algn="ctr">
              <a:buNone/>
            </a:pPr>
            <a:r>
              <a:rPr lang="de-DE" sz="2700" dirty="0" smtClean="0">
                <a:solidFill>
                  <a:schemeClr val="bg1">
                    <a:lumMod val="75000"/>
                  </a:schemeClr>
                </a:solidFill>
              </a:rPr>
              <a:t>Vor jedem Durchgang bekommen Sie eine Zielkategorie vorgegeben. Diese bedeutet, dass Sie sich die Elemente dieser Kategorie merken sollen und die Elemente der übrigen Kategorien ignorieren können.                                                                                                                                                   </a:t>
            </a:r>
            <a:endParaRPr lang="de-DE" sz="2700" dirty="0">
              <a:solidFill>
                <a:schemeClr val="bg1">
                  <a:lumMod val="75000"/>
                </a:schemeClr>
              </a:solidFill>
            </a:endParaRPr>
          </a:p>
        </p:txBody>
      </p:sp>
      <p:sp>
        <p:nvSpPr>
          <p:cNvPr id="4" name="Pfeil: nach links 3">
            <a:extLst>
              <a:ext uri="{FF2B5EF4-FFF2-40B4-BE49-F238E27FC236}">
                <a16:creationId xmlns:a16="http://schemas.microsoft.com/office/drawing/2014/main" id="{AE2C4482-D138-4131-857C-3FC6036F7BDC}"/>
              </a:ext>
            </a:extLst>
          </p:cNvPr>
          <p:cNvSpPr/>
          <p:nvPr/>
        </p:nvSpPr>
        <p:spPr>
          <a:xfrm>
            <a:off x="790576" y="5136357"/>
            <a:ext cx="2652712" cy="12501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Zurück mit „D“</a:t>
            </a:r>
          </a:p>
          <a:p>
            <a:pPr algn="ctr"/>
            <a:endParaRPr lang="de-DE" dirty="0"/>
          </a:p>
        </p:txBody>
      </p:sp>
      <p:sp>
        <p:nvSpPr>
          <p:cNvPr id="5" name="Pfeil: nach rechts 4">
            <a:extLst>
              <a:ext uri="{FF2B5EF4-FFF2-40B4-BE49-F238E27FC236}">
                <a16:creationId xmlns:a16="http://schemas.microsoft.com/office/drawing/2014/main" id="{A8434D27-E93B-4ACD-8D18-BFBA1A2A8F9D}"/>
              </a:ext>
            </a:extLst>
          </p:cNvPr>
          <p:cNvSpPr/>
          <p:nvPr/>
        </p:nvSpPr>
        <p:spPr>
          <a:xfrm>
            <a:off x="8701088" y="5186363"/>
            <a:ext cx="2652712" cy="1228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Weiter mit „L“</a:t>
            </a:r>
          </a:p>
          <a:p>
            <a:pPr algn="ctr"/>
            <a:endParaRPr lang="de-DE" dirty="0"/>
          </a:p>
        </p:txBody>
      </p:sp>
    </p:spTree>
    <p:extLst>
      <p:ext uri="{BB962C8B-B14F-4D97-AF65-F5344CB8AC3E}">
        <p14:creationId xmlns:p14="http://schemas.microsoft.com/office/powerpoint/2010/main" val="3814486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p:txBody>
          <a:bodyPr>
            <a:normAutofit/>
          </a:bodyPr>
          <a:lstStyle/>
          <a:p>
            <a:pPr marL="0" indent="0" algn="ctr">
              <a:buNone/>
            </a:pPr>
            <a:r>
              <a:rPr lang="de-DE" sz="2700" dirty="0">
                <a:solidFill>
                  <a:schemeClr val="accent6">
                    <a:lumMod val="60000"/>
                    <a:lumOff val="40000"/>
                  </a:schemeClr>
                </a:solidFill>
              </a:rPr>
              <a:t>Geschafft!</a:t>
            </a: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Sie haben dieses Experiment erfolgreich </a:t>
            </a:r>
            <a:r>
              <a:rPr lang="de-DE" sz="2700" dirty="0" smtClean="0">
                <a:solidFill>
                  <a:schemeClr val="bg1">
                    <a:lumMod val="75000"/>
                  </a:schemeClr>
                </a:solidFill>
              </a:rPr>
              <a:t>abgeschlossen.</a:t>
            </a:r>
            <a:endParaRPr lang="de-DE" sz="2700" dirty="0">
              <a:solidFill>
                <a:schemeClr val="bg1">
                  <a:lumMod val="75000"/>
                </a:schemeClr>
              </a:solidFill>
            </a:endParaRP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Bitte wenden Sie sich an die Versuchsleitung.</a:t>
            </a:r>
          </a:p>
          <a:p>
            <a:pPr marL="0" indent="0">
              <a:buNone/>
            </a:pPr>
            <a:endParaRPr lang="de-DE" sz="2700" dirty="0">
              <a:solidFill>
                <a:schemeClr val="bg1">
                  <a:lumMod val="75000"/>
                </a:schemeClr>
              </a:solidFill>
            </a:endParaRPr>
          </a:p>
          <a:p>
            <a:pPr marL="0" indent="0">
              <a:buNone/>
            </a:pPr>
            <a:r>
              <a:rPr lang="de-DE" sz="2700" dirty="0">
                <a:solidFill>
                  <a:schemeClr val="bg1">
                    <a:lumMod val="75000"/>
                  </a:schemeClr>
                </a:solidFill>
              </a:rPr>
              <a:t>                                                                                                                                                   </a:t>
            </a:r>
          </a:p>
        </p:txBody>
      </p:sp>
      <p:sp>
        <p:nvSpPr>
          <p:cNvPr id="4" name="Smiley 3">
            <a:extLst>
              <a:ext uri="{FF2B5EF4-FFF2-40B4-BE49-F238E27FC236}">
                <a16:creationId xmlns:a16="http://schemas.microsoft.com/office/drawing/2014/main" id="{D8A96924-76F4-4662-AE4E-05A43348132B}"/>
              </a:ext>
            </a:extLst>
          </p:cNvPr>
          <p:cNvSpPr/>
          <p:nvPr/>
        </p:nvSpPr>
        <p:spPr>
          <a:xfrm>
            <a:off x="5303043" y="4932500"/>
            <a:ext cx="1585913" cy="1385887"/>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52571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1195754"/>
            <a:ext cx="10515600" cy="4981209"/>
          </a:xfrm>
        </p:spPr>
        <p:txBody>
          <a:bodyPr>
            <a:normAutofit/>
          </a:bodyPr>
          <a:lstStyle/>
          <a:p>
            <a:pPr marL="0" indent="0" algn="ctr">
              <a:buNone/>
            </a:pPr>
            <a:endParaRPr lang="de-DE" sz="2700" dirty="0">
              <a:solidFill>
                <a:schemeClr val="bg1">
                  <a:lumMod val="75000"/>
                </a:schemeClr>
              </a:solidFill>
            </a:endParaRPr>
          </a:p>
          <a:p>
            <a:pPr marL="0" indent="0" algn="ctr">
              <a:buNone/>
            </a:pPr>
            <a:r>
              <a:rPr lang="de-DE" sz="2700" dirty="0" smtClean="0">
                <a:solidFill>
                  <a:schemeClr val="bg1">
                    <a:lumMod val="75000"/>
                  </a:schemeClr>
                </a:solidFill>
              </a:rPr>
              <a:t>Am Ende erscheint ein Fragezeichen gefolgt von einem weiteren Element der Zielkategorie. </a:t>
            </a:r>
          </a:p>
          <a:p>
            <a:pPr marL="0" indent="0" algn="ctr">
              <a:buNone/>
            </a:pPr>
            <a:r>
              <a:rPr lang="de-DE" sz="2700" dirty="0" smtClean="0">
                <a:solidFill>
                  <a:schemeClr val="bg1">
                    <a:lumMod val="75000"/>
                  </a:schemeClr>
                </a:solidFill>
              </a:rPr>
              <a:t>Ihre Aufgabe ist es nun zu entscheiden, ob dieses abgefragte Element das zuletzt präsentierte Element der Zielkategorie war oder nicht. </a:t>
            </a:r>
          </a:p>
          <a:p>
            <a:pPr marL="0" indent="0" algn="ctr">
              <a:buNone/>
            </a:pPr>
            <a:endParaRPr lang="de-DE" sz="2700" dirty="0">
              <a:solidFill>
                <a:schemeClr val="bg1">
                  <a:lumMod val="75000"/>
                </a:schemeClr>
              </a:solidFill>
            </a:endParaRPr>
          </a:p>
          <a:p>
            <a:pPr marL="0" indent="0" algn="ctr">
              <a:buNone/>
            </a:pPr>
            <a:r>
              <a:rPr lang="de-DE" sz="2700" dirty="0" smtClean="0">
                <a:solidFill>
                  <a:schemeClr val="bg1">
                    <a:lumMod val="75000"/>
                  </a:schemeClr>
                </a:solidFill>
              </a:rPr>
              <a:t>Es folgt nochmals die Erklärung eines Durchgangs und zwei Beispiele.                                                                                                                                                  </a:t>
            </a:r>
            <a:endParaRPr lang="de-DE" sz="2700" dirty="0">
              <a:solidFill>
                <a:schemeClr val="bg1">
                  <a:lumMod val="75000"/>
                </a:schemeClr>
              </a:solidFill>
            </a:endParaRPr>
          </a:p>
        </p:txBody>
      </p:sp>
      <p:sp>
        <p:nvSpPr>
          <p:cNvPr id="4" name="Pfeil: nach links 3">
            <a:extLst>
              <a:ext uri="{FF2B5EF4-FFF2-40B4-BE49-F238E27FC236}">
                <a16:creationId xmlns:a16="http://schemas.microsoft.com/office/drawing/2014/main" id="{AE2C4482-D138-4131-857C-3FC6036F7BDC}"/>
              </a:ext>
            </a:extLst>
          </p:cNvPr>
          <p:cNvSpPr/>
          <p:nvPr/>
        </p:nvSpPr>
        <p:spPr>
          <a:xfrm>
            <a:off x="790576" y="5136357"/>
            <a:ext cx="2652712" cy="12501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Zurück mit „D“</a:t>
            </a:r>
          </a:p>
          <a:p>
            <a:pPr algn="ctr"/>
            <a:endParaRPr lang="de-DE" dirty="0"/>
          </a:p>
        </p:txBody>
      </p:sp>
      <p:sp>
        <p:nvSpPr>
          <p:cNvPr id="5" name="Pfeil: nach rechts 4">
            <a:extLst>
              <a:ext uri="{FF2B5EF4-FFF2-40B4-BE49-F238E27FC236}">
                <a16:creationId xmlns:a16="http://schemas.microsoft.com/office/drawing/2014/main" id="{A8434D27-E93B-4ACD-8D18-BFBA1A2A8F9D}"/>
              </a:ext>
            </a:extLst>
          </p:cNvPr>
          <p:cNvSpPr/>
          <p:nvPr/>
        </p:nvSpPr>
        <p:spPr>
          <a:xfrm>
            <a:off x="8701088" y="5186363"/>
            <a:ext cx="2652712" cy="1228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Weiter mit „L“</a:t>
            </a:r>
          </a:p>
          <a:p>
            <a:pPr algn="ctr"/>
            <a:endParaRPr lang="de-DE" dirty="0"/>
          </a:p>
        </p:txBody>
      </p:sp>
    </p:spTree>
    <p:extLst>
      <p:ext uri="{BB962C8B-B14F-4D97-AF65-F5344CB8AC3E}">
        <p14:creationId xmlns:p14="http://schemas.microsoft.com/office/powerpoint/2010/main" val="129043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1195754"/>
            <a:ext cx="10515600" cy="4981209"/>
          </a:xfrm>
        </p:spPr>
        <p:txBody>
          <a:bodyPr>
            <a:normAutofit/>
          </a:bodyPr>
          <a:lstStyle/>
          <a:p>
            <a:pPr marL="0" indent="0" algn="ctr">
              <a:buNone/>
            </a:pPr>
            <a:r>
              <a:rPr lang="de-DE" sz="2700" dirty="0">
                <a:solidFill>
                  <a:schemeClr val="accent6">
                    <a:lumMod val="60000"/>
                    <a:lumOff val="40000"/>
                  </a:schemeClr>
                </a:solidFill>
              </a:rPr>
              <a:t>Ablauf eines Versuchsdurchgang</a:t>
            </a:r>
            <a:r>
              <a:rPr lang="de-DE" sz="2700" dirty="0" smtClean="0">
                <a:solidFill>
                  <a:schemeClr val="accent6">
                    <a:lumMod val="60000"/>
                    <a:lumOff val="40000"/>
                  </a:schemeClr>
                </a:solidFill>
              </a:rPr>
              <a:t>:</a:t>
            </a: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Zu </a:t>
            </a:r>
            <a:r>
              <a:rPr lang="de-DE" sz="2700" dirty="0">
                <a:solidFill>
                  <a:schemeClr val="bg1">
                    <a:lumMod val="75000"/>
                  </a:schemeClr>
                </a:solidFill>
              </a:rPr>
              <a:t>Beginn jedes Versuchsdurchgangs </a:t>
            </a:r>
            <a:r>
              <a:rPr lang="de-DE" sz="2700" dirty="0" smtClean="0">
                <a:solidFill>
                  <a:schemeClr val="bg1">
                    <a:lumMod val="75000"/>
                  </a:schemeClr>
                </a:solidFill>
              </a:rPr>
              <a:t>erscheint </a:t>
            </a:r>
            <a:r>
              <a:rPr lang="de-DE" sz="2700" dirty="0" smtClean="0">
                <a:solidFill>
                  <a:schemeClr val="bg1">
                    <a:lumMod val="75000"/>
                  </a:schemeClr>
                </a:solidFill>
              </a:rPr>
              <a:t>ein Fixationskreuz und dann </a:t>
            </a:r>
            <a:r>
              <a:rPr lang="de-DE" sz="2700" dirty="0" smtClean="0">
                <a:solidFill>
                  <a:schemeClr val="bg1">
                    <a:lumMod val="75000"/>
                  </a:schemeClr>
                </a:solidFill>
              </a:rPr>
              <a:t>wird </a:t>
            </a:r>
            <a:r>
              <a:rPr lang="de-DE" sz="2700" dirty="0" smtClean="0">
                <a:solidFill>
                  <a:schemeClr val="bg1">
                    <a:lumMod val="75000"/>
                  </a:schemeClr>
                </a:solidFill>
              </a:rPr>
              <a:t>die Kategorie vorgegeben.</a:t>
            </a:r>
          </a:p>
          <a:p>
            <a:pPr marL="0" indent="0" algn="ctr">
              <a:buNone/>
            </a:pP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Danach erscheint </a:t>
            </a:r>
            <a:r>
              <a:rPr lang="de-DE" sz="2700" dirty="0">
                <a:solidFill>
                  <a:schemeClr val="bg1">
                    <a:lumMod val="75000"/>
                  </a:schemeClr>
                </a:solidFill>
              </a:rPr>
              <a:t>ein </a:t>
            </a:r>
            <a:r>
              <a:rPr lang="de-DE" sz="2700" dirty="0" smtClean="0">
                <a:solidFill>
                  <a:schemeClr val="bg1">
                    <a:lumMod val="75000"/>
                  </a:schemeClr>
                </a:solidFill>
              </a:rPr>
              <a:t>weiteres Fixationskreuz</a:t>
            </a:r>
            <a:r>
              <a:rPr lang="de-DE" sz="2700">
                <a:solidFill>
                  <a:schemeClr val="bg1">
                    <a:lumMod val="75000"/>
                  </a:schemeClr>
                </a:solidFill>
              </a:rPr>
              <a:t>. </a:t>
            </a:r>
            <a:endParaRPr lang="de-DE" sz="2700" smtClean="0">
              <a:solidFill>
                <a:schemeClr val="bg1">
                  <a:lumMod val="75000"/>
                </a:schemeClr>
              </a:solidFill>
            </a:endParaRPr>
          </a:p>
          <a:p>
            <a:pPr marL="0" indent="0" algn="ctr">
              <a:buNone/>
            </a:pPr>
            <a:endParaRPr lang="de-DE" sz="1500" dirty="0">
              <a:solidFill>
                <a:schemeClr val="bg1">
                  <a:lumMod val="75000"/>
                </a:schemeClr>
              </a:solidFill>
            </a:endParaRPr>
          </a:p>
          <a:p>
            <a:pPr marL="0" indent="0" algn="ctr">
              <a:buNone/>
            </a:pPr>
            <a:r>
              <a:rPr lang="de-DE" sz="2700" dirty="0" smtClean="0">
                <a:solidFill>
                  <a:schemeClr val="bg1">
                    <a:lumMod val="75000"/>
                  </a:schemeClr>
                </a:solidFill>
              </a:rPr>
              <a:t>Daraufhin werden die sieben Elemente präsentiert, gefolgt von einem Fragezeichen und einem weiteren Element, bei dem Sie nun entscheiden sollen, ob es das letzte präsentierte Element der Zielkategorie war oder nicht.  </a:t>
            </a:r>
          </a:p>
        </p:txBody>
      </p:sp>
      <p:sp>
        <p:nvSpPr>
          <p:cNvPr id="4" name="Pfeil: nach links 3">
            <a:extLst>
              <a:ext uri="{FF2B5EF4-FFF2-40B4-BE49-F238E27FC236}">
                <a16:creationId xmlns:a16="http://schemas.microsoft.com/office/drawing/2014/main" id="{AE2C4482-D138-4131-857C-3FC6036F7BDC}"/>
              </a:ext>
            </a:extLst>
          </p:cNvPr>
          <p:cNvSpPr/>
          <p:nvPr/>
        </p:nvSpPr>
        <p:spPr>
          <a:xfrm>
            <a:off x="790576" y="5136357"/>
            <a:ext cx="2652712" cy="12501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Zurück mit „D“</a:t>
            </a:r>
          </a:p>
          <a:p>
            <a:pPr algn="ctr"/>
            <a:endParaRPr lang="de-DE" dirty="0"/>
          </a:p>
        </p:txBody>
      </p:sp>
      <p:sp>
        <p:nvSpPr>
          <p:cNvPr id="5" name="Pfeil: nach rechts 4">
            <a:extLst>
              <a:ext uri="{FF2B5EF4-FFF2-40B4-BE49-F238E27FC236}">
                <a16:creationId xmlns:a16="http://schemas.microsoft.com/office/drawing/2014/main" id="{A8434D27-E93B-4ACD-8D18-BFBA1A2A8F9D}"/>
              </a:ext>
            </a:extLst>
          </p:cNvPr>
          <p:cNvSpPr/>
          <p:nvPr/>
        </p:nvSpPr>
        <p:spPr>
          <a:xfrm>
            <a:off x="8701088" y="5186363"/>
            <a:ext cx="2652712" cy="1228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Weiter mit „L“</a:t>
            </a:r>
          </a:p>
          <a:p>
            <a:pPr algn="ctr"/>
            <a:endParaRPr lang="de-DE" dirty="0"/>
          </a:p>
        </p:txBody>
      </p:sp>
    </p:spTree>
    <p:extLst>
      <p:ext uri="{BB962C8B-B14F-4D97-AF65-F5344CB8AC3E}">
        <p14:creationId xmlns:p14="http://schemas.microsoft.com/office/powerpoint/2010/main" val="1880042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1195754"/>
            <a:ext cx="10515600" cy="4981209"/>
          </a:xfrm>
        </p:spPr>
        <p:txBody>
          <a:bodyPr>
            <a:normAutofit/>
          </a:bodyPr>
          <a:lstStyle/>
          <a:p>
            <a:pPr marL="0" indent="0" algn="ctr">
              <a:buNone/>
            </a:pPr>
            <a:r>
              <a:rPr lang="de-DE" sz="2700" u="sng" dirty="0" smtClean="0">
                <a:solidFill>
                  <a:schemeClr val="bg1">
                    <a:lumMod val="75000"/>
                  </a:schemeClr>
                </a:solidFill>
              </a:rPr>
              <a:t>Zielkategorie</a:t>
            </a:r>
            <a:r>
              <a:rPr lang="de-DE" sz="2700" dirty="0" smtClean="0">
                <a:solidFill>
                  <a:schemeClr val="bg1">
                    <a:lumMod val="75000"/>
                  </a:schemeClr>
                </a:solidFill>
              </a:rPr>
              <a:t> = Figuren</a:t>
            </a:r>
          </a:p>
          <a:p>
            <a:pPr marL="0" indent="0" algn="ctr">
              <a:buNone/>
            </a:pPr>
            <a:r>
              <a:rPr lang="de-DE" sz="2700" u="sng" dirty="0" smtClean="0">
                <a:solidFill>
                  <a:schemeClr val="bg1">
                    <a:lumMod val="75000"/>
                  </a:schemeClr>
                </a:solidFill>
              </a:rPr>
              <a:t>Liste der Elemente:</a:t>
            </a:r>
          </a:p>
          <a:p>
            <a:pPr marL="0" indent="0" algn="ctr">
              <a:buNone/>
            </a:pP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B </a:t>
            </a:r>
            <a:r>
              <a:rPr lang="de-DE" sz="2700" dirty="0" smtClean="0">
                <a:solidFill>
                  <a:schemeClr val="bg1">
                    <a:lumMod val="75000"/>
                  </a:schemeClr>
                </a:solidFill>
                <a:sym typeface="Wingdings" panose="05000000000000000000" pitchFamily="2" charset="2"/>
              </a:rPr>
              <a:t> </a:t>
            </a:r>
            <a:r>
              <a:rPr lang="de-DE" sz="2700" dirty="0" smtClean="0">
                <a:solidFill>
                  <a:schemeClr val="bg1">
                    <a:lumMod val="75000"/>
                  </a:schemeClr>
                </a:solidFill>
              </a:rPr>
              <a:t>1 </a:t>
            </a:r>
            <a:r>
              <a:rPr lang="de-DE" sz="2700" dirty="0" smtClean="0">
                <a:solidFill>
                  <a:schemeClr val="bg1">
                    <a:lumMod val="75000"/>
                  </a:schemeClr>
                </a:solidFill>
                <a:sym typeface="Wingdings" panose="05000000000000000000" pitchFamily="2" charset="2"/>
              </a:rPr>
              <a:t>             D  6 </a:t>
            </a:r>
            <a:endParaRPr lang="de-DE" sz="2700" dirty="0" smtClean="0">
              <a:solidFill>
                <a:schemeClr val="bg1">
                  <a:lumMod val="75000"/>
                </a:schemeClr>
              </a:solidFill>
            </a:endParaRPr>
          </a:p>
          <a:p>
            <a:pPr marL="0" indent="0" algn="ctr">
              <a:buNone/>
            </a:pP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a:t>
            </a:r>
          </a:p>
          <a:p>
            <a:pPr marL="0" indent="0" algn="ctr">
              <a:buNone/>
            </a:pPr>
            <a:r>
              <a:rPr lang="de-DE" sz="2700" u="sng" dirty="0" smtClean="0">
                <a:solidFill>
                  <a:schemeClr val="bg1">
                    <a:lumMod val="75000"/>
                  </a:schemeClr>
                </a:solidFill>
              </a:rPr>
              <a:t>Abfrage</a:t>
            </a:r>
            <a:r>
              <a:rPr lang="de-DE" sz="2700" dirty="0" smtClean="0">
                <a:solidFill>
                  <a:schemeClr val="bg1">
                    <a:lumMod val="75000"/>
                  </a:schemeClr>
                </a:solidFill>
              </a:rPr>
              <a:t>: </a:t>
            </a:r>
          </a:p>
          <a:p>
            <a:pPr marL="0" indent="0" algn="ctr">
              <a:buNone/>
            </a:pPr>
            <a:r>
              <a:rPr lang="de-DE" sz="2700" u="sng" dirty="0" smtClean="0">
                <a:solidFill>
                  <a:schemeClr val="bg1">
                    <a:lumMod val="75000"/>
                  </a:schemeClr>
                </a:solidFill>
              </a:rPr>
              <a:t>Antwort</a:t>
            </a:r>
            <a:r>
              <a:rPr lang="de-DE" sz="2700" dirty="0" smtClean="0">
                <a:solidFill>
                  <a:schemeClr val="bg1">
                    <a:lumMod val="75000"/>
                  </a:schemeClr>
                </a:solidFill>
              </a:rPr>
              <a:t> = Ja, der Kreis war das letzte präsentierte Element der Zielkategorie</a:t>
            </a:r>
          </a:p>
          <a:p>
            <a:pPr marL="0" indent="0" algn="ctr">
              <a:buNone/>
            </a:pPr>
            <a:endParaRPr lang="de-DE" sz="2700" dirty="0" smtClean="0">
              <a:solidFill>
                <a:schemeClr val="bg1">
                  <a:lumMod val="75000"/>
                </a:schemeClr>
              </a:solidFill>
            </a:endParaRPr>
          </a:p>
          <a:p>
            <a:pPr marL="0" indent="0" algn="ctr">
              <a:buNone/>
            </a:pPr>
            <a:endParaRPr lang="de-DE" sz="2700" dirty="0" smtClean="0">
              <a:solidFill>
                <a:schemeClr val="bg1">
                  <a:lumMod val="75000"/>
                </a:schemeClr>
              </a:solidFill>
            </a:endParaRPr>
          </a:p>
          <a:p>
            <a:pPr marL="0" indent="0" algn="ctr">
              <a:buNone/>
            </a:pPr>
            <a:endParaRPr lang="de-DE" sz="2700" dirty="0" smtClean="0">
              <a:solidFill>
                <a:schemeClr val="bg1">
                  <a:lumMod val="75000"/>
                </a:schemeClr>
              </a:solidFill>
            </a:endParaRPr>
          </a:p>
        </p:txBody>
      </p:sp>
      <p:sp>
        <p:nvSpPr>
          <p:cNvPr id="4" name="Pfeil: nach links 3">
            <a:extLst>
              <a:ext uri="{FF2B5EF4-FFF2-40B4-BE49-F238E27FC236}">
                <a16:creationId xmlns:a16="http://schemas.microsoft.com/office/drawing/2014/main" id="{AE2C4482-D138-4131-857C-3FC6036F7BDC}"/>
              </a:ext>
            </a:extLst>
          </p:cNvPr>
          <p:cNvSpPr/>
          <p:nvPr/>
        </p:nvSpPr>
        <p:spPr>
          <a:xfrm>
            <a:off x="790576" y="5136357"/>
            <a:ext cx="2652712" cy="12501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Zurück mit „D“</a:t>
            </a:r>
          </a:p>
          <a:p>
            <a:pPr algn="ctr"/>
            <a:endParaRPr lang="de-DE" dirty="0"/>
          </a:p>
        </p:txBody>
      </p:sp>
      <p:sp>
        <p:nvSpPr>
          <p:cNvPr id="5" name="Pfeil: nach rechts 4">
            <a:extLst>
              <a:ext uri="{FF2B5EF4-FFF2-40B4-BE49-F238E27FC236}">
                <a16:creationId xmlns:a16="http://schemas.microsoft.com/office/drawing/2014/main" id="{A8434D27-E93B-4ACD-8D18-BFBA1A2A8F9D}"/>
              </a:ext>
            </a:extLst>
          </p:cNvPr>
          <p:cNvSpPr/>
          <p:nvPr/>
        </p:nvSpPr>
        <p:spPr>
          <a:xfrm>
            <a:off x="8701088" y="5186363"/>
            <a:ext cx="2652712" cy="1228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Weiter mit „L“</a:t>
            </a:r>
          </a:p>
          <a:p>
            <a:pPr algn="ctr"/>
            <a:endParaRPr lang="de-DE" dirty="0"/>
          </a:p>
        </p:txBody>
      </p:sp>
      <p:sp>
        <p:nvSpPr>
          <p:cNvPr id="2" name="Ellipse 1"/>
          <p:cNvSpPr/>
          <p:nvPr/>
        </p:nvSpPr>
        <p:spPr>
          <a:xfrm>
            <a:off x="5313335" y="2735451"/>
            <a:ext cx="356461" cy="348711"/>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p:cNvSpPr/>
          <p:nvPr/>
        </p:nvSpPr>
        <p:spPr>
          <a:xfrm>
            <a:off x="6095999" y="2727701"/>
            <a:ext cx="356461" cy="36421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p:nvSpPr>
        <p:spPr>
          <a:xfrm>
            <a:off x="8273511" y="2749617"/>
            <a:ext cx="356461" cy="36421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Ellipse 8"/>
          <p:cNvSpPr/>
          <p:nvPr/>
        </p:nvSpPr>
        <p:spPr>
          <a:xfrm>
            <a:off x="6759843" y="4267200"/>
            <a:ext cx="356461" cy="348711"/>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42761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1195754"/>
            <a:ext cx="10515600" cy="4981209"/>
          </a:xfrm>
        </p:spPr>
        <p:txBody>
          <a:bodyPr>
            <a:normAutofit/>
          </a:bodyPr>
          <a:lstStyle/>
          <a:p>
            <a:pPr marL="0" indent="0" algn="ctr">
              <a:buNone/>
            </a:pPr>
            <a:r>
              <a:rPr lang="de-DE" sz="2700" u="sng" dirty="0" smtClean="0">
                <a:solidFill>
                  <a:schemeClr val="bg1">
                    <a:lumMod val="75000"/>
                  </a:schemeClr>
                </a:solidFill>
              </a:rPr>
              <a:t>Zielkategorie</a:t>
            </a:r>
            <a:r>
              <a:rPr lang="de-DE" sz="2700" dirty="0" smtClean="0">
                <a:solidFill>
                  <a:schemeClr val="bg1">
                    <a:lumMod val="75000"/>
                  </a:schemeClr>
                </a:solidFill>
              </a:rPr>
              <a:t> = Figuren</a:t>
            </a:r>
          </a:p>
          <a:p>
            <a:pPr marL="0" indent="0" algn="ctr">
              <a:buNone/>
            </a:pPr>
            <a:r>
              <a:rPr lang="de-DE" sz="2700" u="sng" dirty="0" smtClean="0">
                <a:solidFill>
                  <a:schemeClr val="bg1">
                    <a:lumMod val="75000"/>
                  </a:schemeClr>
                </a:solidFill>
              </a:rPr>
              <a:t>Liste der Elemente:</a:t>
            </a:r>
          </a:p>
          <a:p>
            <a:pPr marL="0" indent="0" algn="ctr">
              <a:buNone/>
            </a:pP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B </a:t>
            </a:r>
            <a:r>
              <a:rPr lang="de-DE" sz="2700" dirty="0" smtClean="0">
                <a:solidFill>
                  <a:schemeClr val="bg1">
                    <a:lumMod val="75000"/>
                  </a:schemeClr>
                </a:solidFill>
                <a:sym typeface="Wingdings" panose="05000000000000000000" pitchFamily="2" charset="2"/>
              </a:rPr>
              <a:t> </a:t>
            </a:r>
            <a:r>
              <a:rPr lang="de-DE" sz="2700" dirty="0" smtClean="0">
                <a:solidFill>
                  <a:schemeClr val="bg1">
                    <a:lumMod val="75000"/>
                  </a:schemeClr>
                </a:solidFill>
              </a:rPr>
              <a:t>1 </a:t>
            </a:r>
            <a:r>
              <a:rPr lang="de-DE" sz="2700" dirty="0" smtClean="0">
                <a:solidFill>
                  <a:schemeClr val="bg1">
                    <a:lumMod val="75000"/>
                  </a:schemeClr>
                </a:solidFill>
                <a:sym typeface="Wingdings" panose="05000000000000000000" pitchFamily="2" charset="2"/>
              </a:rPr>
              <a:t>             D  6 </a:t>
            </a:r>
            <a:endParaRPr lang="de-DE" sz="2700" dirty="0" smtClean="0">
              <a:solidFill>
                <a:schemeClr val="bg1">
                  <a:lumMod val="75000"/>
                </a:schemeClr>
              </a:solidFill>
            </a:endParaRPr>
          </a:p>
          <a:p>
            <a:pPr marL="0" indent="0" algn="ctr">
              <a:buNone/>
            </a:pP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a:t>
            </a:r>
          </a:p>
          <a:p>
            <a:pPr marL="0" indent="0" algn="ctr">
              <a:buNone/>
            </a:pPr>
            <a:r>
              <a:rPr lang="de-DE" sz="2700" u="sng" dirty="0" smtClean="0">
                <a:solidFill>
                  <a:schemeClr val="bg1">
                    <a:lumMod val="75000"/>
                  </a:schemeClr>
                </a:solidFill>
              </a:rPr>
              <a:t>Abfrage</a:t>
            </a:r>
            <a:r>
              <a:rPr lang="de-DE" sz="2700" dirty="0" smtClean="0">
                <a:solidFill>
                  <a:schemeClr val="bg1">
                    <a:lumMod val="75000"/>
                  </a:schemeClr>
                </a:solidFill>
              </a:rPr>
              <a:t>: </a:t>
            </a:r>
          </a:p>
          <a:p>
            <a:pPr marL="0" indent="0" algn="ctr">
              <a:buNone/>
            </a:pPr>
            <a:r>
              <a:rPr lang="de-DE" sz="2700" u="sng" dirty="0" smtClean="0">
                <a:solidFill>
                  <a:schemeClr val="bg1">
                    <a:lumMod val="75000"/>
                  </a:schemeClr>
                </a:solidFill>
              </a:rPr>
              <a:t>Antwort</a:t>
            </a:r>
            <a:r>
              <a:rPr lang="de-DE" sz="2700" dirty="0" smtClean="0">
                <a:solidFill>
                  <a:schemeClr val="bg1">
                    <a:lumMod val="75000"/>
                  </a:schemeClr>
                </a:solidFill>
              </a:rPr>
              <a:t> = Nein, der Kreis war nicht das letzte präsentierte Element der Zielkategorie sondern das Dreieck</a:t>
            </a:r>
          </a:p>
          <a:p>
            <a:pPr marL="0" indent="0" algn="ctr">
              <a:buNone/>
            </a:pPr>
            <a:endParaRPr lang="de-DE" sz="2700" dirty="0" smtClean="0">
              <a:solidFill>
                <a:schemeClr val="bg1">
                  <a:lumMod val="75000"/>
                </a:schemeClr>
              </a:solidFill>
            </a:endParaRPr>
          </a:p>
          <a:p>
            <a:pPr marL="0" indent="0" algn="ctr">
              <a:buNone/>
            </a:pPr>
            <a:endParaRPr lang="de-DE" sz="2700" dirty="0" smtClean="0">
              <a:solidFill>
                <a:schemeClr val="bg1">
                  <a:lumMod val="75000"/>
                </a:schemeClr>
              </a:solidFill>
            </a:endParaRPr>
          </a:p>
          <a:p>
            <a:pPr marL="0" indent="0" algn="ctr">
              <a:buNone/>
            </a:pPr>
            <a:endParaRPr lang="de-DE" sz="2700" dirty="0" smtClean="0">
              <a:solidFill>
                <a:schemeClr val="bg1">
                  <a:lumMod val="75000"/>
                </a:schemeClr>
              </a:solidFill>
            </a:endParaRPr>
          </a:p>
        </p:txBody>
      </p:sp>
      <p:sp>
        <p:nvSpPr>
          <p:cNvPr id="4" name="Pfeil: nach links 3">
            <a:extLst>
              <a:ext uri="{FF2B5EF4-FFF2-40B4-BE49-F238E27FC236}">
                <a16:creationId xmlns:a16="http://schemas.microsoft.com/office/drawing/2014/main" id="{AE2C4482-D138-4131-857C-3FC6036F7BDC}"/>
              </a:ext>
            </a:extLst>
          </p:cNvPr>
          <p:cNvSpPr/>
          <p:nvPr/>
        </p:nvSpPr>
        <p:spPr>
          <a:xfrm>
            <a:off x="790576" y="5136357"/>
            <a:ext cx="2652712" cy="12501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Zurück mit „D“</a:t>
            </a:r>
          </a:p>
          <a:p>
            <a:pPr algn="ctr"/>
            <a:endParaRPr lang="de-DE" dirty="0"/>
          </a:p>
        </p:txBody>
      </p:sp>
      <p:sp>
        <p:nvSpPr>
          <p:cNvPr id="5" name="Pfeil: nach rechts 4">
            <a:extLst>
              <a:ext uri="{FF2B5EF4-FFF2-40B4-BE49-F238E27FC236}">
                <a16:creationId xmlns:a16="http://schemas.microsoft.com/office/drawing/2014/main" id="{A8434D27-E93B-4ACD-8D18-BFBA1A2A8F9D}"/>
              </a:ext>
            </a:extLst>
          </p:cNvPr>
          <p:cNvSpPr/>
          <p:nvPr/>
        </p:nvSpPr>
        <p:spPr>
          <a:xfrm>
            <a:off x="8701088" y="5186363"/>
            <a:ext cx="2652712" cy="1228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Weiter mit „L“</a:t>
            </a:r>
          </a:p>
          <a:p>
            <a:pPr algn="ctr"/>
            <a:endParaRPr lang="de-DE" dirty="0"/>
          </a:p>
        </p:txBody>
      </p:sp>
      <p:sp>
        <p:nvSpPr>
          <p:cNvPr id="2" name="Ellipse 1"/>
          <p:cNvSpPr/>
          <p:nvPr/>
        </p:nvSpPr>
        <p:spPr>
          <a:xfrm>
            <a:off x="5313335" y="2735451"/>
            <a:ext cx="356461" cy="348711"/>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Rechteck 5"/>
          <p:cNvSpPr/>
          <p:nvPr/>
        </p:nvSpPr>
        <p:spPr>
          <a:xfrm>
            <a:off x="6095999" y="2727701"/>
            <a:ext cx="356461" cy="36421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Ellipse 8"/>
          <p:cNvSpPr/>
          <p:nvPr/>
        </p:nvSpPr>
        <p:spPr>
          <a:xfrm>
            <a:off x="6759843" y="4267200"/>
            <a:ext cx="356461" cy="348711"/>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Gleichschenkliges Dreieck 6"/>
          <p:cNvSpPr/>
          <p:nvPr/>
        </p:nvSpPr>
        <p:spPr>
          <a:xfrm>
            <a:off x="8330338" y="2735451"/>
            <a:ext cx="370749" cy="348711"/>
          </a:xfrm>
          <a:prstGeom prst="triangl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9367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1195754"/>
            <a:ext cx="10515600" cy="4981209"/>
          </a:xfrm>
        </p:spPr>
        <p:txBody>
          <a:bodyPr>
            <a:normAutofit/>
          </a:bodyPr>
          <a:lstStyle/>
          <a:p>
            <a:pPr marL="0" indent="0" algn="ctr">
              <a:buNone/>
            </a:pPr>
            <a:endParaRPr lang="de-DE" sz="2700" dirty="0">
              <a:solidFill>
                <a:schemeClr val="bg1">
                  <a:lumMod val="75000"/>
                </a:schemeClr>
              </a:solidFill>
            </a:endParaRPr>
          </a:p>
          <a:p>
            <a:pPr marL="0" indent="0" algn="ctr">
              <a:buNone/>
            </a:pPr>
            <a:r>
              <a:rPr lang="de-DE" sz="2700" dirty="0">
                <a:solidFill>
                  <a:schemeClr val="accent6">
                    <a:lumMod val="60000"/>
                    <a:lumOff val="40000"/>
                  </a:schemeClr>
                </a:solidFill>
              </a:rPr>
              <a:t>Um zu antworten, drücken Sie: </a:t>
            </a:r>
          </a:p>
          <a:p>
            <a:pPr marL="514350" indent="-514350" algn="ctr">
              <a:buAutoNum type="alphaLcParenR"/>
            </a:pPr>
            <a:r>
              <a:rPr lang="de-DE" sz="2700" dirty="0">
                <a:solidFill>
                  <a:schemeClr val="bg1">
                    <a:lumMod val="75000"/>
                  </a:schemeClr>
                </a:solidFill>
              </a:rPr>
              <a:t>die RECHTE Taste „L“, wenn </a:t>
            </a:r>
            <a:r>
              <a:rPr lang="de-DE" sz="2700" dirty="0" smtClean="0">
                <a:solidFill>
                  <a:schemeClr val="bg1">
                    <a:lumMod val="75000"/>
                  </a:schemeClr>
                </a:solidFill>
              </a:rPr>
              <a:t>das abgefragte Element der Zielkategorie zuletzt in dieser Kategorie präsentiert wurde, </a:t>
            </a:r>
            <a:r>
              <a:rPr lang="de-DE" sz="2700" dirty="0">
                <a:solidFill>
                  <a:schemeClr val="bg1">
                    <a:lumMod val="75000"/>
                  </a:schemeClr>
                </a:solidFill>
              </a:rPr>
              <a:t>oder</a:t>
            </a:r>
          </a:p>
          <a:p>
            <a:pPr marL="514350" indent="-514350" algn="ctr">
              <a:buAutoNum type="alphaLcParenR"/>
            </a:pPr>
            <a:r>
              <a:rPr lang="de-DE" sz="2700" dirty="0">
                <a:solidFill>
                  <a:schemeClr val="bg1">
                    <a:lumMod val="75000"/>
                  </a:schemeClr>
                </a:solidFill>
              </a:rPr>
              <a:t>die LINKE Taste „D“, </a:t>
            </a:r>
            <a:r>
              <a:rPr lang="de-DE" sz="2700" dirty="0" smtClean="0">
                <a:solidFill>
                  <a:schemeClr val="bg1">
                    <a:lumMod val="75000"/>
                  </a:schemeClr>
                </a:solidFill>
              </a:rPr>
              <a:t>wenn das </a:t>
            </a:r>
            <a:r>
              <a:rPr lang="de-DE" sz="2700" dirty="0">
                <a:solidFill>
                  <a:schemeClr val="bg1">
                    <a:lumMod val="75000"/>
                  </a:schemeClr>
                </a:solidFill>
              </a:rPr>
              <a:t>abgefragte </a:t>
            </a:r>
            <a:r>
              <a:rPr lang="de-DE" sz="2700" dirty="0" smtClean="0">
                <a:solidFill>
                  <a:schemeClr val="bg1">
                    <a:lumMod val="75000"/>
                  </a:schemeClr>
                </a:solidFill>
              </a:rPr>
              <a:t>Element der Zielkategorie nicht zuletzt in dieser Kategorie präsentiert wurde.</a:t>
            </a:r>
            <a:endParaRPr lang="de-DE" sz="2700" dirty="0">
              <a:solidFill>
                <a:schemeClr val="bg1">
                  <a:lumMod val="75000"/>
                </a:schemeClr>
              </a:solidFill>
            </a:endParaRPr>
          </a:p>
        </p:txBody>
      </p:sp>
      <p:sp>
        <p:nvSpPr>
          <p:cNvPr id="4" name="Pfeil: nach links 3">
            <a:extLst>
              <a:ext uri="{FF2B5EF4-FFF2-40B4-BE49-F238E27FC236}">
                <a16:creationId xmlns:a16="http://schemas.microsoft.com/office/drawing/2014/main" id="{AE2C4482-D138-4131-857C-3FC6036F7BDC}"/>
              </a:ext>
            </a:extLst>
          </p:cNvPr>
          <p:cNvSpPr/>
          <p:nvPr/>
        </p:nvSpPr>
        <p:spPr>
          <a:xfrm>
            <a:off x="790576" y="5136357"/>
            <a:ext cx="2652712" cy="12501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Zurück mit „D“</a:t>
            </a:r>
          </a:p>
          <a:p>
            <a:pPr algn="ctr"/>
            <a:endParaRPr lang="de-DE" dirty="0"/>
          </a:p>
        </p:txBody>
      </p:sp>
      <p:sp>
        <p:nvSpPr>
          <p:cNvPr id="5" name="Pfeil: nach rechts 4">
            <a:extLst>
              <a:ext uri="{FF2B5EF4-FFF2-40B4-BE49-F238E27FC236}">
                <a16:creationId xmlns:a16="http://schemas.microsoft.com/office/drawing/2014/main" id="{A8434D27-E93B-4ACD-8D18-BFBA1A2A8F9D}"/>
              </a:ext>
            </a:extLst>
          </p:cNvPr>
          <p:cNvSpPr/>
          <p:nvPr/>
        </p:nvSpPr>
        <p:spPr>
          <a:xfrm>
            <a:off x="8701088" y="5186363"/>
            <a:ext cx="2652712" cy="1228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Weiter mit „L“</a:t>
            </a:r>
          </a:p>
          <a:p>
            <a:pPr algn="ctr"/>
            <a:endParaRPr lang="de-DE" dirty="0"/>
          </a:p>
        </p:txBody>
      </p:sp>
    </p:spTree>
    <p:extLst>
      <p:ext uri="{BB962C8B-B14F-4D97-AF65-F5344CB8AC3E}">
        <p14:creationId xmlns:p14="http://schemas.microsoft.com/office/powerpoint/2010/main" val="173080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1195754"/>
            <a:ext cx="10515600" cy="4981209"/>
          </a:xfrm>
        </p:spPr>
        <p:txBody>
          <a:bodyPr>
            <a:normAutofit/>
          </a:bodyPr>
          <a:lstStyle/>
          <a:p>
            <a:pPr marL="0" indent="0" algn="ctr">
              <a:buNone/>
            </a:pPr>
            <a:r>
              <a:rPr lang="de-DE" sz="2700" dirty="0">
                <a:solidFill>
                  <a:srgbClr val="FFC000"/>
                </a:solidFill>
              </a:rPr>
              <a:t>Nun startet die </a:t>
            </a:r>
            <a:r>
              <a:rPr lang="de-DE" sz="2700" dirty="0" smtClean="0">
                <a:solidFill>
                  <a:srgbClr val="FFC000"/>
                </a:solidFill>
              </a:rPr>
              <a:t>Übungsaufgabe</a:t>
            </a:r>
          </a:p>
          <a:p>
            <a:pPr marL="0" indent="0" algn="ctr">
              <a:buNone/>
            </a:pPr>
            <a:r>
              <a:rPr lang="de-DE" sz="2700" dirty="0" smtClean="0">
                <a:solidFill>
                  <a:schemeClr val="bg1">
                    <a:lumMod val="75000"/>
                  </a:schemeClr>
                </a:solidFill>
              </a:rPr>
              <a:t>Antworten Sie so schnell und genau wie möglich.</a:t>
            </a: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Drücken </a:t>
            </a:r>
            <a:r>
              <a:rPr lang="de-DE" sz="2700" dirty="0" smtClean="0">
                <a:solidFill>
                  <a:schemeClr val="bg1">
                    <a:lumMod val="75000"/>
                  </a:schemeClr>
                </a:solidFill>
              </a:rPr>
              <a:t>Sie:</a:t>
            </a:r>
            <a:endParaRPr lang="de-DE" sz="2700" dirty="0">
              <a:solidFill>
                <a:schemeClr val="bg1">
                  <a:lumMod val="75000"/>
                </a:schemeClr>
              </a:solidFill>
            </a:endParaRPr>
          </a:p>
          <a:p>
            <a:pPr marL="0" indent="0" algn="ctr">
              <a:buNone/>
            </a:pPr>
            <a:r>
              <a:rPr lang="de-DE" sz="2700" dirty="0">
                <a:solidFill>
                  <a:schemeClr val="bg1">
                    <a:lumMod val="75000"/>
                  </a:schemeClr>
                </a:solidFill>
              </a:rPr>
              <a:t>die RECHTE Taste „L“, wenn das abgefragte Element der Zielkategorie zuletzt in dieser Kategorie präsentiert wurde, </a:t>
            </a:r>
            <a:r>
              <a:rPr lang="de-DE" sz="2700" dirty="0" smtClean="0">
                <a:solidFill>
                  <a:schemeClr val="bg1">
                    <a:lumMod val="75000"/>
                  </a:schemeClr>
                </a:solidFill>
              </a:rPr>
              <a:t>oder</a:t>
            </a:r>
            <a:endParaRPr lang="de-DE" sz="2700" dirty="0">
              <a:solidFill>
                <a:schemeClr val="bg1">
                  <a:lumMod val="75000"/>
                </a:schemeClr>
              </a:solidFill>
            </a:endParaRPr>
          </a:p>
          <a:p>
            <a:pPr marL="0" indent="0" algn="ctr">
              <a:buNone/>
            </a:pPr>
            <a:r>
              <a:rPr lang="de-DE" sz="2700" dirty="0">
                <a:solidFill>
                  <a:schemeClr val="bg1">
                    <a:lumMod val="75000"/>
                  </a:schemeClr>
                </a:solidFill>
              </a:rPr>
              <a:t>die LINKE Taste „D“, wenn das abgefragte Element der Zielkategorie nicht zuletzt in dieser Kategorie präsentiert wurde.</a:t>
            </a:r>
          </a:p>
          <a:p>
            <a:pPr marL="0" indent="0" algn="ctr">
              <a:buNone/>
            </a:pPr>
            <a:endParaRPr lang="de-DE" sz="2700" dirty="0" smtClean="0">
              <a:solidFill>
                <a:schemeClr val="bg1">
                  <a:lumMod val="75000"/>
                </a:schemeClr>
              </a:solidFill>
            </a:endParaRPr>
          </a:p>
          <a:p>
            <a:pPr marL="0" indent="0" algn="ctr">
              <a:buNone/>
            </a:pPr>
            <a:r>
              <a:rPr lang="de-DE" sz="2700" dirty="0">
                <a:solidFill>
                  <a:schemeClr val="bg1">
                    <a:lumMod val="75000"/>
                  </a:schemeClr>
                </a:solidFill>
              </a:rPr>
              <a:t>Um mit der Übung zu beginnen drücken Sie bitte die Leertaste. </a:t>
            </a:r>
          </a:p>
          <a:p>
            <a:pPr marL="0" indent="0" algn="ctr">
              <a:buNone/>
            </a:pPr>
            <a:endParaRPr lang="de-DE" sz="2700" dirty="0" smtClean="0">
              <a:solidFill>
                <a:schemeClr val="bg1">
                  <a:lumMod val="75000"/>
                </a:schemeClr>
              </a:solidFill>
            </a:endParaRPr>
          </a:p>
        </p:txBody>
      </p:sp>
    </p:spTree>
    <p:extLst>
      <p:ext uri="{BB962C8B-B14F-4D97-AF65-F5344CB8AC3E}">
        <p14:creationId xmlns:p14="http://schemas.microsoft.com/office/powerpoint/2010/main" val="108381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15056E5-0DCC-4173-A515-C18DD6CDDE72}"/>
              </a:ext>
            </a:extLst>
          </p:cNvPr>
          <p:cNvSpPr>
            <a:spLocks noGrp="1"/>
          </p:cNvSpPr>
          <p:nvPr>
            <p:ph idx="1"/>
          </p:nvPr>
        </p:nvSpPr>
        <p:spPr>
          <a:xfrm>
            <a:off x="838200" y="239151"/>
            <a:ext cx="10515600" cy="6386732"/>
          </a:xfrm>
        </p:spPr>
        <p:txBody>
          <a:bodyPr>
            <a:normAutofit fontScale="85000" lnSpcReduction="20000"/>
          </a:bodyPr>
          <a:lstStyle/>
          <a:p>
            <a:pPr marL="0" indent="0" algn="ctr">
              <a:buNone/>
            </a:pPr>
            <a:endParaRPr lang="de-DE" sz="2700" dirty="0">
              <a:solidFill>
                <a:schemeClr val="bg1">
                  <a:lumMod val="75000"/>
                </a:schemeClr>
              </a:solidFill>
            </a:endParaRPr>
          </a:p>
          <a:p>
            <a:pPr marL="0" indent="0" algn="ctr">
              <a:buNone/>
            </a:pPr>
            <a:r>
              <a:rPr lang="de-DE" sz="2700" dirty="0">
                <a:solidFill>
                  <a:srgbClr val="FFC000"/>
                </a:solidFill>
              </a:rPr>
              <a:t>Nun startet das Experiment.</a:t>
            </a:r>
          </a:p>
          <a:p>
            <a:pPr marL="0" indent="0" algn="ctr">
              <a:buNone/>
            </a:pPr>
            <a:r>
              <a:rPr lang="de-DE" sz="2700" dirty="0">
                <a:solidFill>
                  <a:schemeClr val="bg1">
                    <a:lumMod val="75000"/>
                  </a:schemeClr>
                </a:solidFill>
              </a:rPr>
              <a:t>Die Aufgabe bleibt die gleiche wie eben von Ihnen geübt:</a:t>
            </a: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Zur Erinnerung:</a:t>
            </a:r>
          </a:p>
          <a:p>
            <a:pPr marL="0" indent="0" algn="ctr">
              <a:buNone/>
            </a:pPr>
            <a:r>
              <a:rPr lang="de-DE" sz="2700" dirty="0">
                <a:solidFill>
                  <a:schemeClr val="bg1">
                    <a:lumMod val="75000"/>
                  </a:schemeClr>
                </a:solidFill>
              </a:rPr>
              <a:t>Entscheiden Sie so schnell </a:t>
            </a:r>
            <a:r>
              <a:rPr lang="de-DE" sz="2700" dirty="0" smtClean="0">
                <a:solidFill>
                  <a:schemeClr val="bg1">
                    <a:lumMod val="75000"/>
                  </a:schemeClr>
                </a:solidFill>
              </a:rPr>
              <a:t>und genau wie möglich</a:t>
            </a:r>
            <a:r>
              <a:rPr lang="de-DE" sz="2700" dirty="0">
                <a:solidFill>
                  <a:schemeClr val="bg1">
                    <a:lumMod val="75000"/>
                  </a:schemeClr>
                </a:solidFill>
              </a:rPr>
              <a:t>, ob </a:t>
            </a:r>
            <a:r>
              <a:rPr lang="de-DE" sz="2700" dirty="0" smtClean="0">
                <a:solidFill>
                  <a:schemeClr val="bg1">
                    <a:lumMod val="75000"/>
                  </a:schemeClr>
                </a:solidFill>
              </a:rPr>
              <a:t>das </a:t>
            </a:r>
            <a:r>
              <a:rPr lang="de-DE" sz="2700" dirty="0">
                <a:solidFill>
                  <a:schemeClr val="bg1">
                    <a:lumMod val="75000"/>
                  </a:schemeClr>
                </a:solidFill>
              </a:rPr>
              <a:t>abgefragte Element </a:t>
            </a:r>
            <a:endParaRPr lang="de-DE" sz="2700" dirty="0" smtClean="0">
              <a:solidFill>
                <a:schemeClr val="bg1">
                  <a:lumMod val="75000"/>
                </a:schemeClr>
              </a:solidFill>
            </a:endParaRPr>
          </a:p>
          <a:p>
            <a:pPr marL="0" indent="0" algn="ctr">
              <a:buNone/>
            </a:pPr>
            <a:r>
              <a:rPr lang="de-DE" sz="2700" dirty="0" smtClean="0">
                <a:solidFill>
                  <a:schemeClr val="bg1">
                    <a:lumMod val="75000"/>
                  </a:schemeClr>
                </a:solidFill>
              </a:rPr>
              <a:t>das </a:t>
            </a:r>
            <a:r>
              <a:rPr lang="de-DE" sz="2700" dirty="0">
                <a:solidFill>
                  <a:schemeClr val="bg1">
                    <a:lumMod val="75000"/>
                  </a:schemeClr>
                </a:solidFill>
              </a:rPr>
              <a:t>zuletzt präsentierte Element der Zielkategorie war oder nicht. </a:t>
            </a:r>
            <a:endParaRPr lang="de-DE" sz="2700" dirty="0" smtClean="0">
              <a:solidFill>
                <a:schemeClr val="bg1">
                  <a:lumMod val="75000"/>
                </a:schemeClr>
              </a:solidFill>
            </a:endParaRP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Drücken Sie:</a:t>
            </a:r>
          </a:p>
          <a:p>
            <a:pPr marL="0" indent="0" algn="ctr">
              <a:buNone/>
            </a:pPr>
            <a:r>
              <a:rPr lang="de-DE" sz="2700" dirty="0">
                <a:solidFill>
                  <a:schemeClr val="bg1">
                    <a:lumMod val="75000"/>
                  </a:schemeClr>
                </a:solidFill>
              </a:rPr>
              <a:t>die RECHTE Taste „L“, wenn das abgefragte Element der Zielkategorie zuletzt </a:t>
            </a:r>
            <a:r>
              <a:rPr lang="de-DE" sz="2700" dirty="0" smtClean="0">
                <a:solidFill>
                  <a:schemeClr val="bg1">
                    <a:lumMod val="75000"/>
                  </a:schemeClr>
                </a:solidFill>
              </a:rPr>
              <a:t>in</a:t>
            </a:r>
          </a:p>
          <a:p>
            <a:pPr marL="0" indent="0" algn="ctr">
              <a:buNone/>
            </a:pPr>
            <a:r>
              <a:rPr lang="de-DE" sz="2700" dirty="0" smtClean="0">
                <a:solidFill>
                  <a:schemeClr val="bg1">
                    <a:lumMod val="75000"/>
                  </a:schemeClr>
                </a:solidFill>
              </a:rPr>
              <a:t> </a:t>
            </a:r>
            <a:r>
              <a:rPr lang="de-DE" sz="2700" dirty="0">
                <a:solidFill>
                  <a:schemeClr val="bg1">
                    <a:lumMod val="75000"/>
                  </a:schemeClr>
                </a:solidFill>
              </a:rPr>
              <a:t>dieser Kategorie präsentiert wurde, </a:t>
            </a:r>
            <a:r>
              <a:rPr lang="de-DE" sz="2700" dirty="0" smtClean="0">
                <a:solidFill>
                  <a:schemeClr val="bg1">
                    <a:lumMod val="75000"/>
                  </a:schemeClr>
                </a:solidFill>
              </a:rPr>
              <a:t>oder</a:t>
            </a: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die LINKE Taste „D“, wenn das abgefragte Element der Zielkategorie nicht </a:t>
            </a:r>
            <a:r>
              <a:rPr lang="de-DE" sz="2700" dirty="0" smtClean="0">
                <a:solidFill>
                  <a:schemeClr val="bg1">
                    <a:lumMod val="75000"/>
                  </a:schemeClr>
                </a:solidFill>
              </a:rPr>
              <a:t>zuletzt</a:t>
            </a:r>
          </a:p>
          <a:p>
            <a:pPr marL="0" indent="0" algn="ctr">
              <a:buNone/>
            </a:pPr>
            <a:r>
              <a:rPr lang="de-DE" sz="2700" dirty="0" smtClean="0">
                <a:solidFill>
                  <a:schemeClr val="bg1">
                    <a:lumMod val="75000"/>
                  </a:schemeClr>
                </a:solidFill>
              </a:rPr>
              <a:t> </a:t>
            </a:r>
            <a:r>
              <a:rPr lang="de-DE" sz="2700" dirty="0">
                <a:solidFill>
                  <a:schemeClr val="bg1">
                    <a:lumMod val="75000"/>
                  </a:schemeClr>
                </a:solidFill>
              </a:rPr>
              <a:t>in dieser Kategorie präsentiert wurde.</a:t>
            </a:r>
          </a:p>
          <a:p>
            <a:pPr marL="0" indent="0" algn="ctr">
              <a:buNone/>
            </a:pPr>
            <a:endParaRPr lang="de-DE" sz="2700" dirty="0">
              <a:solidFill>
                <a:schemeClr val="bg1">
                  <a:lumMod val="75000"/>
                </a:schemeClr>
              </a:solidFill>
            </a:endParaRPr>
          </a:p>
          <a:p>
            <a:pPr marL="0" indent="0" algn="ctr">
              <a:buNone/>
            </a:pPr>
            <a:r>
              <a:rPr lang="de-DE" sz="2700" dirty="0">
                <a:solidFill>
                  <a:schemeClr val="bg1">
                    <a:lumMod val="75000"/>
                  </a:schemeClr>
                </a:solidFill>
              </a:rPr>
              <a:t>Sie können das Experiment </a:t>
            </a:r>
            <a:r>
              <a:rPr lang="de-DE" sz="2700" dirty="0" smtClean="0">
                <a:solidFill>
                  <a:schemeClr val="bg1">
                    <a:lumMod val="75000"/>
                  </a:schemeClr>
                </a:solidFill>
              </a:rPr>
              <a:t>beginnen,</a:t>
            </a:r>
            <a:endParaRPr lang="de-DE" sz="2700" dirty="0">
              <a:solidFill>
                <a:schemeClr val="bg1">
                  <a:lumMod val="75000"/>
                </a:schemeClr>
              </a:solidFill>
            </a:endParaRPr>
          </a:p>
          <a:p>
            <a:pPr marL="0" indent="0" algn="ctr">
              <a:buNone/>
            </a:pPr>
            <a:r>
              <a:rPr lang="de-DE" sz="2700" dirty="0">
                <a:solidFill>
                  <a:schemeClr val="bg1">
                    <a:lumMod val="75000"/>
                  </a:schemeClr>
                </a:solidFill>
              </a:rPr>
              <a:t>i</a:t>
            </a:r>
            <a:r>
              <a:rPr lang="de-DE" sz="2700" dirty="0" smtClean="0">
                <a:solidFill>
                  <a:schemeClr val="bg1">
                    <a:lumMod val="75000"/>
                  </a:schemeClr>
                </a:solidFill>
              </a:rPr>
              <a:t>ndem </a:t>
            </a:r>
            <a:r>
              <a:rPr lang="de-DE" sz="2700" dirty="0">
                <a:solidFill>
                  <a:schemeClr val="bg1">
                    <a:lumMod val="75000"/>
                  </a:schemeClr>
                </a:solidFill>
              </a:rPr>
              <a:t>Sie eine beliebige Taste drücken.</a:t>
            </a:r>
          </a:p>
          <a:p>
            <a:pPr marL="0" indent="0" algn="ctr">
              <a:buNone/>
            </a:pPr>
            <a:endParaRPr lang="de-DE" sz="2700" dirty="0">
              <a:solidFill>
                <a:schemeClr val="bg1">
                  <a:lumMod val="75000"/>
                </a:schemeClr>
              </a:solidFill>
            </a:endParaRPr>
          </a:p>
          <a:p>
            <a:pPr marL="0" indent="0" algn="ctr">
              <a:buNone/>
            </a:pPr>
            <a:endParaRPr lang="de-DE" sz="2700" dirty="0">
              <a:solidFill>
                <a:schemeClr val="bg1">
                  <a:lumMod val="75000"/>
                </a:schemeClr>
              </a:solidFill>
            </a:endParaRPr>
          </a:p>
        </p:txBody>
      </p:sp>
    </p:spTree>
    <p:extLst>
      <p:ext uri="{BB962C8B-B14F-4D97-AF65-F5344CB8AC3E}">
        <p14:creationId xmlns:p14="http://schemas.microsoft.com/office/powerpoint/2010/main" val="326351823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1187</Words>
  <Application>Microsoft Office PowerPoint</Application>
  <PresentationFormat>Breitbild</PresentationFormat>
  <Paragraphs>214</Paragraphs>
  <Slides>20</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20</vt:i4>
      </vt:variant>
    </vt:vector>
  </HeadingPairs>
  <TitlesOfParts>
    <vt:vector size="25" baseType="lpstr">
      <vt:lpstr>Arial</vt:lpstr>
      <vt:lpstr>Calibri</vt:lpstr>
      <vt:lpstr>Calibri Light</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Christoph</dc:creator>
  <cp:lastModifiedBy>Christoph.Löffler</cp:lastModifiedBy>
  <cp:revision>46</cp:revision>
  <dcterms:created xsi:type="dcterms:W3CDTF">2017-10-23T08:11:08Z</dcterms:created>
  <dcterms:modified xsi:type="dcterms:W3CDTF">2019-10-29T13:33:14Z</dcterms:modified>
</cp:coreProperties>
</file>