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66" r:id="rId4"/>
    <p:sldId id="268" r:id="rId5"/>
    <p:sldId id="269" r:id="rId6"/>
    <p:sldId id="258" r:id="rId7"/>
    <p:sldId id="280" r:id="rId8"/>
    <p:sldId id="262" r:id="rId9"/>
    <p:sldId id="282" r:id="rId10"/>
    <p:sldId id="291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14" y="29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3FD260-3B16-4A01-AE51-7B7C37744A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C513FEB-499B-489C-8F72-E0958A37DF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997A878-E6B8-44AF-B498-79352E418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5045A-19B6-4053-BA89-CDA76C1E9EBA}" type="datetimeFigureOut">
              <a:rPr lang="de-DE" smtClean="0"/>
              <a:t>13.07.2019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43B09F5-0D75-4444-883C-C563FAF72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0579425-9B85-470F-A363-8DB49E63F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86F0B-A0C1-4A05-B820-AD3D83E310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875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D857A5-B91D-474B-A15A-783756EB8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071F9EC-2E50-4424-9569-1FF58AEA79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ADF85E4-8F4A-4BF9-B1BA-F49E67480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5045A-19B6-4053-BA89-CDA76C1E9EBA}" type="datetimeFigureOut">
              <a:rPr lang="de-DE" smtClean="0"/>
              <a:t>13.07.2019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5F2ED06-E820-4E1A-8076-1348C0BCB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CA920AD-0DB0-486C-B665-0A69943AE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86F0B-A0C1-4A05-B820-AD3D83E310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739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EEB38F1-62F1-4F87-A92B-39FE9C778B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F12AD4A-B1D9-4CCF-80DD-8297A46DB6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662676F-324A-457C-90BD-10E4CCF37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5045A-19B6-4053-BA89-CDA76C1E9EBA}" type="datetimeFigureOut">
              <a:rPr lang="de-DE" smtClean="0"/>
              <a:t>13.07.2019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5449CC3-4B29-4B23-9E73-86D37A2FD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47D5F14-749B-437D-8EA2-71A2567B7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86F0B-A0C1-4A05-B820-AD3D83E310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2498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52214D-6E7E-45DF-B006-C790D043C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92F3159-CE55-4258-B1FE-21BFF887EA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E7ADA75-3116-4284-8C75-3D649A4AB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5045A-19B6-4053-BA89-CDA76C1E9EBA}" type="datetimeFigureOut">
              <a:rPr lang="de-DE" smtClean="0"/>
              <a:t>13.07.2019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6DF7C81-FA7C-419F-9DE5-B0F86FAF3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602EA75-83EC-4DFD-BF1F-9851A13FB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86F0B-A0C1-4A05-B820-AD3D83E310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8111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C730C5-EC66-44E3-8A17-D8CE1DA52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9FCD16A-6F26-4314-8313-1CFF0625E8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2DB2BDA-3584-49ED-B5C2-A40313E75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5045A-19B6-4053-BA89-CDA76C1E9EBA}" type="datetimeFigureOut">
              <a:rPr lang="de-DE" smtClean="0"/>
              <a:t>13.07.2019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896F948-5AE3-482F-B900-C99A1113B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7C9161B-78D3-4066-91E2-0288F3612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86F0B-A0C1-4A05-B820-AD3D83E310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3112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564C36-3F95-44DA-877A-DE4502013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8ED25E5-EE24-46AA-9C60-5A80D3569F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DD2D34D-F808-4E00-B232-F60C42AAD8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1B10286-B923-433A-9029-E6DD8903D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5045A-19B6-4053-BA89-CDA76C1E9EBA}" type="datetimeFigureOut">
              <a:rPr lang="de-DE" smtClean="0"/>
              <a:t>13.07.2019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9DA4DE1-3421-4CCC-99B7-2D1AAD7A5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C7C3CD8-0838-4D0E-8DED-CD7B3F0C8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86F0B-A0C1-4A05-B820-AD3D83E310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3128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3E7BE7-8905-4DBD-B018-9CC0CEF13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C7851E1-2E94-4D2C-B742-A5CCA9CEA8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4F7D7FC-3AC0-4771-A08A-4267C1775B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8A516D1-0FC1-4754-9211-0D665751FF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FDEC5E7-D145-41C9-8EC5-7FA9C6CECE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AC80D4F-FD28-4A06-8799-DE488F23F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5045A-19B6-4053-BA89-CDA76C1E9EBA}" type="datetimeFigureOut">
              <a:rPr lang="de-DE" smtClean="0"/>
              <a:t>13.07.2019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6DE2641-5544-4B74-A923-B1D8D7B46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2979868-1731-4E42-A085-920DE186D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86F0B-A0C1-4A05-B820-AD3D83E310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4231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F6DA2D-FA5C-407F-8592-429C5E7C3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9FE0B70-6B75-4650-A304-29DBB2AA0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5045A-19B6-4053-BA89-CDA76C1E9EBA}" type="datetimeFigureOut">
              <a:rPr lang="de-DE" smtClean="0"/>
              <a:t>13.07.2019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282735F-B9CB-4C5D-B61D-BF6E534B2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7A6F94B-FD87-4474-80E3-914F09699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86F0B-A0C1-4A05-B820-AD3D83E310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5711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1F32F07-C65B-4DBE-96D3-67604FE37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5045A-19B6-4053-BA89-CDA76C1E9EBA}" type="datetimeFigureOut">
              <a:rPr lang="de-DE" smtClean="0"/>
              <a:t>13.07.2019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3B40098-C3F5-473D-B73A-235A3C81D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375D3A9-D02E-4298-B57C-2DF08294F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86F0B-A0C1-4A05-B820-AD3D83E310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9440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061D7F-9EF6-4323-8605-CD0C8799E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2915FD8-EC06-4C8C-B8EF-242403A1D8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18CABCF-74EA-4B67-870F-9E55E26143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668E186-25DF-47B4-A258-4361AE5BB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5045A-19B6-4053-BA89-CDA76C1E9EBA}" type="datetimeFigureOut">
              <a:rPr lang="de-DE" smtClean="0"/>
              <a:t>13.07.2019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0B6051C-FD67-4FEF-99A9-643268DAC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E8EDE54-4DCF-4D04-8F14-63D46A8BE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86F0B-A0C1-4A05-B820-AD3D83E310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289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6B66CC-A164-4EB4-9722-18BFBA4B9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3ECEC1A-79F9-40E6-B67B-5DCEB22C2F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B5332EA-03F4-45CB-8E7D-EE98190C70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CA36508-65B2-4566-9C6D-089B0DEC0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5045A-19B6-4053-BA89-CDA76C1E9EBA}" type="datetimeFigureOut">
              <a:rPr lang="de-DE" smtClean="0"/>
              <a:t>13.07.2019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6EA75DB-5D14-415E-83E4-7FD497C72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A40518D-326B-456B-AB5C-5A35DC5F5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86F0B-A0C1-4A05-B820-AD3D83E310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8629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C5ED62A-BB92-4F35-B9C4-F7D0FFAA1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2F98634-81BD-4D4D-BE5B-C1E732FDDC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D628CF8-61BE-4C13-85BF-9715E35DB8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85045A-19B6-4053-BA89-CDA76C1E9EBA}" type="datetimeFigureOut">
              <a:rPr lang="de-DE" smtClean="0"/>
              <a:t>13.07.2019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3635764-4450-405E-98ED-42608B348B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80929FA-2C57-4EF4-A14F-4BE83C00B5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F86F0B-A0C1-4A05-B820-AD3D83E310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0187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15056E5-0DCC-4173-A515-C18DD6CDDE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dirty="0">
                <a:solidFill>
                  <a:srgbClr val="FFC000"/>
                </a:solidFill>
              </a:rPr>
              <a:t>Herzlich Willkommen zu unserer Studie und vielen Dank, dass Sie sich dafür Zeit genommen haben!</a:t>
            </a:r>
            <a:endParaRPr lang="de-DE" sz="2400" dirty="0">
              <a:solidFill>
                <a:srgbClr val="FFC000"/>
              </a:solidFill>
            </a:endParaRPr>
          </a:p>
          <a:p>
            <a:pPr marL="0" indent="0" algn="ctr">
              <a:buNone/>
            </a:pPr>
            <a:endParaRPr lang="de-DE" sz="24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2400" dirty="0" smtClean="0">
                <a:solidFill>
                  <a:schemeClr val="bg1">
                    <a:lumMod val="75000"/>
                  </a:schemeClr>
                </a:solidFill>
              </a:rPr>
              <a:t>Die </a:t>
            </a:r>
            <a:r>
              <a:rPr lang="de-DE" sz="2400">
                <a:solidFill>
                  <a:schemeClr val="bg1">
                    <a:lumMod val="75000"/>
                  </a:schemeClr>
                </a:solidFill>
              </a:rPr>
              <a:t>folgende </a:t>
            </a:r>
            <a:r>
              <a:rPr lang="de-DE" sz="2400" smtClean="0">
                <a:solidFill>
                  <a:schemeClr val="bg1">
                    <a:lumMod val="75000"/>
                  </a:schemeClr>
                </a:solidFill>
              </a:rPr>
              <a:t>Aufgabe </a:t>
            </a:r>
            <a:r>
              <a:rPr lang="de-DE" sz="2400" dirty="0" smtClean="0">
                <a:solidFill>
                  <a:schemeClr val="bg1">
                    <a:lumMod val="75000"/>
                  </a:schemeClr>
                </a:solidFill>
              </a:rPr>
              <a:t>ist </a:t>
            </a:r>
            <a:r>
              <a:rPr lang="de-DE" sz="2400" dirty="0" smtClean="0">
                <a:solidFill>
                  <a:schemeClr val="bg1">
                    <a:lumMod val="75000"/>
                  </a:schemeClr>
                </a:solidFill>
              </a:rPr>
              <a:t>die </a:t>
            </a:r>
            <a:r>
              <a:rPr lang="de-DE" sz="2400" dirty="0" smtClean="0">
                <a:solidFill>
                  <a:schemeClr val="bg1">
                    <a:lumMod val="75000"/>
                  </a:schemeClr>
                </a:solidFill>
              </a:rPr>
              <a:t>erste von insgesamt sechs </a:t>
            </a:r>
            <a:r>
              <a:rPr lang="de-DE" sz="2400" dirty="0" smtClean="0">
                <a:solidFill>
                  <a:schemeClr val="bg1">
                    <a:lumMod val="75000"/>
                  </a:schemeClr>
                </a:solidFill>
              </a:rPr>
              <a:t>Aufgaben </a:t>
            </a:r>
            <a:r>
              <a:rPr lang="de-DE" sz="2400" dirty="0" smtClean="0">
                <a:solidFill>
                  <a:schemeClr val="bg1">
                    <a:lumMod val="75000"/>
                  </a:schemeClr>
                </a:solidFill>
              </a:rPr>
              <a:t>und </a:t>
            </a:r>
            <a:r>
              <a:rPr lang="de-DE" sz="2400">
                <a:solidFill>
                  <a:schemeClr val="bg1">
                    <a:lumMod val="75000"/>
                  </a:schemeClr>
                </a:solidFill>
              </a:rPr>
              <a:t>wird </a:t>
            </a:r>
            <a:r>
              <a:rPr lang="de-DE" sz="2400" smtClean="0">
                <a:solidFill>
                  <a:schemeClr val="bg1">
                    <a:lumMod val="75000"/>
                  </a:schemeClr>
                </a:solidFill>
              </a:rPr>
              <a:t>            </a:t>
            </a:r>
            <a:r>
              <a:rPr lang="de-DE" sz="2400" dirty="0" smtClean="0">
                <a:solidFill>
                  <a:schemeClr val="bg1">
                    <a:lumMod val="75000"/>
                  </a:schemeClr>
                </a:solidFill>
              </a:rPr>
              <a:t>ca</a:t>
            </a:r>
            <a:r>
              <a:rPr lang="de-DE" sz="2400" dirty="0">
                <a:solidFill>
                  <a:schemeClr val="bg1">
                    <a:lumMod val="75000"/>
                  </a:schemeClr>
                </a:solidFill>
              </a:rPr>
              <a:t>. </a:t>
            </a:r>
            <a:r>
              <a:rPr lang="de-DE" sz="2400" dirty="0" smtClean="0">
                <a:solidFill>
                  <a:schemeClr val="bg1">
                    <a:lumMod val="75000"/>
                  </a:schemeClr>
                </a:solidFill>
              </a:rPr>
              <a:t>30 Minuten dauern</a:t>
            </a:r>
          </a:p>
          <a:p>
            <a:pPr marL="0" indent="0" algn="ctr">
              <a:buNone/>
            </a:pPr>
            <a:endParaRPr lang="de-DE" sz="24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2400" dirty="0">
                <a:solidFill>
                  <a:schemeClr val="bg1">
                    <a:lumMod val="75000"/>
                  </a:schemeClr>
                </a:solidFill>
              </a:rPr>
              <a:t>Drücken Sie </a:t>
            </a:r>
            <a:r>
              <a:rPr lang="de-DE" sz="2400" dirty="0" smtClean="0">
                <a:solidFill>
                  <a:schemeClr val="bg1">
                    <a:lumMod val="75000"/>
                  </a:schemeClr>
                </a:solidFill>
              </a:rPr>
              <a:t>die </a:t>
            </a:r>
            <a:r>
              <a:rPr lang="de-DE" sz="2400" dirty="0">
                <a:solidFill>
                  <a:schemeClr val="bg1">
                    <a:lumMod val="75000"/>
                  </a:schemeClr>
                </a:solidFill>
              </a:rPr>
              <a:t>Taste „L“ </a:t>
            </a:r>
            <a:r>
              <a:rPr lang="de-DE" sz="2400" dirty="0" smtClean="0">
                <a:solidFill>
                  <a:schemeClr val="bg1">
                    <a:lumMod val="75000"/>
                  </a:schemeClr>
                </a:solidFill>
              </a:rPr>
              <a:t>um, </a:t>
            </a:r>
            <a:r>
              <a:rPr lang="de-DE" sz="2400" dirty="0">
                <a:solidFill>
                  <a:schemeClr val="bg1">
                    <a:lumMod val="75000"/>
                  </a:schemeClr>
                </a:solidFill>
              </a:rPr>
              <a:t>fortzufahren. </a:t>
            </a:r>
            <a:endParaRPr lang="de-DE" sz="2400" dirty="0"/>
          </a:p>
          <a:p>
            <a:pPr marL="0" indent="0">
              <a:buNone/>
            </a:pPr>
            <a:endParaRPr lang="de-DE" sz="27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                                                                                                                                                   </a:t>
            </a:r>
          </a:p>
        </p:txBody>
      </p:sp>
      <p:sp>
        <p:nvSpPr>
          <p:cNvPr id="5" name="Pfeil: nach rechts 4">
            <a:extLst>
              <a:ext uri="{FF2B5EF4-FFF2-40B4-BE49-F238E27FC236}">
                <a16:creationId xmlns:a16="http://schemas.microsoft.com/office/drawing/2014/main" id="{A8434D27-E93B-4ACD-8D18-BFBA1A2A8F9D}"/>
              </a:ext>
            </a:extLst>
          </p:cNvPr>
          <p:cNvSpPr/>
          <p:nvPr/>
        </p:nvSpPr>
        <p:spPr>
          <a:xfrm>
            <a:off x="8701088" y="5186363"/>
            <a:ext cx="2652712" cy="12287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  <a:p>
            <a:pPr algn="ctr"/>
            <a:r>
              <a:rPr lang="de-DE" dirty="0"/>
              <a:t>Weiter mit „L“</a:t>
            </a:r>
          </a:p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527716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15056E5-0DCC-4173-A515-C18DD6CDDE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sz="2700" dirty="0">
                <a:solidFill>
                  <a:schemeClr val="bg1"/>
                </a:solidFill>
              </a:rPr>
              <a:t>Geschafft!</a:t>
            </a:r>
          </a:p>
          <a:p>
            <a:pPr marL="0" indent="0" algn="ctr">
              <a:buNone/>
            </a:pPr>
            <a:endParaRPr lang="de-DE" sz="27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Sie haben dieses Experiment </a:t>
            </a:r>
            <a:r>
              <a:rPr lang="de-DE" sz="2700">
                <a:solidFill>
                  <a:schemeClr val="bg1">
                    <a:lumMod val="75000"/>
                  </a:schemeClr>
                </a:solidFill>
              </a:rPr>
              <a:t>erfolgreich </a:t>
            </a:r>
            <a:r>
              <a:rPr lang="de-DE" sz="2700" smtClean="0">
                <a:solidFill>
                  <a:schemeClr val="bg1">
                    <a:lumMod val="75000"/>
                  </a:schemeClr>
                </a:solidFill>
              </a:rPr>
              <a:t>abgeschlossen.</a:t>
            </a:r>
            <a:endParaRPr lang="de-DE" sz="27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de-DE" sz="27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Bitte wenden Sie sich an die Versuchsleitung.</a:t>
            </a:r>
          </a:p>
          <a:p>
            <a:pPr marL="0" indent="0">
              <a:buNone/>
            </a:pPr>
            <a:endParaRPr lang="de-DE" sz="27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                                                                                                                                                   </a:t>
            </a:r>
          </a:p>
        </p:txBody>
      </p:sp>
      <p:sp>
        <p:nvSpPr>
          <p:cNvPr id="4" name="Smiley 3">
            <a:extLst>
              <a:ext uri="{FF2B5EF4-FFF2-40B4-BE49-F238E27FC236}">
                <a16:creationId xmlns:a16="http://schemas.microsoft.com/office/drawing/2014/main" id="{D8A96924-76F4-4662-AE4E-05A43348132B}"/>
              </a:ext>
            </a:extLst>
          </p:cNvPr>
          <p:cNvSpPr/>
          <p:nvPr/>
        </p:nvSpPr>
        <p:spPr>
          <a:xfrm>
            <a:off x="5303043" y="4932500"/>
            <a:ext cx="1585913" cy="1385887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5714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15056E5-0DCC-4173-A515-C18DD6CDDE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5754"/>
            <a:ext cx="10515600" cy="498120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de-DE" sz="27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In dieser Aufgabe werden </a:t>
            </a:r>
            <a:r>
              <a:rPr lang="de-DE" sz="2700" dirty="0" smtClean="0">
                <a:solidFill>
                  <a:schemeClr val="bg1">
                    <a:lumMod val="75000"/>
                  </a:schemeClr>
                </a:solidFill>
              </a:rPr>
              <a:t>Ihnen in jedem Durchgang nacheinander fünf </a:t>
            </a:r>
          </a:p>
          <a:p>
            <a:pPr marL="0" indent="0" algn="ctr">
              <a:buNone/>
            </a:pPr>
            <a:r>
              <a:rPr lang="de-DE" sz="2700" dirty="0" smtClean="0">
                <a:solidFill>
                  <a:schemeClr val="bg1">
                    <a:lumMod val="75000"/>
                  </a:schemeClr>
                </a:solidFill>
              </a:rPr>
              <a:t>Ziffern </a:t>
            </a: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von </a:t>
            </a:r>
            <a:r>
              <a:rPr lang="de-DE" sz="2700" dirty="0" smtClean="0">
                <a:solidFill>
                  <a:schemeClr val="bg1">
                    <a:lumMod val="75000"/>
                  </a:schemeClr>
                </a:solidFill>
              </a:rPr>
              <a:t>0 </a:t>
            </a: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bis </a:t>
            </a:r>
            <a:r>
              <a:rPr lang="de-DE" sz="2700" dirty="0" smtClean="0">
                <a:solidFill>
                  <a:schemeClr val="bg1">
                    <a:lumMod val="75000"/>
                  </a:schemeClr>
                </a:solidFill>
              </a:rPr>
              <a:t>9 präsentiert.</a:t>
            </a:r>
          </a:p>
          <a:p>
            <a:pPr marL="0" indent="0" algn="ctr">
              <a:buNone/>
            </a:pPr>
            <a:endParaRPr lang="de-DE" sz="27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2700" dirty="0" smtClean="0">
                <a:solidFill>
                  <a:schemeClr val="bg1">
                    <a:lumMod val="75000"/>
                  </a:schemeClr>
                </a:solidFill>
              </a:rPr>
              <a:t>Danach werden Sie gefragt, ob eine bestimmte Zahl in den vorher </a:t>
            </a:r>
          </a:p>
          <a:p>
            <a:pPr marL="0" indent="0" algn="ctr">
              <a:buNone/>
            </a:pPr>
            <a:r>
              <a:rPr lang="de-DE" sz="2700" dirty="0" smtClean="0">
                <a:solidFill>
                  <a:schemeClr val="bg1">
                    <a:lumMod val="75000"/>
                  </a:schemeClr>
                </a:solidFill>
              </a:rPr>
              <a:t>präsentierten Zahlen enthalten war oder nicht. </a:t>
            </a:r>
            <a:endParaRPr lang="de-DE" sz="27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Pfeil: nach links 3">
            <a:extLst>
              <a:ext uri="{FF2B5EF4-FFF2-40B4-BE49-F238E27FC236}">
                <a16:creationId xmlns:a16="http://schemas.microsoft.com/office/drawing/2014/main" id="{AE2C4482-D138-4131-857C-3FC6036F7BDC}"/>
              </a:ext>
            </a:extLst>
          </p:cNvPr>
          <p:cNvSpPr/>
          <p:nvPr/>
        </p:nvSpPr>
        <p:spPr>
          <a:xfrm>
            <a:off x="790576" y="5136357"/>
            <a:ext cx="2652712" cy="125015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  <a:p>
            <a:pPr algn="ctr"/>
            <a:r>
              <a:rPr lang="de-DE" dirty="0"/>
              <a:t>Zurück mit „D“</a:t>
            </a:r>
          </a:p>
          <a:p>
            <a:pPr algn="ctr"/>
            <a:endParaRPr lang="de-DE" dirty="0"/>
          </a:p>
        </p:txBody>
      </p:sp>
      <p:sp>
        <p:nvSpPr>
          <p:cNvPr id="5" name="Pfeil: nach rechts 4">
            <a:extLst>
              <a:ext uri="{FF2B5EF4-FFF2-40B4-BE49-F238E27FC236}">
                <a16:creationId xmlns:a16="http://schemas.microsoft.com/office/drawing/2014/main" id="{A8434D27-E93B-4ACD-8D18-BFBA1A2A8F9D}"/>
              </a:ext>
            </a:extLst>
          </p:cNvPr>
          <p:cNvSpPr/>
          <p:nvPr/>
        </p:nvSpPr>
        <p:spPr>
          <a:xfrm>
            <a:off x="8701088" y="5186363"/>
            <a:ext cx="2652712" cy="12287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  <a:p>
            <a:pPr algn="ctr"/>
            <a:r>
              <a:rPr lang="de-DE" dirty="0"/>
              <a:t>Weiter mit „L“</a:t>
            </a:r>
          </a:p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14486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15056E5-0DCC-4173-A515-C18DD6CDDE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5754"/>
            <a:ext cx="10515600" cy="498120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sz="2700" dirty="0" smtClean="0">
                <a:solidFill>
                  <a:srgbClr val="FFC000"/>
                </a:solidFill>
              </a:rPr>
              <a:t>Ablauf </a:t>
            </a:r>
            <a:r>
              <a:rPr lang="de-DE" sz="2700" dirty="0">
                <a:solidFill>
                  <a:srgbClr val="FFC000"/>
                </a:solidFill>
              </a:rPr>
              <a:t>eines Versuchsdurchgang:</a:t>
            </a:r>
          </a:p>
          <a:p>
            <a:pPr marL="0" indent="0" algn="ctr">
              <a:buNone/>
            </a:pP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Zu Beginn jedes Versuchsdurchgangs erscheint ein Fixationskreuz. Dieses dient der Ausrichtung Ihres Blicks. Fixieren Sie das Kreuz mit Ihren </a:t>
            </a:r>
            <a:r>
              <a:rPr lang="de-DE" sz="2700" dirty="0" smtClean="0">
                <a:solidFill>
                  <a:schemeClr val="bg1">
                    <a:lumMod val="75000"/>
                  </a:schemeClr>
                </a:solidFill>
              </a:rPr>
              <a:t>Augen.</a:t>
            </a:r>
          </a:p>
          <a:p>
            <a:pPr marL="0" indent="0" algn="ctr">
              <a:buNone/>
            </a:pPr>
            <a:endParaRPr lang="de-DE" sz="20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Danach </a:t>
            </a:r>
            <a:r>
              <a:rPr lang="de-DE" sz="2700" dirty="0" smtClean="0">
                <a:solidFill>
                  <a:schemeClr val="bg1">
                    <a:lumMod val="75000"/>
                  </a:schemeClr>
                </a:solidFill>
              </a:rPr>
              <a:t>werden Ihnen fünf Zahlen präsentiert, die Sie sich merken sollen.</a:t>
            </a:r>
          </a:p>
          <a:p>
            <a:pPr marL="0" indent="0" algn="ctr">
              <a:buNone/>
            </a:pPr>
            <a:r>
              <a:rPr lang="de-DE" sz="2700" dirty="0" smtClean="0">
                <a:solidFill>
                  <a:schemeClr val="bg1">
                    <a:lumMod val="75000"/>
                  </a:schemeClr>
                </a:solidFill>
              </a:rPr>
              <a:t>Nach den fünf Zahlen erscheint ein „?“, gefolgt von einer weiteren Zahl.</a:t>
            </a:r>
          </a:p>
          <a:p>
            <a:pPr marL="0" indent="0" algn="ctr">
              <a:buNone/>
            </a:pPr>
            <a:endParaRPr lang="de-DE" sz="20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2700" dirty="0" smtClean="0">
                <a:solidFill>
                  <a:schemeClr val="bg1">
                    <a:lumMod val="75000"/>
                  </a:schemeClr>
                </a:solidFill>
              </a:rPr>
              <a:t>Sie sollen nun so schnell und genau wie möglich entscheiden, ob diese Zahl Bestandteil der vorherigen fünf Zahlen war oder nicht.                                                                                                                                                   </a:t>
            </a:r>
            <a:endParaRPr lang="de-DE" sz="27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Pfeil: nach links 3">
            <a:extLst>
              <a:ext uri="{FF2B5EF4-FFF2-40B4-BE49-F238E27FC236}">
                <a16:creationId xmlns:a16="http://schemas.microsoft.com/office/drawing/2014/main" id="{AE2C4482-D138-4131-857C-3FC6036F7BDC}"/>
              </a:ext>
            </a:extLst>
          </p:cNvPr>
          <p:cNvSpPr/>
          <p:nvPr/>
        </p:nvSpPr>
        <p:spPr>
          <a:xfrm>
            <a:off x="790576" y="5136357"/>
            <a:ext cx="2652712" cy="125015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  <a:p>
            <a:pPr algn="ctr"/>
            <a:r>
              <a:rPr lang="de-DE" dirty="0"/>
              <a:t>Zurück mit „D“</a:t>
            </a:r>
          </a:p>
          <a:p>
            <a:pPr algn="ctr"/>
            <a:endParaRPr lang="de-DE" dirty="0"/>
          </a:p>
        </p:txBody>
      </p:sp>
      <p:sp>
        <p:nvSpPr>
          <p:cNvPr id="5" name="Pfeil: nach rechts 4">
            <a:extLst>
              <a:ext uri="{FF2B5EF4-FFF2-40B4-BE49-F238E27FC236}">
                <a16:creationId xmlns:a16="http://schemas.microsoft.com/office/drawing/2014/main" id="{A8434D27-E93B-4ACD-8D18-BFBA1A2A8F9D}"/>
              </a:ext>
            </a:extLst>
          </p:cNvPr>
          <p:cNvSpPr/>
          <p:nvPr/>
        </p:nvSpPr>
        <p:spPr>
          <a:xfrm>
            <a:off x="8701088" y="5186363"/>
            <a:ext cx="2652712" cy="12287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  <a:p>
            <a:pPr algn="ctr"/>
            <a:r>
              <a:rPr lang="de-DE" dirty="0"/>
              <a:t>Weiter mit „L“</a:t>
            </a:r>
          </a:p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29686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15056E5-0DCC-4173-A515-C18DD6CDDE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5754"/>
            <a:ext cx="10515600" cy="498120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de-DE" sz="27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Um zu antworten, drücken Sie: </a:t>
            </a:r>
          </a:p>
          <a:p>
            <a:pPr marL="0" indent="0" algn="ctr">
              <a:buNone/>
            </a:pPr>
            <a:endParaRPr lang="de-DE" sz="27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2700" dirty="0" smtClean="0">
                <a:solidFill>
                  <a:schemeClr val="bg1">
                    <a:lumMod val="75000"/>
                  </a:schemeClr>
                </a:solidFill>
              </a:rPr>
              <a:t>a)  die </a:t>
            </a: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RECHTE Taste „L“, wenn die präsentierte Zahl </a:t>
            </a:r>
            <a:r>
              <a:rPr lang="de-DE" sz="2700" dirty="0" smtClean="0">
                <a:solidFill>
                  <a:schemeClr val="bg1">
                    <a:lumMod val="75000"/>
                  </a:schemeClr>
                </a:solidFill>
              </a:rPr>
              <a:t>in den vorherigen fünf Zahlen enthalten war, oder</a:t>
            </a:r>
          </a:p>
          <a:p>
            <a:pPr marL="0" indent="0" algn="ctr">
              <a:buNone/>
            </a:pPr>
            <a:endParaRPr lang="de-DE" sz="27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2700" dirty="0" smtClean="0">
                <a:solidFill>
                  <a:schemeClr val="bg1">
                    <a:lumMod val="75000"/>
                  </a:schemeClr>
                </a:solidFill>
              </a:rPr>
              <a:t>b)  die </a:t>
            </a: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LINKE Taste „D“, wenn die präsentierte Zahl </a:t>
            </a:r>
            <a:r>
              <a:rPr lang="de-DE" sz="2700" b="1" u="sng" dirty="0" smtClean="0">
                <a:solidFill>
                  <a:schemeClr val="bg1">
                    <a:lumMod val="75000"/>
                  </a:schemeClr>
                </a:solidFill>
              </a:rPr>
              <a:t>nicht</a:t>
            </a:r>
            <a:r>
              <a:rPr lang="de-DE" sz="2700" dirty="0" smtClean="0">
                <a:solidFill>
                  <a:schemeClr val="bg1">
                    <a:lumMod val="75000"/>
                  </a:schemeClr>
                </a:solidFill>
              </a:rPr>
              <a:t> in den vorherigen fünf Zahlen enthalten war.</a:t>
            </a:r>
            <a:endParaRPr lang="de-DE" sz="27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Pfeil: nach links 3">
            <a:extLst>
              <a:ext uri="{FF2B5EF4-FFF2-40B4-BE49-F238E27FC236}">
                <a16:creationId xmlns:a16="http://schemas.microsoft.com/office/drawing/2014/main" id="{AE2C4482-D138-4131-857C-3FC6036F7BDC}"/>
              </a:ext>
            </a:extLst>
          </p:cNvPr>
          <p:cNvSpPr/>
          <p:nvPr/>
        </p:nvSpPr>
        <p:spPr>
          <a:xfrm>
            <a:off x="790576" y="5136357"/>
            <a:ext cx="2652712" cy="125015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  <a:p>
            <a:pPr algn="ctr"/>
            <a:r>
              <a:rPr lang="de-DE" dirty="0"/>
              <a:t>Zurück mit „D“</a:t>
            </a:r>
          </a:p>
          <a:p>
            <a:pPr algn="ctr"/>
            <a:endParaRPr lang="de-DE" dirty="0"/>
          </a:p>
        </p:txBody>
      </p:sp>
      <p:sp>
        <p:nvSpPr>
          <p:cNvPr id="5" name="Pfeil: nach rechts 4">
            <a:extLst>
              <a:ext uri="{FF2B5EF4-FFF2-40B4-BE49-F238E27FC236}">
                <a16:creationId xmlns:a16="http://schemas.microsoft.com/office/drawing/2014/main" id="{A8434D27-E93B-4ACD-8D18-BFBA1A2A8F9D}"/>
              </a:ext>
            </a:extLst>
          </p:cNvPr>
          <p:cNvSpPr/>
          <p:nvPr/>
        </p:nvSpPr>
        <p:spPr>
          <a:xfrm>
            <a:off x="8701088" y="5186363"/>
            <a:ext cx="2652712" cy="12287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  <a:p>
            <a:pPr algn="ctr"/>
            <a:r>
              <a:rPr lang="de-DE" dirty="0"/>
              <a:t>Weiter mit „L“</a:t>
            </a:r>
          </a:p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30804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15056E5-0DCC-4173-A515-C18DD6CDDE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5754"/>
            <a:ext cx="10515600" cy="4981209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de-DE" sz="2700" dirty="0">
                <a:solidFill>
                  <a:srgbClr val="FFC000"/>
                </a:solidFill>
              </a:rPr>
              <a:t>Nun startet die </a:t>
            </a:r>
            <a:r>
              <a:rPr lang="de-DE" sz="2700" dirty="0" smtClean="0">
                <a:solidFill>
                  <a:srgbClr val="FFC000"/>
                </a:solidFill>
              </a:rPr>
              <a:t>Übungsaufgabe</a:t>
            </a:r>
            <a:r>
              <a:rPr lang="de-DE" sz="2700" dirty="0">
                <a:solidFill>
                  <a:srgbClr val="FFC000"/>
                </a:solidFill>
              </a:rPr>
              <a:t>. </a:t>
            </a:r>
            <a:endParaRPr lang="de-DE" sz="2700" dirty="0" smtClean="0">
              <a:solidFill>
                <a:srgbClr val="FFC000"/>
              </a:solidFill>
            </a:endParaRPr>
          </a:p>
          <a:p>
            <a:pPr marL="0" indent="0" algn="ctr">
              <a:buNone/>
            </a:pP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Entscheiden Sie so schnell </a:t>
            </a:r>
            <a:r>
              <a:rPr lang="de-DE" sz="2700" dirty="0" smtClean="0">
                <a:solidFill>
                  <a:schemeClr val="bg1">
                    <a:lumMod val="75000"/>
                  </a:schemeClr>
                </a:solidFill>
              </a:rPr>
              <a:t>und genau wie </a:t>
            </a: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möglich, ob die </a:t>
            </a:r>
            <a:r>
              <a:rPr lang="de-DE" sz="2700" dirty="0" smtClean="0">
                <a:solidFill>
                  <a:schemeClr val="bg1">
                    <a:lumMod val="75000"/>
                  </a:schemeClr>
                </a:solidFill>
              </a:rPr>
              <a:t>Zahl Bestandteil der zu merkenden fünf Zahlen war oder nicht. </a:t>
            </a:r>
            <a:endParaRPr lang="de-DE" sz="27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de-DE" sz="15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2700" dirty="0" smtClean="0">
                <a:solidFill>
                  <a:schemeClr val="bg1">
                    <a:lumMod val="75000"/>
                  </a:schemeClr>
                </a:solidFill>
              </a:rPr>
              <a:t>Drücken Sie:</a:t>
            </a:r>
            <a:endParaRPr lang="de-DE" sz="27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a)  die RECHTE Taste „L“, wenn die präsentierte Zahl in den vorherigen fünf Zahlen enthalten war, oder</a:t>
            </a:r>
          </a:p>
          <a:p>
            <a:pPr marL="0" indent="0" algn="ctr">
              <a:buNone/>
            </a:pPr>
            <a:endParaRPr lang="de-DE" sz="2700" dirty="0">
              <a:solidFill>
                <a:schemeClr val="bg1">
                  <a:lumMod val="75000"/>
                </a:schemeClr>
              </a:solidFill>
            </a:endParaRPr>
          </a:p>
          <a:p>
            <a:pPr marL="514350" indent="-514350" algn="ctr">
              <a:buAutoNum type="alphaLcParenR" startAt="2"/>
            </a:pPr>
            <a:r>
              <a:rPr lang="de-DE" sz="2700" dirty="0" smtClean="0">
                <a:solidFill>
                  <a:schemeClr val="bg1">
                    <a:lumMod val="75000"/>
                  </a:schemeClr>
                </a:solidFill>
              </a:rPr>
              <a:t>die </a:t>
            </a: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LINKE Taste „D“, wenn die präsentierte Zahl </a:t>
            </a:r>
            <a:r>
              <a:rPr lang="de-DE" sz="2700" b="1" u="sng" dirty="0">
                <a:solidFill>
                  <a:schemeClr val="bg1">
                    <a:lumMod val="75000"/>
                  </a:schemeClr>
                </a:solidFill>
              </a:rPr>
              <a:t>nicht</a:t>
            </a: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 in den vorherigen fünf Zahlen enthalten </a:t>
            </a:r>
            <a:r>
              <a:rPr lang="de-DE" sz="2700">
                <a:solidFill>
                  <a:schemeClr val="bg1">
                    <a:lumMod val="75000"/>
                  </a:schemeClr>
                </a:solidFill>
              </a:rPr>
              <a:t>war</a:t>
            </a:r>
            <a:r>
              <a:rPr lang="de-DE" sz="2700" smtClean="0">
                <a:solidFill>
                  <a:schemeClr val="bg1">
                    <a:lumMod val="75000"/>
                  </a:schemeClr>
                </a:solidFill>
              </a:rPr>
              <a:t>.</a:t>
            </a:r>
          </a:p>
          <a:p>
            <a:pPr marL="0" indent="0" algn="ctr">
              <a:buNone/>
            </a:pPr>
            <a:endParaRPr lang="de-DE" sz="27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Um mit der Übung zu beginnen drücken Sie bitte die Leertaste. </a:t>
            </a:r>
          </a:p>
          <a:p>
            <a:pPr marL="0" indent="0" algn="ctr">
              <a:buNone/>
            </a:pPr>
            <a:endParaRPr lang="de-DE" sz="27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175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15056E5-0DCC-4173-A515-C18DD6CDDE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de-DE" sz="2700" dirty="0">
                <a:solidFill>
                  <a:srgbClr val="FFC000"/>
                </a:solidFill>
              </a:rPr>
              <a:t>Fertig!</a:t>
            </a:r>
          </a:p>
          <a:p>
            <a:pPr marL="0" indent="0" algn="ctr">
              <a:buNone/>
            </a:pPr>
            <a:endParaRPr lang="de-DE" sz="27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de-DE" sz="27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Sie haben die Übungsaufgaben bewältigt.</a:t>
            </a:r>
          </a:p>
          <a:p>
            <a:pPr marL="0" indent="0" algn="ctr">
              <a:buNone/>
            </a:pPr>
            <a:endParaRPr lang="de-DE" sz="27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2900" dirty="0">
                <a:solidFill>
                  <a:schemeClr val="bg1">
                    <a:lumMod val="75000"/>
                  </a:schemeClr>
                </a:solidFill>
              </a:rPr>
              <a:t>Sie können zum Experiment </a:t>
            </a:r>
            <a:r>
              <a:rPr lang="de-DE" sz="2900" dirty="0" smtClean="0">
                <a:solidFill>
                  <a:schemeClr val="bg1">
                    <a:lumMod val="75000"/>
                  </a:schemeClr>
                </a:solidFill>
              </a:rPr>
              <a:t>fortfahren,</a:t>
            </a:r>
            <a:endParaRPr lang="de-DE" sz="29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2900" dirty="0">
                <a:solidFill>
                  <a:schemeClr val="bg1">
                    <a:lumMod val="75000"/>
                  </a:schemeClr>
                </a:solidFill>
              </a:rPr>
              <a:t>indem Sie eine beliebige Taste drücken.</a:t>
            </a:r>
          </a:p>
          <a:p>
            <a:pPr marL="0" indent="0" algn="ctr">
              <a:buNone/>
            </a:pPr>
            <a:endParaRPr lang="de-DE" sz="24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de-DE" sz="27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                                                                                                          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273468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15056E5-0DCC-4173-A515-C18DD6CDDE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9151"/>
            <a:ext cx="10515600" cy="6386732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endParaRPr lang="de-DE" sz="27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2700" dirty="0">
                <a:solidFill>
                  <a:srgbClr val="FFC000"/>
                </a:solidFill>
              </a:rPr>
              <a:t>Nun startet das Experiment.</a:t>
            </a:r>
          </a:p>
          <a:p>
            <a:pPr marL="0" indent="0" algn="ctr">
              <a:buNone/>
            </a:pP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Die Aufgabe bleibt die gleiche wie eben von Ihnen geübt:</a:t>
            </a:r>
          </a:p>
          <a:p>
            <a:pPr marL="0" indent="0" algn="ctr">
              <a:buNone/>
            </a:pPr>
            <a:endParaRPr lang="de-DE" sz="27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Zur Erinnerung:</a:t>
            </a:r>
          </a:p>
          <a:p>
            <a:pPr marL="0" indent="0" algn="ctr">
              <a:buNone/>
            </a:pP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Entscheiden Sie so schnell und genau wie möglich, ob die Zahl Bestandteil der </a:t>
            </a:r>
            <a:endParaRPr lang="de-DE" sz="27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2700" dirty="0" smtClean="0">
                <a:solidFill>
                  <a:schemeClr val="bg1">
                    <a:lumMod val="75000"/>
                  </a:schemeClr>
                </a:solidFill>
              </a:rPr>
              <a:t>zu </a:t>
            </a: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merkenden fünf Zahlen war oder nicht</a:t>
            </a:r>
            <a:r>
              <a:rPr lang="de-DE" sz="2700" dirty="0" smtClean="0">
                <a:solidFill>
                  <a:schemeClr val="bg1">
                    <a:lumMod val="75000"/>
                  </a:schemeClr>
                </a:solidFill>
              </a:rPr>
              <a:t>.</a:t>
            </a:r>
          </a:p>
          <a:p>
            <a:pPr marL="0" indent="0" algn="ctr">
              <a:buNone/>
            </a:pPr>
            <a:endParaRPr lang="de-DE" sz="14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Drücken Sie</a:t>
            </a:r>
            <a:r>
              <a:rPr lang="de-DE" sz="2700" dirty="0" smtClean="0">
                <a:solidFill>
                  <a:schemeClr val="bg1">
                    <a:lumMod val="75000"/>
                  </a:schemeClr>
                </a:solidFill>
              </a:rPr>
              <a:t>:</a:t>
            </a:r>
            <a:endParaRPr lang="de-DE" sz="2700" dirty="0">
              <a:solidFill>
                <a:schemeClr val="bg1">
                  <a:lumMod val="75000"/>
                </a:schemeClr>
              </a:solidFill>
            </a:endParaRPr>
          </a:p>
          <a:p>
            <a:pPr marL="514350" indent="-514350" algn="ctr">
              <a:buAutoNum type="alphaLcParenR"/>
            </a:pPr>
            <a:r>
              <a:rPr lang="de-DE" sz="2700" dirty="0" smtClean="0">
                <a:solidFill>
                  <a:schemeClr val="bg1">
                    <a:lumMod val="75000"/>
                  </a:schemeClr>
                </a:solidFill>
              </a:rPr>
              <a:t>die </a:t>
            </a: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RECHTE Taste „L“, wenn die präsentierte Zahl in den vorherigen fünf Zahlen </a:t>
            </a:r>
            <a:r>
              <a:rPr lang="de-DE" sz="2700" dirty="0" smtClean="0">
                <a:solidFill>
                  <a:schemeClr val="bg1">
                    <a:lumMod val="75000"/>
                  </a:schemeClr>
                </a:solidFill>
              </a:rPr>
              <a:t>enthalten </a:t>
            </a: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war, oder</a:t>
            </a:r>
          </a:p>
          <a:p>
            <a:pPr marL="0" indent="0" algn="ctr">
              <a:buNone/>
            </a:pPr>
            <a:endParaRPr lang="de-DE" sz="27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b)  die LINKE Taste „D“, wenn die präsentierte Zahl </a:t>
            </a:r>
            <a:r>
              <a:rPr lang="de-DE" sz="2700" b="1" u="sng" dirty="0">
                <a:solidFill>
                  <a:schemeClr val="bg1">
                    <a:lumMod val="75000"/>
                  </a:schemeClr>
                </a:solidFill>
              </a:rPr>
              <a:t>nicht</a:t>
            </a: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 in den vorherigen fünf Zahlen enthalten war.</a:t>
            </a:r>
          </a:p>
          <a:p>
            <a:pPr marL="0" indent="0" algn="ctr">
              <a:buNone/>
            </a:pPr>
            <a:endParaRPr lang="de-DE" sz="27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Sie können das Experiment </a:t>
            </a:r>
            <a:r>
              <a:rPr lang="de-DE" sz="2700" dirty="0" smtClean="0">
                <a:solidFill>
                  <a:schemeClr val="bg1">
                    <a:lumMod val="75000"/>
                  </a:schemeClr>
                </a:solidFill>
              </a:rPr>
              <a:t>beginnen,</a:t>
            </a:r>
            <a:endParaRPr lang="de-DE" sz="27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i</a:t>
            </a:r>
            <a:r>
              <a:rPr lang="de-DE" sz="2700" dirty="0" smtClean="0">
                <a:solidFill>
                  <a:schemeClr val="bg1">
                    <a:lumMod val="75000"/>
                  </a:schemeClr>
                </a:solidFill>
              </a:rPr>
              <a:t>ndem </a:t>
            </a: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Sie eine beliebige Taste drücken.</a:t>
            </a:r>
          </a:p>
          <a:p>
            <a:pPr marL="0" indent="0" algn="ctr">
              <a:buNone/>
            </a:pPr>
            <a:endParaRPr lang="de-DE" sz="27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de-DE" sz="27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3518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E6BE2C-A451-4E60-A5C7-C1B7306A4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15056E5-0DCC-4173-A515-C18DD6CDDE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de-DE" sz="3500" dirty="0">
                <a:solidFill>
                  <a:srgbClr val="92D050"/>
                </a:solidFill>
              </a:rPr>
              <a:t>Kurze Pause!!!</a:t>
            </a:r>
          </a:p>
          <a:p>
            <a:pPr marL="0" indent="0" algn="ctr">
              <a:buNone/>
            </a:pPr>
            <a:endParaRPr lang="de-DE" sz="35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de-DE" sz="35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de-DE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Nehmen Sie sich einen Moment </a:t>
            </a:r>
            <a:r>
              <a:rPr lang="de-DE" dirty="0" smtClean="0">
                <a:solidFill>
                  <a:schemeClr val="bg1">
                    <a:lumMod val="75000"/>
                  </a:schemeClr>
                </a:solidFill>
              </a:rPr>
              <a:t>Zeit, </a:t>
            </a: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bevor Sie weitermachen.</a:t>
            </a:r>
          </a:p>
          <a:p>
            <a:pPr marL="0" indent="0" algn="ctr">
              <a:buNone/>
            </a:pPr>
            <a:endParaRPr lang="de-DE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Sie können das Experiment </a:t>
            </a:r>
            <a:r>
              <a:rPr lang="de-DE" dirty="0" smtClean="0">
                <a:solidFill>
                  <a:schemeClr val="bg1">
                    <a:lumMod val="75000"/>
                  </a:schemeClr>
                </a:solidFill>
              </a:rPr>
              <a:t>fortsetzen,</a:t>
            </a:r>
            <a:endParaRPr lang="de-DE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indem Sie eine beliebige Taste drücken.</a:t>
            </a:r>
          </a:p>
          <a:p>
            <a:pPr marL="0" indent="0" algn="ctr">
              <a:buNone/>
            </a:pPr>
            <a:endParaRPr lang="de-DE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9197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15056E5-0DCC-4173-A515-C18DD6CDDE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86265"/>
            <a:ext cx="10515600" cy="5290698"/>
          </a:xfrm>
        </p:spPr>
        <p:txBody>
          <a:bodyPr>
            <a:normAutofit fontScale="70000" lnSpcReduction="20000"/>
          </a:bodyPr>
          <a:lstStyle/>
          <a:p>
            <a:pPr marL="0" indent="0" algn="ctr">
              <a:buNone/>
            </a:pPr>
            <a:r>
              <a:rPr lang="de-DE" sz="3600" dirty="0" smtClean="0">
                <a:solidFill>
                  <a:srgbClr val="FFC000"/>
                </a:solidFill>
              </a:rPr>
              <a:t>Weiter geht es!</a:t>
            </a:r>
            <a:endParaRPr lang="de-DE" sz="3600" dirty="0">
              <a:solidFill>
                <a:srgbClr val="FFC000"/>
              </a:solidFill>
            </a:endParaRPr>
          </a:p>
          <a:p>
            <a:pPr marL="0" indent="0" algn="ctr">
              <a:buNone/>
            </a:pPr>
            <a:r>
              <a:rPr lang="de-DE" sz="3600" dirty="0">
                <a:solidFill>
                  <a:schemeClr val="bg1">
                    <a:lumMod val="75000"/>
                  </a:schemeClr>
                </a:solidFill>
              </a:rPr>
              <a:t>Zur Erinnerung:</a:t>
            </a:r>
          </a:p>
          <a:p>
            <a:pPr marL="0" indent="0" algn="ctr">
              <a:buNone/>
            </a:pPr>
            <a:r>
              <a:rPr lang="de-DE" sz="3600" dirty="0">
                <a:solidFill>
                  <a:schemeClr val="bg1">
                    <a:lumMod val="75000"/>
                  </a:schemeClr>
                </a:solidFill>
              </a:rPr>
              <a:t>Entscheiden Sie so schnell und genau wie möglich, ob die Zahl Bestandteil der zu merkenden fünf Zahlen war oder nicht. </a:t>
            </a:r>
          </a:p>
          <a:p>
            <a:pPr marL="0" indent="0" algn="ctr">
              <a:buNone/>
            </a:pPr>
            <a:endParaRPr lang="de-DE" sz="36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3600" dirty="0" smtClean="0">
                <a:solidFill>
                  <a:schemeClr val="bg1">
                    <a:lumMod val="75000"/>
                  </a:schemeClr>
                </a:solidFill>
              </a:rPr>
              <a:t>Drücken </a:t>
            </a:r>
            <a:r>
              <a:rPr lang="de-DE" sz="3600" dirty="0">
                <a:solidFill>
                  <a:schemeClr val="bg1">
                    <a:lumMod val="75000"/>
                  </a:schemeClr>
                </a:solidFill>
              </a:rPr>
              <a:t>Sie</a:t>
            </a:r>
            <a:r>
              <a:rPr lang="de-DE" sz="3600" dirty="0" smtClean="0">
                <a:solidFill>
                  <a:schemeClr val="bg1">
                    <a:lumMod val="75000"/>
                  </a:schemeClr>
                </a:solidFill>
              </a:rPr>
              <a:t>:</a:t>
            </a:r>
            <a:endParaRPr lang="de-DE" sz="36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3600" dirty="0">
                <a:solidFill>
                  <a:schemeClr val="bg1">
                    <a:lumMod val="75000"/>
                  </a:schemeClr>
                </a:solidFill>
              </a:rPr>
              <a:t>a)  die RECHTE Taste „L“, wenn die präsentierte Zahl in den vorherigen fünf Zahlen enthalten war, oder</a:t>
            </a:r>
          </a:p>
          <a:p>
            <a:pPr marL="0" indent="0" algn="ctr">
              <a:buNone/>
            </a:pPr>
            <a:endParaRPr lang="de-DE" sz="36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3600" dirty="0">
                <a:solidFill>
                  <a:schemeClr val="bg1">
                    <a:lumMod val="75000"/>
                  </a:schemeClr>
                </a:solidFill>
              </a:rPr>
              <a:t>b)  die LINKE Taste „D“, wenn die präsentierte Zahl </a:t>
            </a:r>
            <a:r>
              <a:rPr lang="de-DE" sz="3600" b="1" u="sng" dirty="0">
                <a:solidFill>
                  <a:schemeClr val="bg1">
                    <a:lumMod val="75000"/>
                  </a:schemeClr>
                </a:solidFill>
              </a:rPr>
              <a:t>nicht</a:t>
            </a:r>
            <a:r>
              <a:rPr lang="de-DE" sz="3600" dirty="0">
                <a:solidFill>
                  <a:schemeClr val="bg1">
                    <a:lumMod val="75000"/>
                  </a:schemeClr>
                </a:solidFill>
              </a:rPr>
              <a:t> in den vorherigen fünf Zahlen enthalten war.</a:t>
            </a:r>
          </a:p>
          <a:p>
            <a:pPr marL="0" indent="0" algn="ctr">
              <a:buNone/>
            </a:pPr>
            <a:endParaRPr lang="de-DE" sz="36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3600" dirty="0">
                <a:solidFill>
                  <a:schemeClr val="bg1">
                    <a:lumMod val="75000"/>
                  </a:schemeClr>
                </a:solidFill>
              </a:rPr>
              <a:t>Sie können </a:t>
            </a:r>
            <a:r>
              <a:rPr lang="de-DE" sz="3600" dirty="0" smtClean="0">
                <a:solidFill>
                  <a:schemeClr val="bg1">
                    <a:lumMod val="75000"/>
                  </a:schemeClr>
                </a:solidFill>
              </a:rPr>
              <a:t>mit dem </a:t>
            </a:r>
            <a:r>
              <a:rPr lang="de-DE" sz="3600" dirty="0">
                <a:solidFill>
                  <a:schemeClr val="bg1">
                    <a:lumMod val="75000"/>
                  </a:schemeClr>
                </a:solidFill>
              </a:rPr>
              <a:t>Experiment </a:t>
            </a:r>
            <a:r>
              <a:rPr lang="de-DE" sz="3600" dirty="0" smtClean="0">
                <a:solidFill>
                  <a:schemeClr val="bg1">
                    <a:lumMod val="75000"/>
                  </a:schemeClr>
                </a:solidFill>
              </a:rPr>
              <a:t>fortfahren,</a:t>
            </a:r>
            <a:endParaRPr lang="de-DE" sz="36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3600" dirty="0">
                <a:solidFill>
                  <a:schemeClr val="bg1">
                    <a:lumMod val="75000"/>
                  </a:schemeClr>
                </a:solidFill>
              </a:rPr>
              <a:t>i</a:t>
            </a:r>
            <a:r>
              <a:rPr lang="de-DE" sz="3600" dirty="0" smtClean="0">
                <a:solidFill>
                  <a:schemeClr val="bg1">
                    <a:lumMod val="75000"/>
                  </a:schemeClr>
                </a:solidFill>
              </a:rPr>
              <a:t>ndem </a:t>
            </a:r>
            <a:r>
              <a:rPr lang="de-DE" sz="3600" dirty="0">
                <a:solidFill>
                  <a:schemeClr val="bg1">
                    <a:lumMod val="75000"/>
                  </a:schemeClr>
                </a:solidFill>
              </a:rPr>
              <a:t>Sie eine beliebige Taste drücken.</a:t>
            </a:r>
          </a:p>
          <a:p>
            <a:pPr marL="0" indent="0" algn="ctr">
              <a:buNone/>
            </a:pPr>
            <a:endParaRPr lang="de-DE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12793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576</Words>
  <Application>Microsoft Office PowerPoint</Application>
  <PresentationFormat>Breitbild</PresentationFormat>
  <Paragraphs>100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Christoph</dc:creator>
  <cp:lastModifiedBy>Christoph.Löffler</cp:lastModifiedBy>
  <cp:revision>34</cp:revision>
  <dcterms:created xsi:type="dcterms:W3CDTF">2017-10-23T08:11:08Z</dcterms:created>
  <dcterms:modified xsi:type="dcterms:W3CDTF">2019-07-13T08:52:27Z</dcterms:modified>
</cp:coreProperties>
</file>