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8" r:id="rId5"/>
    <p:sldId id="269" r:id="rId6"/>
    <p:sldId id="283" r:id="rId7"/>
    <p:sldId id="258" r:id="rId8"/>
    <p:sldId id="280" r:id="rId9"/>
    <p:sldId id="262" r:id="rId10"/>
    <p:sldId id="282" r:id="rId11"/>
    <p:sldId id="27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FD260-3B16-4A01-AE51-7B7C3774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513FEB-499B-489C-8F72-E0958A37D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7A878-E6B8-44AF-B498-79352E41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3B09F5-0D75-4444-883C-C563FAF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79425-9B85-470F-A363-8DB49E63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857A5-B91D-474B-A15A-783756EB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71F9EC-2E50-4424-9569-1FF58AEA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F85E4-8F4A-4BF9-B1BA-F49E6748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2ED06-E820-4E1A-8076-1348C0BC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920AD-0DB0-486C-B665-0A69943A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EB38F1-62F1-4F87-A92B-39FE9C77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12AD4A-B1D9-4CCF-80DD-8297A46D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2676F-324A-457C-90BD-10E4CCF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449CC3-4B29-4B23-9E73-86D37A2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D5F14-749B-437D-8EA2-71A2567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2214D-6E7E-45DF-B006-C790D043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F3159-CE55-4258-B1FE-21BFF88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7ADA75-3116-4284-8C75-3D649A4A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F7C81-FA7C-419F-9DE5-B0F86FAF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02EA75-83EC-4DFD-BF1F-9851A13F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11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730C5-EC66-44E3-8A17-D8CE1DA5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CD16A-6F26-4314-8313-1CFF0625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B2BDA-3584-49ED-B5C2-A40313E7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6F948-5AE3-482F-B900-C99A1113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9161B-78D3-4066-91E2-0288F361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64C36-3F95-44DA-877A-DE45020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D25E5-EE24-46AA-9C60-5A80D356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2D34D-F808-4E00-B232-F60C42AA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10286-B923-433A-9029-E6DD890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DA4DE1-3421-4CCC-99B7-2D1AAD7A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7C3CD8-0838-4D0E-8DED-CD7B3F0C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E7BE7-8905-4DBD-B018-9CC0CEF1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851E1-2E94-4D2C-B742-A5CCA9CE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F7D7FC-3AC0-4771-A08A-4267C177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516D1-0FC1-4754-9211-0D665751F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DEC5E7-D145-41C9-8EC5-7FA9C6CEC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C80D4F-FD28-4A06-8799-DE488F23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DE2641-5544-4B74-A923-B1D8D7B4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979868-1731-4E42-A085-920DE18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6DA2D-FA5C-407F-8592-429C5E7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FE0B70-6B75-4650-A304-29DBB2AA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82735F-B9CB-4C5D-B61D-BF6E534B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A6F94B-FD87-4474-80E3-914F0969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F32F07-C65B-4DBE-96D3-67604FE3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B40098-C3F5-473D-B73A-235A3C81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75D3A9-D02E-4298-B57C-2DF08294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4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61D7F-9EF6-4323-8605-CD0C8799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15FD8-EC06-4C8C-B8EF-242403A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8CABCF-74EA-4B67-870F-9E55E261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68E186-25DF-47B4-A258-4361AE5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B6051C-FD67-4FEF-99A9-643268DA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8EDE54-4DCF-4D04-8F14-63D46A8B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B66CC-A164-4EB4-9722-18BFBA4B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ECEC1A-79F9-40E6-B67B-5DCEB22C2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332EA-03F4-45CB-8E7D-EE98190C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36508-65B2-4566-9C6D-089B0DEC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A75DB-5D14-415E-83E4-7FD497C7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40518D-326B-456B-AB5C-5A35DC5F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6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5ED62A-BB92-4F35-B9C4-F7D0FFAA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98634-81BD-4D4D-BE5B-C1E732FD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28CF8-61BE-4C13-85BF-9715E35DB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045A-19B6-4053-BA89-CDA76C1E9EBA}" type="datetimeFigureOut">
              <a:rPr lang="de-DE" smtClean="0"/>
              <a:t>16.05.2019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35764-4450-405E-98ED-42608B34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929FA-2C57-4EF4-A14F-4BE83C00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Herzlich Willkommen zu unserer Studie und vielen Dank, dass Sie sich dafür Zeit genommen haben!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Das folgende Experiment wird ca. </a:t>
            </a:r>
            <a:r>
              <a:rPr lang="de-DE" sz="2400" dirty="0" smtClean="0">
                <a:solidFill>
                  <a:srgbClr val="FF0000"/>
                </a:solidFill>
              </a:rPr>
              <a:t>20 Minuten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dauern und ist in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zwei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Blöcke aufgeteilt.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Drücken Sie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Taste „L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“,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um fortzufahren. </a:t>
            </a:r>
            <a:endParaRPr lang="de-DE" sz="2400" dirty="0"/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7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</a:t>
            </a:r>
            <a:endParaRPr lang="de-DE" sz="36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welcher Farbe wird das Wort präsentiert?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„y“, wenn das Wort  in </a:t>
            </a:r>
            <a:r>
              <a:rPr lang="de-DE" sz="3600" dirty="0">
                <a:solidFill>
                  <a:srgbClr val="FF0000"/>
                </a:solidFill>
              </a:rPr>
              <a:t>Rot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ist,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„c“, wenn das Wort in </a:t>
            </a:r>
            <a:r>
              <a:rPr lang="de-DE" sz="3600" dirty="0">
                <a:solidFill>
                  <a:srgbClr val="FFFF00"/>
                </a:solidFill>
              </a:rPr>
              <a:t>Gelb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ist,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„b“, wenn das Wort in </a:t>
            </a:r>
            <a:r>
              <a:rPr lang="de-DE" sz="3600" dirty="0">
                <a:solidFill>
                  <a:srgbClr val="92D050"/>
                </a:solidFill>
              </a:rPr>
              <a:t>Grün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ist, 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„m“, wenn das Wort in </a:t>
            </a:r>
            <a:r>
              <a:rPr lang="de-DE" sz="3600" dirty="0">
                <a:solidFill>
                  <a:srgbClr val="0070C0"/>
                </a:solidFill>
              </a:rPr>
              <a:t>Blau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ist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Treffen Sie Ihre Entscheidung so schnell und genau wie möglich.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Richten Sie während der Versuchsdurchgänge bitte Ihre Augen mittig auf den </a:t>
            </a:r>
            <a:endParaRPr lang="de-D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Bildschirm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und positionieren Sie die Mittel- und Zeigefinger Ihrer Hände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schon</a:t>
            </a: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auf die vier Tasten.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können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mit 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Experiment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7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dieses Experiment </a:t>
            </a:r>
            <a:r>
              <a:rPr lang="de-DE" sz="2700">
                <a:solidFill>
                  <a:schemeClr val="bg1">
                    <a:lumMod val="75000"/>
                  </a:schemeClr>
                </a:solidFill>
              </a:rPr>
              <a:t>erfolgreich </a:t>
            </a:r>
            <a:r>
              <a:rPr lang="de-DE" sz="2700" smtClean="0">
                <a:solidFill>
                  <a:schemeClr val="bg1">
                    <a:lumMod val="75000"/>
                  </a:schemeClr>
                </a:solidFill>
              </a:rPr>
              <a:t>abgeschlossen.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Bitte wenden Sie sich an die Versuchsleitung.</a:t>
            </a: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id="{D8A96924-76F4-4662-AE4E-05A43348132B}"/>
              </a:ext>
            </a:extLst>
          </p:cNvPr>
          <p:cNvSpPr/>
          <p:nvPr/>
        </p:nvSpPr>
        <p:spPr>
          <a:xfrm>
            <a:off x="5303043" y="4932500"/>
            <a:ext cx="1585913" cy="138588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25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dieser Aufgabe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wird Ihnen immer in der Mitte des Bildschirms ein Wort präsentiert („rot“, „gelb“, „grün“ oder „blau“), welches in einer dieser vier Farben präsentiert wird. 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sollen nun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entscheiden, 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In welcher Farbe das Wort präsentiert wird.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Bedeutung des Wortes an sich sollen Sie immer ignorieren.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4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Ablauf eines </a:t>
            </a:r>
            <a:r>
              <a:rPr lang="de-DE" sz="2700" dirty="0" smtClean="0">
                <a:solidFill>
                  <a:srgbClr val="FFC000"/>
                </a:solidFill>
              </a:rPr>
              <a:t>Versuchsdurchgangs:</a:t>
            </a:r>
            <a:endParaRPr lang="de-DE" sz="2700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Beginn jedes Versuchsdurchgangs erscheint ein Fixationskreuz. Dieses dient der Ausrichtung Ihres Blicks. Fixieren Sie das Kreuz mit Ihren Augen.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Nach einem kurzen Intervall, in dem der Bildschirm schwarz ist,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erscheint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das farbige Wort.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6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Um zu antworten, drücken Sie: </a:t>
            </a: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 algn="ctr">
              <a:buAutoNum type="alphaLcParenR"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Taste „y“, wenn das Wort  in </a:t>
            </a:r>
            <a:r>
              <a:rPr lang="de-DE" sz="2700" dirty="0" smtClean="0">
                <a:solidFill>
                  <a:srgbClr val="FF0000"/>
                </a:solidFill>
              </a:rPr>
              <a:t>Rot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geschrieben ist,</a:t>
            </a:r>
          </a:p>
          <a:p>
            <a:pPr marL="514350" indent="-514350" algn="ctr">
              <a:buAutoNum type="alphaLcParenR"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Taste „c“, wenn das Wort in </a:t>
            </a:r>
            <a:r>
              <a:rPr lang="de-DE" sz="2700" dirty="0" smtClean="0">
                <a:solidFill>
                  <a:srgbClr val="FFFF00"/>
                </a:solidFill>
              </a:rPr>
              <a:t>Gelb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geschrieben ist,</a:t>
            </a:r>
          </a:p>
          <a:p>
            <a:pPr marL="514350" indent="-514350" algn="ctr">
              <a:buAutoNum type="alphaLcParenR"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Taste „b“, wenn das Wort in </a:t>
            </a:r>
            <a:r>
              <a:rPr lang="de-DE" sz="2700" dirty="0" smtClean="0">
                <a:solidFill>
                  <a:srgbClr val="92D050"/>
                </a:solidFill>
              </a:rPr>
              <a:t>Grün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geschrieben ist, </a:t>
            </a:r>
          </a:p>
          <a:p>
            <a:pPr marL="514350" indent="-514350" algn="ctr">
              <a:buAutoNum type="alphaLcParenR"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Taste „m“, wenn das Wort in </a:t>
            </a:r>
            <a:r>
              <a:rPr lang="de-DE" sz="2700" dirty="0" smtClean="0">
                <a:solidFill>
                  <a:srgbClr val="0070C0"/>
                </a:solidFill>
              </a:rPr>
              <a:t>Blau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geschrieben ist.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80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rgbClr val="FFC000"/>
                </a:solidFill>
              </a:rPr>
              <a:t>Nun startet </a:t>
            </a:r>
            <a:r>
              <a:rPr lang="de-DE" sz="2400" dirty="0" smtClean="0">
                <a:solidFill>
                  <a:srgbClr val="FFC000"/>
                </a:solidFill>
              </a:rPr>
              <a:t>die Übungsaufgabe. </a:t>
            </a: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In welcher Farbe wird das Wort präsentiert?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„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y“, wenn das Wort  in </a:t>
            </a:r>
            <a:r>
              <a:rPr lang="de-DE" sz="2400" dirty="0">
                <a:solidFill>
                  <a:srgbClr val="FF0000"/>
                </a:solidFill>
              </a:rPr>
              <a:t>Rot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ist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„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c“,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wenn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das Wort in </a:t>
            </a:r>
            <a:r>
              <a:rPr lang="de-DE" sz="2400" dirty="0">
                <a:solidFill>
                  <a:srgbClr val="FFFF00"/>
                </a:solidFill>
              </a:rPr>
              <a:t>Gelb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ist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„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b“, wenn das Wort in </a:t>
            </a:r>
            <a:r>
              <a:rPr lang="de-DE" sz="2400" dirty="0">
                <a:solidFill>
                  <a:srgbClr val="92D050"/>
                </a:solidFill>
              </a:rPr>
              <a:t>Grün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ist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, </a:t>
            </a: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„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m“, wenn das Wort in </a:t>
            </a:r>
            <a:r>
              <a:rPr lang="de-DE" sz="2400" dirty="0">
                <a:solidFill>
                  <a:srgbClr val="0070C0"/>
                </a:solidFill>
              </a:rPr>
              <a:t>Blau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ist.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Treffen Sie Ihre Entscheidung so schnell und genau wie möglich.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Richten Sie während der Versuchsdurchgänge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bitte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Ihre Augen mittig auf den Bildschirm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 smtClean="0"/>
              <a:t>Weiter </a:t>
            </a:r>
            <a:r>
              <a:rPr lang="de-DE" dirty="0"/>
              <a:t>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17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200" dirty="0" smtClean="0">
                <a:solidFill>
                  <a:schemeClr val="bg1">
                    <a:lumMod val="75000"/>
                  </a:schemeClr>
                </a:solidFill>
              </a:rPr>
              <a:t>Legen Sie nun bitte den Mittelfinger der linken Hand auf die Taste „y“ (</a:t>
            </a:r>
            <a:r>
              <a:rPr lang="de-DE" sz="2200" dirty="0">
                <a:solidFill>
                  <a:srgbClr val="FF0000"/>
                </a:solidFill>
              </a:rPr>
              <a:t>r</a:t>
            </a:r>
            <a:r>
              <a:rPr lang="de-DE" sz="2200" dirty="0" smtClean="0">
                <a:solidFill>
                  <a:srgbClr val="FF0000"/>
                </a:solidFill>
              </a:rPr>
              <a:t>ot</a:t>
            </a:r>
            <a:r>
              <a:rPr lang="de-DE" sz="22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endParaRPr lang="de-DE" sz="2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200" dirty="0" smtClean="0">
                <a:solidFill>
                  <a:schemeClr val="bg1">
                    <a:lumMod val="75000"/>
                  </a:schemeClr>
                </a:solidFill>
              </a:rPr>
              <a:t>und den Zeigefinger der linken Hand auf die Taste „c“ (</a:t>
            </a:r>
            <a:r>
              <a:rPr lang="de-DE" sz="2200" dirty="0" smtClean="0">
                <a:solidFill>
                  <a:srgbClr val="FFFF00"/>
                </a:solidFill>
              </a:rPr>
              <a:t>gelb</a:t>
            </a:r>
            <a:r>
              <a:rPr lang="de-DE" sz="2200" dirty="0" smtClean="0">
                <a:solidFill>
                  <a:schemeClr val="bg1">
                    <a:lumMod val="75000"/>
                  </a:schemeClr>
                </a:solidFill>
              </a:rPr>
              <a:t>).</a:t>
            </a:r>
          </a:p>
          <a:p>
            <a:pPr marL="0" indent="0" algn="ctr">
              <a:buNone/>
            </a:pPr>
            <a:endParaRPr lang="de-DE" sz="2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200" dirty="0" smtClean="0">
                <a:solidFill>
                  <a:schemeClr val="bg1">
                    <a:lumMod val="75000"/>
                  </a:schemeClr>
                </a:solidFill>
              </a:rPr>
              <a:t>Des Weiteren legen </a:t>
            </a:r>
            <a:r>
              <a:rPr lang="de-DE" sz="2200" dirty="0">
                <a:solidFill>
                  <a:schemeClr val="bg1">
                    <a:lumMod val="75000"/>
                  </a:schemeClr>
                </a:solidFill>
              </a:rPr>
              <a:t>Sie </a:t>
            </a:r>
            <a:r>
              <a:rPr lang="de-DE" sz="2200" dirty="0" smtClean="0">
                <a:solidFill>
                  <a:schemeClr val="bg1">
                    <a:lumMod val="75000"/>
                  </a:schemeClr>
                </a:solidFill>
              </a:rPr>
              <a:t>nun bitte </a:t>
            </a:r>
            <a:r>
              <a:rPr lang="de-DE" sz="2200" dirty="0">
                <a:solidFill>
                  <a:schemeClr val="bg1">
                    <a:lumMod val="75000"/>
                  </a:schemeClr>
                </a:solidFill>
              </a:rPr>
              <a:t>den </a:t>
            </a:r>
            <a:r>
              <a:rPr lang="de-DE" sz="2200" dirty="0" smtClean="0">
                <a:solidFill>
                  <a:schemeClr val="bg1">
                    <a:lumMod val="75000"/>
                  </a:schemeClr>
                </a:solidFill>
              </a:rPr>
              <a:t>Zeigefinger </a:t>
            </a:r>
            <a:r>
              <a:rPr lang="de-DE" sz="2200" dirty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200" dirty="0" smtClean="0">
                <a:solidFill>
                  <a:schemeClr val="bg1">
                    <a:lumMod val="75000"/>
                  </a:schemeClr>
                </a:solidFill>
              </a:rPr>
              <a:t>rechten </a:t>
            </a:r>
            <a:r>
              <a:rPr lang="de-DE" sz="2200" dirty="0">
                <a:solidFill>
                  <a:schemeClr val="bg1">
                    <a:lumMod val="75000"/>
                  </a:schemeClr>
                </a:solidFill>
              </a:rPr>
              <a:t>Hand auf die Taste </a:t>
            </a:r>
            <a:r>
              <a:rPr lang="de-DE" sz="2200" dirty="0" smtClean="0">
                <a:solidFill>
                  <a:schemeClr val="bg1">
                    <a:lumMod val="75000"/>
                  </a:schemeClr>
                </a:solidFill>
              </a:rPr>
              <a:t>„b“ (</a:t>
            </a:r>
            <a:r>
              <a:rPr lang="de-DE" sz="2200" dirty="0" smtClean="0">
                <a:solidFill>
                  <a:srgbClr val="92D050"/>
                </a:solidFill>
              </a:rPr>
              <a:t>grün</a:t>
            </a:r>
            <a:r>
              <a:rPr lang="de-DE" sz="22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 algn="ctr">
              <a:buNone/>
            </a:pPr>
            <a:endParaRPr lang="de-DE" sz="2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200" dirty="0">
                <a:solidFill>
                  <a:schemeClr val="bg1">
                    <a:lumMod val="75000"/>
                  </a:schemeClr>
                </a:solidFill>
              </a:rPr>
              <a:t>und den </a:t>
            </a:r>
            <a:r>
              <a:rPr lang="de-DE" sz="2200" dirty="0" smtClean="0">
                <a:solidFill>
                  <a:schemeClr val="bg1">
                    <a:lumMod val="75000"/>
                  </a:schemeClr>
                </a:solidFill>
              </a:rPr>
              <a:t>Mittelfinger </a:t>
            </a:r>
            <a:r>
              <a:rPr lang="de-DE" sz="2200" dirty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200" dirty="0" smtClean="0">
                <a:solidFill>
                  <a:schemeClr val="bg1">
                    <a:lumMod val="75000"/>
                  </a:schemeClr>
                </a:solidFill>
              </a:rPr>
              <a:t>rechten </a:t>
            </a:r>
            <a:r>
              <a:rPr lang="de-DE" sz="2200" dirty="0">
                <a:solidFill>
                  <a:schemeClr val="bg1">
                    <a:lumMod val="75000"/>
                  </a:schemeClr>
                </a:solidFill>
              </a:rPr>
              <a:t>Hand auf die Taste </a:t>
            </a:r>
            <a:r>
              <a:rPr lang="de-DE" sz="2200" dirty="0" smtClean="0">
                <a:solidFill>
                  <a:schemeClr val="bg1">
                    <a:lumMod val="75000"/>
                  </a:schemeClr>
                </a:solidFill>
              </a:rPr>
              <a:t>„m“ (</a:t>
            </a:r>
            <a:r>
              <a:rPr lang="de-DE" sz="2200" dirty="0" smtClean="0">
                <a:solidFill>
                  <a:srgbClr val="0070C0"/>
                </a:solidFill>
              </a:rPr>
              <a:t>blau</a:t>
            </a:r>
            <a:r>
              <a:rPr lang="de-DE" sz="2200" dirty="0" smtClean="0">
                <a:solidFill>
                  <a:schemeClr val="bg1">
                    <a:lumMod val="75000"/>
                  </a:schemeClr>
                </a:solidFill>
              </a:rPr>
              <a:t>).</a:t>
            </a:r>
            <a:endParaRPr lang="de-DE" sz="2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Beginn der Übungsaufgaben durch drücken der LEERTASTE.</a:t>
            </a: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8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92D050"/>
                </a:solidFill>
              </a:rPr>
              <a:t>Fertig!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 Übungsaufgaben bewältigt.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Sie können zum Experiment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7346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rgbClr val="FFC000"/>
                </a:solidFill>
              </a:rPr>
              <a:t>Nun </a:t>
            </a:r>
            <a:r>
              <a:rPr lang="de-DE" sz="2700" dirty="0">
                <a:solidFill>
                  <a:srgbClr val="FFC000"/>
                </a:solidFill>
              </a:rPr>
              <a:t>startet das Experiment.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geübt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 welcher Farbe wird das Wort präsentiert?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„y“, wenn das Wort  in </a:t>
            </a:r>
            <a:r>
              <a:rPr lang="de-DE" dirty="0">
                <a:solidFill>
                  <a:srgbClr val="FF0000"/>
                </a:solidFill>
              </a:rPr>
              <a:t>Rot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ist,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„c“, wenn das Wort in </a:t>
            </a:r>
            <a:r>
              <a:rPr lang="de-DE" dirty="0">
                <a:solidFill>
                  <a:srgbClr val="FFFF00"/>
                </a:solidFill>
              </a:rPr>
              <a:t>Gelb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ist,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„b“, wenn das Wort in </a:t>
            </a:r>
            <a:r>
              <a:rPr lang="de-DE" dirty="0">
                <a:solidFill>
                  <a:srgbClr val="92D050"/>
                </a:solidFill>
              </a:rPr>
              <a:t>Grün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ist, 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„m“, wenn das Wort in </a:t>
            </a:r>
            <a:r>
              <a:rPr lang="de-DE" dirty="0">
                <a:solidFill>
                  <a:srgbClr val="0070C0"/>
                </a:solidFill>
              </a:rPr>
              <a:t>Blau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ist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Treffen Sie Ihre Entscheidung so schnell und genau wie möglich.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Richten Sie während der Versuchsdurchgänge bitte Ihre Augen mittig auf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den</a:t>
            </a:r>
          </a:p>
          <a:p>
            <a:pPr marL="0" indent="0" algn="ctr">
              <a:buNone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Bildschirm und positionieren Sie die Mittel- und Zeigefinger Ihrer Hände </a:t>
            </a:r>
          </a:p>
          <a:p>
            <a:pPr marL="0" indent="0" algn="ctr">
              <a:buNone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schon auf die vier Tasten.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beginnen,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6BE2C-A451-4E60-A5C7-C1B7306A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500" dirty="0">
                <a:solidFill>
                  <a:srgbClr val="92D050"/>
                </a:solidFill>
              </a:rPr>
              <a:t>Kurze Pause!!!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Nehmen Sie sich einen Moment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Zeit,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bevor Sie weitermachen.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fortsetzen,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1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Breitbild</PresentationFormat>
  <Paragraphs>116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</dc:creator>
  <cp:lastModifiedBy>Christoph.Löffler</cp:lastModifiedBy>
  <cp:revision>32</cp:revision>
  <dcterms:created xsi:type="dcterms:W3CDTF">2017-10-23T08:11:08Z</dcterms:created>
  <dcterms:modified xsi:type="dcterms:W3CDTF">2019-05-16T13:56:05Z</dcterms:modified>
</cp:coreProperties>
</file>