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c9cd790c2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c9cd790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c9cd790c2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c9cd790c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c9cd790c2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c9cd790c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c9cd790c2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c9cd790c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9c4eb9910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9c4eb991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c9cd790c2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c9cd790c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7953de84d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7953de84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c9cd790c2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c9cd790c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7953de84d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7953de84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7953de84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7953de84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7953de84d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7953de84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7953de84d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7953de84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c9cd790c2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c9cd790c2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7953de84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7953de84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d82d3f6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d82d3f6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904ad10f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904ad10f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c9cd790c2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c9cd790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904ad10fe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904ad10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c9cd790c2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c9cd790c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904ad10fe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904ad10f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9c4eb9910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9c4eb99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9c4eb9910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9c4eb99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9c4eb9910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9c4eb99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bitstamp.net/market/trade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keras.io/api/applications/" TargetMode="External"/><Relationship Id="rId4" Type="http://schemas.openxmlformats.org/officeDocument/2006/relationships/hyperlink" Target="https://keras.io/api/applications/xcep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472833" y="7771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Deep Learning</a:t>
            </a:r>
            <a:endParaRPr/>
          </a:p>
          <a:p>
            <a:pPr indent="0" lvl="0" marL="0" rtl="0" algn="ctr">
              <a:spcBef>
                <a:spcPts val="0"/>
              </a:spcBef>
              <a:spcAft>
                <a:spcPts val="0"/>
              </a:spcAft>
              <a:buNone/>
            </a:pPr>
            <a:r>
              <a:rPr lang="en" sz="3600"/>
              <a:t>Cryptocurrency Market Analysis</a:t>
            </a:r>
            <a:endParaRPr sz="3600"/>
          </a:p>
        </p:txBody>
      </p:sp>
      <p:sp>
        <p:nvSpPr>
          <p:cNvPr id="60" name="Google Shape;60;p13"/>
          <p:cNvSpPr txBox="1"/>
          <p:nvPr>
            <p:ph idx="1" type="subTitle"/>
          </p:nvPr>
        </p:nvSpPr>
        <p:spPr>
          <a:xfrm>
            <a:off x="762825" y="33274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March 22, 2021</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Lead Investigator - Scott Qualkenbush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123" name="Google Shape;123;p22"/>
          <p:cNvSpPr txBox="1"/>
          <p:nvPr>
            <p:ph idx="1" type="body"/>
          </p:nvPr>
        </p:nvSpPr>
        <p:spPr>
          <a:xfrm>
            <a:off x="331138"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Bitcoin Tradeview Images from Bitstamp</a:t>
            </a:r>
            <a:endParaRPr/>
          </a:p>
          <a:p>
            <a:pPr indent="0" lvl="0" marL="0" rtl="0" algn="l">
              <a:spcBef>
                <a:spcPts val="1600"/>
              </a:spcBef>
              <a:spcAft>
                <a:spcPts val="0"/>
              </a:spcAft>
              <a:buNone/>
            </a:pPr>
            <a:r>
              <a:rPr lang="en"/>
              <a:t>Procurement: Developed a scraper to scroll across the chart and take images.</a:t>
            </a:r>
            <a:endParaRPr/>
          </a:p>
          <a:p>
            <a:pPr indent="0" lvl="0" marL="0" rtl="0" algn="l">
              <a:spcBef>
                <a:spcPts val="1800"/>
              </a:spcBef>
              <a:spcAft>
                <a:spcPts val="0"/>
              </a:spcAft>
              <a:buNone/>
            </a:pPr>
            <a:r>
              <a:rPr lang="en"/>
              <a:t>Description: Initial image set: Images of a 7 day trading period with Heikin Ashi Candlestick trading activity representation with 1 hr bin widths. Also included is a trading volume metric and Hamming Moving Averages for periods of 4 hrs, 12 hrs, and 36 hours.</a:t>
            </a:r>
            <a:endParaRPr/>
          </a:p>
          <a:p>
            <a:pPr indent="0" lvl="0" marL="0" rtl="0" algn="l">
              <a:spcBef>
                <a:spcPts val="1800"/>
              </a:spcBef>
              <a:spcAft>
                <a:spcPts val="0"/>
              </a:spcAft>
              <a:buNone/>
            </a:pPr>
            <a:r>
              <a:rPr lang="en"/>
              <a:t>Total Number of Images:  3300</a:t>
            </a:r>
            <a:endParaRPr/>
          </a:p>
          <a:p>
            <a:pPr indent="0" lvl="0" marL="0" rtl="0" algn="l">
              <a:spcBef>
                <a:spcPts val="1800"/>
              </a:spcBef>
              <a:spcAft>
                <a:spcPts val="0"/>
              </a:spcAft>
              <a:buNone/>
            </a:pPr>
            <a:r>
              <a:rPr lang="en"/>
              <a:t>Source: </a:t>
            </a:r>
            <a:r>
              <a:rPr lang="en" u="sng">
                <a:solidFill>
                  <a:schemeClr val="hlink"/>
                </a:solidFill>
                <a:hlinkClick r:id="rId3"/>
              </a:rPr>
              <a:t>https://www.bitstamp.net/market/tradeview</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4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Analysis Step 1</a:t>
            </a:r>
            <a:r>
              <a:rPr b="1" lang="en" sz="4200"/>
              <a:t>: </a:t>
            </a:r>
            <a:endParaRPr b="1" sz="4200"/>
          </a:p>
          <a:p>
            <a:pPr indent="0" lvl="0" marL="0" rtl="0" algn="l">
              <a:spcBef>
                <a:spcPts val="0"/>
              </a:spcBef>
              <a:spcAft>
                <a:spcPts val="0"/>
              </a:spcAft>
              <a:buNone/>
            </a:pPr>
            <a:r>
              <a:rPr lang="en" sz="4200"/>
              <a:t>Prepare Data</a:t>
            </a:r>
            <a:endParaRPr sz="4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Preparing The Data</a:t>
            </a:r>
            <a:endParaRPr/>
          </a:p>
        </p:txBody>
      </p:sp>
      <p:sp>
        <p:nvSpPr>
          <p:cNvPr id="134" name="Google Shape;134;p24"/>
          <p:cNvSpPr txBox="1"/>
          <p:nvPr>
            <p:ph idx="1" type="body"/>
          </p:nvPr>
        </p:nvSpPr>
        <p:spPr>
          <a:xfrm>
            <a:off x="3317825" y="1137925"/>
            <a:ext cx="32937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u="sng"/>
              <a:t>After train_test_split:</a:t>
            </a:r>
            <a:endParaRPr u="sng"/>
          </a:p>
          <a:p>
            <a:pPr indent="457200" lvl="0" marL="0" rtl="0" algn="l">
              <a:spcBef>
                <a:spcPts val="1800"/>
              </a:spcBef>
              <a:spcAft>
                <a:spcPts val="0"/>
              </a:spcAft>
              <a:buNone/>
            </a:pPr>
            <a:r>
              <a:rPr lang="en"/>
              <a:t>Training set: 2779</a:t>
            </a:r>
            <a:endParaRPr/>
          </a:p>
          <a:p>
            <a:pPr indent="457200" lvl="0" marL="0" rtl="0" algn="l">
              <a:spcBef>
                <a:spcPts val="1800"/>
              </a:spcBef>
              <a:spcAft>
                <a:spcPts val="0"/>
              </a:spcAft>
              <a:buNone/>
            </a:pPr>
            <a:r>
              <a:rPr lang="en"/>
              <a:t>, 84.2%</a:t>
            </a:r>
            <a:endParaRPr/>
          </a:p>
          <a:p>
            <a:pPr indent="457200" lvl="0" marL="0" rtl="0" algn="l">
              <a:spcBef>
                <a:spcPts val="1800"/>
              </a:spcBef>
              <a:spcAft>
                <a:spcPts val="0"/>
              </a:spcAft>
              <a:buNone/>
            </a:pPr>
            <a:r>
              <a:rPr lang="en"/>
              <a:t>Validation set : 520, 15.8%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4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35" name="Google Shape;135;p24"/>
          <p:cNvSpPr txBox="1"/>
          <p:nvPr>
            <p:ph idx="1" type="body"/>
          </p:nvPr>
        </p:nvSpPr>
        <p:spPr>
          <a:xfrm>
            <a:off x="311698" y="1137925"/>
            <a:ext cx="28845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u="sng"/>
              <a:t>After classifying images:</a:t>
            </a:r>
            <a:endParaRPr u="sng"/>
          </a:p>
          <a:p>
            <a:pPr indent="457200" lvl="0" marL="0" rtl="0" algn="l">
              <a:spcBef>
                <a:spcPts val="1800"/>
              </a:spcBef>
              <a:spcAft>
                <a:spcPts val="0"/>
              </a:spcAft>
              <a:buNone/>
            </a:pPr>
            <a:r>
              <a:rPr lang="en"/>
              <a:t>Gains: 1080, 32.3%</a:t>
            </a:r>
            <a:endParaRPr/>
          </a:p>
          <a:p>
            <a:pPr indent="457200" lvl="0" marL="0" rtl="0" algn="l">
              <a:spcBef>
                <a:spcPts val="1800"/>
              </a:spcBef>
              <a:spcAft>
                <a:spcPts val="0"/>
              </a:spcAft>
              <a:buNone/>
            </a:pPr>
            <a:r>
              <a:rPr lang="en"/>
              <a:t>Neutrals: 1429, 43.4%</a:t>
            </a:r>
            <a:endParaRPr/>
          </a:p>
          <a:p>
            <a:pPr indent="457200" lvl="0" marL="0" rtl="0" algn="l">
              <a:spcBef>
                <a:spcPts val="1800"/>
              </a:spcBef>
              <a:spcAft>
                <a:spcPts val="0"/>
              </a:spcAft>
              <a:buNone/>
            </a:pPr>
            <a:r>
              <a:rPr lang="en"/>
              <a:t>Losses: 790, 26.3%</a:t>
            </a:r>
            <a:endParaRPr/>
          </a:p>
          <a:p>
            <a:pPr indent="0" lvl="0" marL="0" rtl="0" algn="l">
              <a:spcBef>
                <a:spcPts val="1800"/>
              </a:spcBef>
              <a:spcAft>
                <a:spcPts val="0"/>
              </a:spcAft>
              <a:buNone/>
            </a:pPr>
            <a:r>
              <a:t/>
            </a:r>
            <a:endParaRPr/>
          </a:p>
          <a:p>
            <a:pPr indent="0" lvl="0" marL="0" rtl="0" algn="l">
              <a:spcBef>
                <a:spcPts val="4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a:off x="6733150" y="661263"/>
            <a:ext cx="2087229"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Analysis Step 2: </a:t>
            </a:r>
            <a:endParaRPr b="1" sz="4200"/>
          </a:p>
          <a:p>
            <a:pPr indent="0" lvl="0" marL="0" rtl="0" algn="l">
              <a:spcBef>
                <a:spcPts val="0"/>
              </a:spcBef>
              <a:spcAft>
                <a:spcPts val="0"/>
              </a:spcAft>
              <a:buNone/>
            </a:pPr>
            <a:r>
              <a:rPr lang="en" sz="4200"/>
              <a:t>Modeling</a:t>
            </a:r>
            <a:endParaRPr sz="4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 CNN</a:t>
            </a:r>
            <a:endParaRPr/>
          </a:p>
        </p:txBody>
      </p:sp>
      <p:sp>
        <p:nvSpPr>
          <p:cNvPr id="147" name="Google Shape;147;p26"/>
          <p:cNvSpPr txBox="1"/>
          <p:nvPr>
            <p:ph idx="1" type="body"/>
          </p:nvPr>
        </p:nvSpPr>
        <p:spPr>
          <a:xfrm>
            <a:off x="311704" y="1283225"/>
            <a:ext cx="3804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lang="en"/>
              <a:t>For the first leg of the project, I will be using a Convolutional Neural Network with a sequential API.</a:t>
            </a:r>
            <a:endParaRPr/>
          </a:p>
          <a:p>
            <a:pPr indent="-342900" lvl="0" marL="457200" rtl="0" algn="l">
              <a:lnSpc>
                <a:spcPct val="100000"/>
              </a:lnSpc>
              <a:spcBef>
                <a:spcPts val="1800"/>
              </a:spcBef>
              <a:spcAft>
                <a:spcPts val="0"/>
              </a:spcAft>
              <a:buSzPts val="1800"/>
              <a:buChar char="-"/>
            </a:pPr>
            <a:r>
              <a:rPr lang="en"/>
              <a:t>Parameters: 859,359</a:t>
            </a:r>
            <a:endParaRPr/>
          </a:p>
          <a:p>
            <a:pPr indent="-342900" lvl="0" marL="457200" rtl="0" algn="l">
              <a:lnSpc>
                <a:spcPct val="100000"/>
              </a:lnSpc>
              <a:spcBef>
                <a:spcPts val="0"/>
              </a:spcBef>
              <a:spcAft>
                <a:spcPts val="0"/>
              </a:spcAft>
              <a:buSzPts val="1800"/>
              <a:buChar char="-"/>
            </a:pPr>
            <a:r>
              <a:rPr lang="en"/>
              <a:t>Batch_size: 16</a:t>
            </a:r>
            <a:endParaRPr/>
          </a:p>
          <a:p>
            <a:pPr indent="-342900" lvl="0" marL="457200" rtl="0" algn="l">
              <a:lnSpc>
                <a:spcPct val="100000"/>
              </a:lnSpc>
              <a:spcBef>
                <a:spcPts val="0"/>
              </a:spcBef>
              <a:spcAft>
                <a:spcPts val="0"/>
              </a:spcAft>
              <a:buSzPts val="1800"/>
              <a:buChar char="-"/>
            </a:pPr>
            <a:r>
              <a:rPr lang="en"/>
              <a:t>Epochs: 20</a:t>
            </a:r>
            <a:endParaRPr/>
          </a:p>
          <a:p>
            <a:pPr indent="-342900" lvl="0" marL="457200" rtl="0" algn="l">
              <a:lnSpc>
                <a:spcPct val="100000"/>
              </a:lnSpc>
              <a:spcBef>
                <a:spcPts val="0"/>
              </a:spcBef>
              <a:spcAft>
                <a:spcPts val="0"/>
              </a:spcAft>
              <a:buSzPts val="1800"/>
              <a:buChar char="-"/>
            </a:pPr>
            <a:r>
              <a:rPr lang="en"/>
              <a:t>Run time: 7 minutes</a:t>
            </a:r>
            <a:endParaRPr/>
          </a:p>
          <a:p>
            <a:pPr indent="0" lvl="0" marL="0" rtl="0" algn="l">
              <a:lnSpc>
                <a:spcPct val="100000"/>
              </a:lnSpc>
              <a:spcBef>
                <a:spcPts val="1800"/>
              </a:spcBef>
              <a:spcAft>
                <a:spcPts val="0"/>
              </a:spcAft>
              <a:buNone/>
            </a:pPr>
            <a:r>
              <a:t/>
            </a:r>
            <a:endParaRPr sz="1400"/>
          </a:p>
          <a:p>
            <a:pPr indent="0" lvl="0" marL="0" rtl="0" algn="l">
              <a:lnSpc>
                <a:spcPct val="100000"/>
              </a:lnSpc>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4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48" name="Google Shape;148;p26"/>
          <p:cNvSpPr txBox="1"/>
          <p:nvPr/>
        </p:nvSpPr>
        <p:spPr>
          <a:xfrm>
            <a:off x="5153200" y="1147950"/>
            <a:ext cx="3000000" cy="3530100"/>
          </a:xfrm>
          <a:prstGeom prst="rect">
            <a:avLst/>
          </a:prstGeom>
          <a:noFill/>
          <a:ln>
            <a:noFill/>
          </a:ln>
        </p:spPr>
        <p:txBody>
          <a:bodyPr anchorCtr="0" anchor="t" bIns="91425" lIns="91425" spcFirstLastPara="1" rIns="91425" wrap="square" tIns="91425">
            <a:spAutoFit/>
          </a:bodyPr>
          <a:lstStyle/>
          <a:p>
            <a:pPr indent="0" lvl="0" marL="0" rtl="0" algn="l">
              <a:spcBef>
                <a:spcPts val="1800"/>
              </a:spcBef>
              <a:spcAft>
                <a:spcPts val="0"/>
              </a:spcAft>
              <a:buNone/>
            </a:pPr>
            <a:r>
              <a:rPr b="1" lang="en" sz="1800" u="sng">
                <a:solidFill>
                  <a:schemeClr val="accent3"/>
                </a:solidFill>
                <a:latin typeface="Average"/>
                <a:ea typeface="Average"/>
                <a:cs typeface="Average"/>
                <a:sym typeface="Average"/>
              </a:rPr>
              <a:t>CNN Architecture</a:t>
            </a:r>
            <a:r>
              <a:rPr b="1" lang="en" sz="1800" u="sng">
                <a:solidFill>
                  <a:schemeClr val="accent3"/>
                </a:solidFill>
                <a:latin typeface="Average"/>
                <a:ea typeface="Average"/>
                <a:cs typeface="Average"/>
                <a:sym typeface="Average"/>
              </a:rPr>
              <a:t>:</a:t>
            </a:r>
            <a:endParaRPr b="1" sz="1800" u="sng">
              <a:solidFill>
                <a:schemeClr val="accent3"/>
              </a:solidFill>
              <a:latin typeface="Average"/>
              <a:ea typeface="Average"/>
              <a:cs typeface="Average"/>
              <a:sym typeface="Average"/>
            </a:endParaRPr>
          </a:p>
          <a:p>
            <a:pPr indent="0" lvl="0" marL="0" rtl="0" algn="l">
              <a:lnSpc>
                <a:spcPct val="100000"/>
              </a:lnSpc>
              <a:spcBef>
                <a:spcPts val="400"/>
              </a:spcBef>
              <a:spcAft>
                <a:spcPts val="0"/>
              </a:spcAft>
              <a:buNone/>
            </a:pPr>
            <a:r>
              <a:rPr lang="en">
                <a:solidFill>
                  <a:schemeClr val="accent3"/>
                </a:solidFill>
                <a:latin typeface="Average"/>
                <a:ea typeface="Average"/>
                <a:cs typeface="Average"/>
                <a:sym typeface="Average"/>
              </a:rPr>
              <a:t>Conv2D - Activation(relu)</a:t>
            </a:r>
            <a:endParaRPr>
              <a:solidFill>
                <a:schemeClr val="accent3"/>
              </a:solidFill>
              <a:latin typeface="Average"/>
              <a:ea typeface="Average"/>
              <a:cs typeface="Average"/>
              <a:sym typeface="Average"/>
            </a:endParaRPr>
          </a:p>
          <a:p>
            <a:pPr indent="0" lvl="0" marL="0" rtl="0" algn="l">
              <a:lnSpc>
                <a:spcPct val="100000"/>
              </a:lnSpc>
              <a:spcBef>
                <a:spcPts val="0"/>
              </a:spcBef>
              <a:spcAft>
                <a:spcPts val="0"/>
              </a:spcAft>
              <a:buNone/>
            </a:pPr>
            <a:r>
              <a:rPr lang="en">
                <a:solidFill>
                  <a:schemeClr val="accent3"/>
                </a:solidFill>
                <a:latin typeface="Average"/>
                <a:ea typeface="Average"/>
                <a:cs typeface="Average"/>
                <a:sym typeface="Average"/>
              </a:rPr>
              <a:t>Maxpooling2D</a:t>
            </a:r>
            <a:endParaRPr>
              <a:solidFill>
                <a:schemeClr val="accent3"/>
              </a:solidFill>
              <a:latin typeface="Average"/>
              <a:ea typeface="Average"/>
              <a:cs typeface="Average"/>
              <a:sym typeface="Average"/>
            </a:endParaRPr>
          </a:p>
          <a:p>
            <a:pPr indent="0" lvl="0" marL="0" rtl="0" algn="l">
              <a:lnSpc>
                <a:spcPct val="100000"/>
              </a:lnSpc>
              <a:spcBef>
                <a:spcPts val="0"/>
              </a:spcBef>
              <a:spcAft>
                <a:spcPts val="0"/>
              </a:spcAft>
              <a:buNone/>
            </a:pPr>
            <a:r>
              <a:rPr lang="en">
                <a:solidFill>
                  <a:schemeClr val="accent3"/>
                </a:solidFill>
                <a:latin typeface="Average"/>
                <a:ea typeface="Average"/>
                <a:cs typeface="Average"/>
                <a:sym typeface="Average"/>
              </a:rPr>
              <a:t>Conv2D - Activation(relu)</a:t>
            </a:r>
            <a:endParaRPr>
              <a:solidFill>
                <a:schemeClr val="accent3"/>
              </a:solidFill>
              <a:latin typeface="Average"/>
              <a:ea typeface="Average"/>
              <a:cs typeface="Average"/>
              <a:sym typeface="Average"/>
            </a:endParaRPr>
          </a:p>
          <a:p>
            <a:pPr indent="0" lvl="0" marL="0" rtl="0" algn="l">
              <a:lnSpc>
                <a:spcPct val="100000"/>
              </a:lnSpc>
              <a:spcBef>
                <a:spcPts val="0"/>
              </a:spcBef>
              <a:spcAft>
                <a:spcPts val="0"/>
              </a:spcAft>
              <a:buNone/>
            </a:pPr>
            <a:r>
              <a:rPr lang="en">
                <a:solidFill>
                  <a:schemeClr val="accent3"/>
                </a:solidFill>
                <a:latin typeface="Average"/>
                <a:ea typeface="Average"/>
                <a:cs typeface="Average"/>
                <a:sym typeface="Average"/>
              </a:rPr>
              <a:t>Maxpooling2D</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Conv2D - Activation(relu)</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Maxpooling2D</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Conv2D - Activation(relu)</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Maxpooling2D</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Dropout</a:t>
            </a:r>
            <a:endParaRPr>
              <a:solidFill>
                <a:schemeClr val="accent3"/>
              </a:solidFill>
              <a:latin typeface="Average"/>
              <a:ea typeface="Average"/>
              <a:cs typeface="Average"/>
              <a:sym typeface="Average"/>
            </a:endParaRPr>
          </a:p>
          <a:p>
            <a:pPr indent="0" lvl="0" marL="0" rtl="0" algn="l">
              <a:lnSpc>
                <a:spcPct val="100000"/>
              </a:lnSpc>
              <a:spcBef>
                <a:spcPts val="0"/>
              </a:spcBef>
              <a:spcAft>
                <a:spcPts val="0"/>
              </a:spcAft>
              <a:buNone/>
            </a:pPr>
            <a:r>
              <a:rPr lang="en">
                <a:solidFill>
                  <a:schemeClr val="accent3"/>
                </a:solidFill>
                <a:latin typeface="Average"/>
                <a:ea typeface="Average"/>
                <a:cs typeface="Average"/>
                <a:sym typeface="Average"/>
              </a:rPr>
              <a:t>Flatten</a:t>
            </a:r>
            <a:endParaRPr>
              <a:solidFill>
                <a:schemeClr val="accent3"/>
              </a:solidFill>
              <a:latin typeface="Average"/>
              <a:ea typeface="Average"/>
              <a:cs typeface="Average"/>
              <a:sym typeface="Average"/>
            </a:endParaRPr>
          </a:p>
          <a:p>
            <a:pPr indent="0" lvl="0" marL="0" rtl="0" algn="l">
              <a:lnSpc>
                <a:spcPct val="100000"/>
              </a:lnSpc>
              <a:spcBef>
                <a:spcPts val="0"/>
              </a:spcBef>
              <a:spcAft>
                <a:spcPts val="0"/>
              </a:spcAft>
              <a:buNone/>
            </a:pPr>
            <a:r>
              <a:rPr lang="en">
                <a:solidFill>
                  <a:schemeClr val="accent3"/>
                </a:solidFill>
                <a:latin typeface="Average"/>
                <a:ea typeface="Average"/>
                <a:cs typeface="Average"/>
                <a:sym typeface="Average"/>
              </a:rPr>
              <a:t>Dense - </a:t>
            </a:r>
            <a:r>
              <a:rPr lang="en">
                <a:solidFill>
                  <a:schemeClr val="accent3"/>
                </a:solidFill>
                <a:latin typeface="Average"/>
                <a:ea typeface="Average"/>
                <a:cs typeface="Average"/>
                <a:sym typeface="Average"/>
              </a:rPr>
              <a:t>Activation(relu)</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Dropout</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Dense - Activation(softmax)</a:t>
            </a:r>
            <a:endParaRPr>
              <a:solidFill>
                <a:schemeClr val="accent3"/>
              </a:solidFill>
              <a:latin typeface="Average"/>
              <a:ea typeface="Average"/>
              <a:cs typeface="Average"/>
              <a:sym typeface="Average"/>
            </a:endParaRPr>
          </a:p>
          <a:p>
            <a:pPr indent="0" lvl="0" marL="0" rtl="0" algn="l">
              <a:lnSpc>
                <a:spcPct val="100000"/>
              </a:lnSpc>
              <a:spcBef>
                <a:spcPts val="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4294967295" type="title"/>
          </p:nvPr>
        </p:nvSpPr>
        <p:spPr>
          <a:xfrm>
            <a:off x="311700" y="445025"/>
            <a:ext cx="745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 Xception</a:t>
            </a:r>
            <a:endParaRPr/>
          </a:p>
        </p:txBody>
      </p:sp>
      <p:sp>
        <p:nvSpPr>
          <p:cNvPr id="154" name="Google Shape;154;p27"/>
          <p:cNvSpPr txBox="1"/>
          <p:nvPr>
            <p:ph idx="4294967295" type="body"/>
          </p:nvPr>
        </p:nvSpPr>
        <p:spPr>
          <a:xfrm>
            <a:off x="311704" y="1283225"/>
            <a:ext cx="3804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lang="en"/>
              <a:t>For the second leg of the project, I will be using a pre-trained deep learning model trained on ImageNet and can be found in Keras Applications .</a:t>
            </a:r>
            <a:endParaRPr/>
          </a:p>
          <a:p>
            <a:pPr indent="-342900" lvl="0" marL="457200" rtl="0" algn="l">
              <a:lnSpc>
                <a:spcPct val="100000"/>
              </a:lnSpc>
              <a:spcBef>
                <a:spcPts val="1800"/>
              </a:spcBef>
              <a:spcAft>
                <a:spcPts val="0"/>
              </a:spcAft>
              <a:buSzPts val="1800"/>
              <a:buChar char="-"/>
            </a:pPr>
            <a:r>
              <a:rPr lang="en"/>
              <a:t>Parameters: </a:t>
            </a:r>
            <a:r>
              <a:rPr lang="en"/>
              <a:t>20,867,627</a:t>
            </a:r>
            <a:endParaRPr/>
          </a:p>
          <a:p>
            <a:pPr indent="-342900" lvl="0" marL="457200" rtl="0" algn="l">
              <a:lnSpc>
                <a:spcPct val="100000"/>
              </a:lnSpc>
              <a:spcBef>
                <a:spcPts val="0"/>
              </a:spcBef>
              <a:spcAft>
                <a:spcPts val="0"/>
              </a:spcAft>
              <a:buSzPts val="1800"/>
              <a:buChar char="-"/>
            </a:pPr>
            <a:r>
              <a:rPr lang="en"/>
              <a:t>Batch_size: 16</a:t>
            </a:r>
            <a:endParaRPr/>
          </a:p>
          <a:p>
            <a:pPr indent="-342900" lvl="0" marL="457200" rtl="0" algn="l">
              <a:lnSpc>
                <a:spcPct val="100000"/>
              </a:lnSpc>
              <a:spcBef>
                <a:spcPts val="0"/>
              </a:spcBef>
              <a:spcAft>
                <a:spcPts val="0"/>
              </a:spcAft>
              <a:buSzPts val="1800"/>
              <a:buChar char="-"/>
            </a:pPr>
            <a:r>
              <a:rPr lang="en"/>
              <a:t>Epochs: 20</a:t>
            </a:r>
            <a:endParaRPr/>
          </a:p>
          <a:p>
            <a:pPr indent="-342900" lvl="0" marL="457200" rtl="0" algn="l">
              <a:lnSpc>
                <a:spcPct val="100000"/>
              </a:lnSpc>
              <a:spcBef>
                <a:spcPts val="0"/>
              </a:spcBef>
              <a:spcAft>
                <a:spcPts val="0"/>
              </a:spcAft>
              <a:buSzPts val="1800"/>
              <a:buChar char="-"/>
            </a:pPr>
            <a:r>
              <a:rPr lang="en"/>
              <a:t>Run time: 45 minutes</a:t>
            </a:r>
            <a:endParaRPr/>
          </a:p>
          <a:p>
            <a:pPr indent="0" lvl="0" marL="0" rtl="0" algn="l">
              <a:lnSpc>
                <a:spcPct val="100000"/>
              </a:lnSpc>
              <a:spcBef>
                <a:spcPts val="1800"/>
              </a:spcBef>
              <a:spcAft>
                <a:spcPts val="0"/>
              </a:spcAft>
              <a:buNone/>
            </a:pPr>
            <a:r>
              <a:t/>
            </a:r>
            <a:endParaRPr sz="1400"/>
          </a:p>
          <a:p>
            <a:pPr indent="0" lvl="0" marL="0" rtl="0" algn="l">
              <a:lnSpc>
                <a:spcPct val="100000"/>
              </a:lnSpc>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4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55" name="Google Shape;155;p27"/>
          <p:cNvSpPr txBox="1"/>
          <p:nvPr/>
        </p:nvSpPr>
        <p:spPr>
          <a:xfrm>
            <a:off x="5279500" y="1617175"/>
            <a:ext cx="1365000" cy="9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56" name="Google Shape;156;p27"/>
          <p:cNvSpPr txBox="1"/>
          <p:nvPr>
            <p:ph idx="4294967295" type="body"/>
          </p:nvPr>
        </p:nvSpPr>
        <p:spPr>
          <a:xfrm>
            <a:off x="4805854" y="1283225"/>
            <a:ext cx="38049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800"/>
              </a:spcBef>
              <a:spcAft>
                <a:spcPts val="0"/>
              </a:spcAft>
              <a:buSzPts val="1800"/>
              <a:buChar char="-"/>
            </a:pPr>
            <a:r>
              <a:rPr lang="en"/>
              <a:t>Keras Applications - </a:t>
            </a:r>
            <a:r>
              <a:rPr lang="en" u="sng">
                <a:solidFill>
                  <a:schemeClr val="hlink"/>
                </a:solidFill>
                <a:hlinkClick r:id="rId3"/>
              </a:rPr>
              <a:t>https://keras.io/api/applications/</a:t>
            </a:r>
            <a:endParaRPr/>
          </a:p>
          <a:p>
            <a:pPr indent="-342900" lvl="0" marL="457200" rtl="0" algn="l">
              <a:lnSpc>
                <a:spcPct val="100000"/>
              </a:lnSpc>
              <a:spcBef>
                <a:spcPts val="0"/>
              </a:spcBef>
              <a:spcAft>
                <a:spcPts val="0"/>
              </a:spcAft>
              <a:buSzPts val="1800"/>
              <a:buChar char="-"/>
            </a:pPr>
            <a:r>
              <a:rPr lang="en"/>
              <a:t>Xception - </a:t>
            </a:r>
            <a:r>
              <a:rPr lang="en" u="sng">
                <a:solidFill>
                  <a:schemeClr val="hlink"/>
                </a:solidFill>
                <a:hlinkClick r:id="rId4"/>
              </a:rPr>
              <a:t>https://keras.io/api/applications/xception/</a:t>
            </a:r>
            <a:endParaRPr/>
          </a:p>
          <a:p>
            <a:pPr indent="-342900" lvl="0" marL="457200" rtl="0" algn="l">
              <a:lnSpc>
                <a:spcPct val="100000"/>
              </a:lnSpc>
              <a:spcBef>
                <a:spcPts val="0"/>
              </a:spcBef>
              <a:spcAft>
                <a:spcPts val="0"/>
              </a:spcAft>
              <a:buSzPts val="1800"/>
              <a:buChar char="-"/>
            </a:pPr>
            <a:r>
              <a:rPr lang="en"/>
              <a:t>Definition - Deep Learning with Depthwise Separable Convolutions</a:t>
            </a:r>
            <a:endParaRPr/>
          </a:p>
          <a:p>
            <a:pPr indent="0" lvl="0" marL="0" rtl="0" algn="l">
              <a:lnSpc>
                <a:spcPct val="100000"/>
              </a:lnSpc>
              <a:spcBef>
                <a:spcPts val="1800"/>
              </a:spcBef>
              <a:spcAft>
                <a:spcPts val="0"/>
              </a:spcAft>
              <a:buNone/>
            </a:pPr>
            <a:r>
              <a:t/>
            </a:r>
            <a:endParaRPr/>
          </a:p>
          <a:p>
            <a:pPr indent="0" lvl="0" marL="0" rtl="0" algn="l">
              <a:lnSpc>
                <a:spcPct val="100000"/>
              </a:lnSpc>
              <a:spcBef>
                <a:spcPts val="1800"/>
              </a:spcBef>
              <a:spcAft>
                <a:spcPts val="0"/>
              </a:spcAft>
              <a:buNone/>
            </a:pPr>
            <a:r>
              <a:t/>
            </a:r>
            <a:endParaRPr/>
          </a:p>
          <a:p>
            <a:pPr indent="0" lvl="0" marL="0" rtl="0" algn="l">
              <a:lnSpc>
                <a:spcPct val="100000"/>
              </a:lnSpc>
              <a:spcBef>
                <a:spcPts val="1800"/>
              </a:spcBef>
              <a:spcAft>
                <a:spcPts val="0"/>
              </a:spcAft>
              <a:buNone/>
            </a:pPr>
            <a:r>
              <a:t/>
            </a:r>
            <a:endParaRPr/>
          </a:p>
          <a:p>
            <a:pPr indent="0" lvl="0" marL="0" rtl="0" algn="l">
              <a:lnSpc>
                <a:spcPct val="100000"/>
              </a:lnSpc>
              <a:spcBef>
                <a:spcPts val="1800"/>
              </a:spcBef>
              <a:spcAft>
                <a:spcPts val="0"/>
              </a:spcAft>
              <a:buNone/>
            </a:pPr>
            <a:r>
              <a:t/>
            </a:r>
            <a:endParaRPr/>
          </a:p>
          <a:p>
            <a:pPr indent="0" lvl="0" marL="0" rtl="0" algn="l">
              <a:lnSpc>
                <a:spcPct val="100000"/>
              </a:lnSpc>
              <a:spcBef>
                <a:spcPts val="400"/>
              </a:spcBef>
              <a:spcAft>
                <a:spcPts val="0"/>
              </a:spcAft>
              <a:buNone/>
            </a:pPr>
            <a:r>
              <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342900" lvl="0" marL="457200" rtl="0" algn="l">
              <a:lnSpc>
                <a:spcPct val="100000"/>
              </a:lnSpc>
              <a:spcBef>
                <a:spcPts val="1800"/>
              </a:spcBef>
              <a:spcAft>
                <a:spcPts val="0"/>
              </a:spcAft>
              <a:buSzPts val="1800"/>
              <a:buChar char="-"/>
            </a:pPr>
            <a:r>
              <a:t/>
            </a:r>
            <a:endParaRPr/>
          </a:p>
          <a:p>
            <a:pPr indent="0" lvl="0" marL="0" rtl="0" algn="l">
              <a:lnSpc>
                <a:spcPct val="100000"/>
              </a:lnSpc>
              <a:spcBef>
                <a:spcPts val="1800"/>
              </a:spcBef>
              <a:spcAft>
                <a:spcPts val="0"/>
              </a:spcAft>
              <a:buNone/>
            </a:pPr>
            <a:r>
              <a:t/>
            </a:r>
            <a:endParaRPr sz="1400"/>
          </a:p>
          <a:p>
            <a:pPr indent="0" lvl="0" marL="0" rtl="0" algn="l">
              <a:lnSpc>
                <a:spcPct val="100000"/>
              </a:lnSpc>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1800"/>
              </a:spcBef>
              <a:spcAft>
                <a:spcPts val="0"/>
              </a:spcAft>
              <a:buNone/>
            </a:pPr>
            <a:r>
              <a:t/>
            </a:r>
            <a:endParaRPr/>
          </a:p>
          <a:p>
            <a:pPr indent="0" lvl="0" marL="0" rtl="0" algn="l">
              <a:spcBef>
                <a:spcPts val="4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4294967295" type="title"/>
          </p:nvPr>
        </p:nvSpPr>
        <p:spPr>
          <a:xfrm>
            <a:off x="311700" y="445025"/>
            <a:ext cx="745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 Tuning</a:t>
            </a:r>
            <a:endParaRPr/>
          </a:p>
        </p:txBody>
      </p:sp>
      <p:sp>
        <p:nvSpPr>
          <p:cNvPr id="162" name="Google Shape;162;p28"/>
          <p:cNvSpPr txBox="1"/>
          <p:nvPr/>
        </p:nvSpPr>
        <p:spPr>
          <a:xfrm>
            <a:off x="5279500" y="1617175"/>
            <a:ext cx="1365000" cy="9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63" name="Google Shape;163;p28"/>
          <p:cNvPicPr preferRelativeResize="0"/>
          <p:nvPr/>
        </p:nvPicPr>
        <p:blipFill>
          <a:blip r:embed="rId3">
            <a:alphaModFix/>
          </a:blip>
          <a:stretch>
            <a:fillRect/>
          </a:stretch>
        </p:blipFill>
        <p:spPr>
          <a:xfrm>
            <a:off x="757017" y="1308226"/>
            <a:ext cx="3387507" cy="1760024"/>
          </a:xfrm>
          <a:prstGeom prst="rect">
            <a:avLst/>
          </a:prstGeom>
          <a:noFill/>
          <a:ln>
            <a:noFill/>
          </a:ln>
        </p:spPr>
      </p:pic>
      <p:pic>
        <p:nvPicPr>
          <p:cNvPr id="164" name="Google Shape;164;p28"/>
          <p:cNvPicPr preferRelativeResize="0"/>
          <p:nvPr/>
        </p:nvPicPr>
        <p:blipFill>
          <a:blip r:embed="rId4">
            <a:alphaModFix/>
          </a:blip>
          <a:stretch>
            <a:fillRect/>
          </a:stretch>
        </p:blipFill>
        <p:spPr>
          <a:xfrm>
            <a:off x="5085475" y="3231075"/>
            <a:ext cx="3387501" cy="1765197"/>
          </a:xfrm>
          <a:prstGeom prst="rect">
            <a:avLst/>
          </a:prstGeom>
          <a:noFill/>
          <a:ln>
            <a:noFill/>
          </a:ln>
        </p:spPr>
      </p:pic>
      <p:pic>
        <p:nvPicPr>
          <p:cNvPr id="165" name="Google Shape;165;p28"/>
          <p:cNvPicPr preferRelativeResize="0"/>
          <p:nvPr/>
        </p:nvPicPr>
        <p:blipFill>
          <a:blip r:embed="rId5">
            <a:alphaModFix/>
          </a:blip>
          <a:stretch>
            <a:fillRect/>
          </a:stretch>
        </p:blipFill>
        <p:spPr>
          <a:xfrm>
            <a:off x="767263" y="3233662"/>
            <a:ext cx="3367007" cy="1760026"/>
          </a:xfrm>
          <a:prstGeom prst="rect">
            <a:avLst/>
          </a:prstGeom>
          <a:noFill/>
          <a:ln>
            <a:noFill/>
          </a:ln>
        </p:spPr>
      </p:pic>
      <p:pic>
        <p:nvPicPr>
          <p:cNvPr id="166" name="Google Shape;166;p28"/>
          <p:cNvPicPr preferRelativeResize="0"/>
          <p:nvPr/>
        </p:nvPicPr>
        <p:blipFill>
          <a:blip r:embed="rId6">
            <a:alphaModFix/>
          </a:blip>
          <a:stretch>
            <a:fillRect/>
          </a:stretch>
        </p:blipFill>
        <p:spPr>
          <a:xfrm>
            <a:off x="5085475" y="1310194"/>
            <a:ext cx="3367000" cy="17684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Analysis Step 3: </a:t>
            </a:r>
            <a:endParaRPr b="1" sz="4200"/>
          </a:p>
          <a:p>
            <a:pPr indent="0" lvl="0" marL="0" rtl="0" algn="l">
              <a:spcBef>
                <a:spcPts val="0"/>
              </a:spcBef>
              <a:spcAft>
                <a:spcPts val="0"/>
              </a:spcAft>
              <a:buNone/>
            </a:pPr>
            <a:r>
              <a:rPr lang="en" sz="4200"/>
              <a:t>Post-Hoc Review</a:t>
            </a:r>
            <a:endParaRPr sz="4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Model Evaluation</a:t>
            </a:r>
            <a:endParaRPr/>
          </a:p>
        </p:txBody>
      </p:sp>
      <p:sp>
        <p:nvSpPr>
          <p:cNvPr id="177" name="Google Shape;177;p30"/>
          <p:cNvSpPr txBox="1"/>
          <p:nvPr>
            <p:ph idx="1" type="body"/>
          </p:nvPr>
        </p:nvSpPr>
        <p:spPr>
          <a:xfrm>
            <a:off x="311700" y="1324200"/>
            <a:ext cx="3999900" cy="3679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Model Accuracy</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Training Accuracy</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Testing Accuracy</a:t>
            </a:r>
            <a:endParaRPr sz="1600">
              <a:solidFill>
                <a:schemeClr val="dk1"/>
              </a:solidFill>
            </a:endParaRPr>
          </a:p>
          <a:p>
            <a:pPr indent="0" lvl="0" marL="0" rtl="0" algn="l">
              <a:spcBef>
                <a:spcPts val="1600"/>
              </a:spcBef>
              <a:spcAft>
                <a:spcPts val="0"/>
              </a:spcAft>
              <a:buNone/>
            </a:pPr>
            <a:r>
              <a:t/>
            </a:r>
            <a:endParaRPr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Model Loss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Training Loss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Testing Loss</a:t>
            </a:r>
            <a:endParaRPr sz="1600">
              <a:solidFill>
                <a:schemeClr val="dk1"/>
              </a:solidFill>
            </a:endParaRPr>
          </a:p>
          <a:p>
            <a:pPr indent="0" lvl="0" marL="45720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78" name="Google Shape;178;p30"/>
          <p:cNvPicPr preferRelativeResize="0"/>
          <p:nvPr/>
        </p:nvPicPr>
        <p:blipFill>
          <a:blip r:embed="rId3">
            <a:alphaModFix/>
          </a:blip>
          <a:stretch>
            <a:fillRect/>
          </a:stretch>
        </p:blipFill>
        <p:spPr>
          <a:xfrm>
            <a:off x="3476325" y="1431603"/>
            <a:ext cx="5063602" cy="2646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Model Evaluation</a:t>
            </a:r>
            <a:endParaRPr/>
          </a:p>
        </p:txBody>
      </p:sp>
      <p:sp>
        <p:nvSpPr>
          <p:cNvPr id="184" name="Google Shape;184;p31"/>
          <p:cNvSpPr txBox="1"/>
          <p:nvPr>
            <p:ph idx="1" type="body"/>
          </p:nvPr>
        </p:nvSpPr>
        <p:spPr>
          <a:xfrm>
            <a:off x="311700" y="1152475"/>
            <a:ext cx="8520600" cy="3679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D5D5D5"/>
              </a:buClr>
              <a:buSzPts val="1600"/>
              <a:buChar char="-"/>
            </a:pPr>
            <a:r>
              <a:rPr lang="en" sz="1600">
                <a:solidFill>
                  <a:srgbClr val="D5D5D5"/>
                </a:solidFill>
              </a:rPr>
              <a:t>Confusion Matrix</a:t>
            </a:r>
            <a:endParaRPr sz="1600">
              <a:solidFill>
                <a:srgbClr val="D5D5D5"/>
              </a:solidFill>
            </a:endParaRPr>
          </a:p>
          <a:p>
            <a:pPr indent="0" lvl="0" marL="0" rtl="0" algn="l">
              <a:spcBef>
                <a:spcPts val="1600"/>
              </a:spcBef>
              <a:spcAft>
                <a:spcPts val="0"/>
              </a:spcAft>
              <a:buNone/>
            </a:pPr>
            <a:r>
              <a:t/>
            </a:r>
            <a:endParaRPr sz="1600">
              <a:solidFill>
                <a:schemeClr val="dk1"/>
              </a:solidFill>
            </a:endParaRPr>
          </a:p>
          <a:p>
            <a:pPr indent="0" lvl="0" marL="0" rtl="0" algn="l">
              <a:spcBef>
                <a:spcPts val="1600"/>
              </a:spcBef>
              <a:spcAft>
                <a:spcPts val="0"/>
              </a:spcAft>
              <a:buNone/>
            </a:pPr>
            <a:r>
              <a:t/>
            </a:r>
            <a:endParaRPr sz="1600">
              <a:solidFill>
                <a:schemeClr val="dk1"/>
              </a:solidFill>
            </a:endParaRPr>
          </a:p>
          <a:p>
            <a:pPr indent="457200" lvl="0" marL="5029200" rtl="0" algn="l">
              <a:spcBef>
                <a:spcPts val="1600"/>
              </a:spcBef>
              <a:spcAft>
                <a:spcPts val="0"/>
              </a:spcAft>
              <a:buNone/>
            </a:pPr>
            <a:r>
              <a:rPr lang="en" sz="1300">
                <a:solidFill>
                  <a:schemeClr val="dk1"/>
                </a:solidFill>
              </a:rPr>
              <a:t>CNN - Classification Report</a:t>
            </a:r>
            <a:endParaRPr sz="1300">
              <a:solidFill>
                <a:schemeClr val="dk1"/>
              </a:solidFill>
            </a:endParaRPr>
          </a:p>
          <a:p>
            <a:pPr indent="-330200" lvl="0" marL="457200" rtl="0" algn="l">
              <a:spcBef>
                <a:spcPts val="1600"/>
              </a:spcBef>
              <a:spcAft>
                <a:spcPts val="0"/>
              </a:spcAft>
              <a:buSzPts val="1600"/>
              <a:buChar char="-"/>
            </a:pPr>
            <a:r>
              <a:rPr lang="en" sz="1600"/>
              <a:t>Classification Report</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85" name="Google Shape;185;p31"/>
          <p:cNvPicPr preferRelativeResize="0"/>
          <p:nvPr/>
        </p:nvPicPr>
        <p:blipFill>
          <a:blip r:embed="rId3">
            <a:alphaModFix/>
          </a:blip>
          <a:stretch>
            <a:fillRect/>
          </a:stretch>
        </p:blipFill>
        <p:spPr>
          <a:xfrm>
            <a:off x="5109000" y="1236725"/>
            <a:ext cx="3403699" cy="973575"/>
          </a:xfrm>
          <a:prstGeom prst="rect">
            <a:avLst/>
          </a:prstGeom>
          <a:noFill/>
          <a:ln>
            <a:noFill/>
          </a:ln>
        </p:spPr>
      </p:pic>
      <p:pic>
        <p:nvPicPr>
          <p:cNvPr id="186" name="Google Shape;186;p31"/>
          <p:cNvPicPr preferRelativeResize="0"/>
          <p:nvPr/>
        </p:nvPicPr>
        <p:blipFill>
          <a:blip r:embed="rId4">
            <a:alphaModFix/>
          </a:blip>
          <a:stretch>
            <a:fillRect/>
          </a:stretch>
        </p:blipFill>
        <p:spPr>
          <a:xfrm>
            <a:off x="4811500" y="2997225"/>
            <a:ext cx="3998700" cy="135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Trading positions in financial markets can be very difficult. There is a steep learning curve for individuals who want to get involved with trading in these markets. Also, there is a high risk of losing your money just as there is in making money. However, if your trading decisions are the well informed then you stand to make a significant amount of money.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Xception Model Evaluation</a:t>
            </a:r>
            <a:endParaRPr/>
          </a:p>
          <a:p>
            <a:pPr indent="0" lvl="0" marL="0" rtl="0" algn="l">
              <a:spcBef>
                <a:spcPts val="0"/>
              </a:spcBef>
              <a:spcAft>
                <a:spcPts val="0"/>
              </a:spcAft>
              <a:buNone/>
            </a:pPr>
            <a:r>
              <a:t/>
            </a:r>
            <a:endParaRPr/>
          </a:p>
        </p:txBody>
      </p:sp>
      <p:sp>
        <p:nvSpPr>
          <p:cNvPr id="192" name="Google Shape;192;p32"/>
          <p:cNvSpPr txBox="1"/>
          <p:nvPr>
            <p:ph idx="1" type="body"/>
          </p:nvPr>
        </p:nvSpPr>
        <p:spPr>
          <a:xfrm>
            <a:off x="311700" y="1373275"/>
            <a:ext cx="3999900" cy="3679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Model Accuracy</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Training Accuracy</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Testing Accuracy</a:t>
            </a:r>
            <a:endParaRPr sz="1600">
              <a:solidFill>
                <a:schemeClr val="dk1"/>
              </a:solidFill>
            </a:endParaRPr>
          </a:p>
          <a:p>
            <a:pPr indent="0" lvl="0" marL="0" rtl="0" algn="l">
              <a:spcBef>
                <a:spcPts val="1600"/>
              </a:spcBef>
              <a:spcAft>
                <a:spcPts val="0"/>
              </a:spcAft>
              <a:buNone/>
            </a:pPr>
            <a:r>
              <a:t/>
            </a:r>
            <a:endParaRPr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Model Loss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Training Loss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Testing Loss</a:t>
            </a:r>
            <a:endParaRPr sz="1600">
              <a:solidFill>
                <a:schemeClr val="dk1"/>
              </a:solidFill>
            </a:endParaRPr>
          </a:p>
          <a:p>
            <a:pPr indent="0" lvl="0" marL="45720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93" name="Google Shape;193;p32"/>
          <p:cNvPicPr preferRelativeResize="0"/>
          <p:nvPr/>
        </p:nvPicPr>
        <p:blipFill>
          <a:blip r:embed="rId3">
            <a:alphaModFix/>
          </a:blip>
          <a:stretch>
            <a:fillRect/>
          </a:stretch>
        </p:blipFill>
        <p:spPr>
          <a:xfrm>
            <a:off x="3430750" y="1464300"/>
            <a:ext cx="5062000" cy="2658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Xception Model Evaluation</a:t>
            </a:r>
            <a:endParaRPr/>
          </a:p>
        </p:txBody>
      </p:sp>
      <p:sp>
        <p:nvSpPr>
          <p:cNvPr id="199" name="Google Shape;199;p33"/>
          <p:cNvSpPr txBox="1"/>
          <p:nvPr>
            <p:ph idx="1" type="body"/>
          </p:nvPr>
        </p:nvSpPr>
        <p:spPr>
          <a:xfrm>
            <a:off x="311700" y="1152475"/>
            <a:ext cx="8520600" cy="3679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D5D5D5"/>
              </a:buClr>
              <a:buSzPts val="1600"/>
              <a:buChar char="-"/>
            </a:pPr>
            <a:r>
              <a:rPr lang="en" sz="1600">
                <a:solidFill>
                  <a:srgbClr val="D5D5D5"/>
                </a:solidFill>
              </a:rPr>
              <a:t>Confusion Matrix</a:t>
            </a:r>
            <a:endParaRPr sz="1600">
              <a:solidFill>
                <a:srgbClr val="D5D5D5"/>
              </a:solidFill>
            </a:endParaRPr>
          </a:p>
          <a:p>
            <a:pPr indent="0" lvl="0" marL="0" rtl="0" algn="l">
              <a:spcBef>
                <a:spcPts val="1600"/>
              </a:spcBef>
              <a:spcAft>
                <a:spcPts val="0"/>
              </a:spcAft>
              <a:buNone/>
            </a:pPr>
            <a:r>
              <a:t/>
            </a:r>
            <a:endParaRPr sz="1600">
              <a:solidFill>
                <a:schemeClr val="dk1"/>
              </a:solidFill>
            </a:endParaRPr>
          </a:p>
          <a:p>
            <a:pPr indent="0" lvl="0" marL="0" rtl="0" algn="l">
              <a:spcBef>
                <a:spcPts val="1600"/>
              </a:spcBef>
              <a:spcAft>
                <a:spcPts val="0"/>
              </a:spcAft>
              <a:buNone/>
            </a:pPr>
            <a:r>
              <a:t/>
            </a:r>
            <a:endParaRPr sz="1600">
              <a:solidFill>
                <a:schemeClr val="dk1"/>
              </a:solidFill>
            </a:endParaRPr>
          </a:p>
          <a:p>
            <a:pPr indent="457200" lvl="0" marL="5029200" rtl="0" algn="l">
              <a:spcBef>
                <a:spcPts val="1600"/>
              </a:spcBef>
              <a:spcAft>
                <a:spcPts val="0"/>
              </a:spcAft>
              <a:buNone/>
            </a:pPr>
            <a:r>
              <a:rPr lang="en" sz="1300">
                <a:solidFill>
                  <a:schemeClr val="dk1"/>
                </a:solidFill>
              </a:rPr>
              <a:t>CNN - Classification Report</a:t>
            </a:r>
            <a:endParaRPr sz="1300">
              <a:solidFill>
                <a:schemeClr val="dk1"/>
              </a:solidFill>
            </a:endParaRPr>
          </a:p>
          <a:p>
            <a:pPr indent="-330200" lvl="0" marL="457200" rtl="0" algn="l">
              <a:spcBef>
                <a:spcPts val="1600"/>
              </a:spcBef>
              <a:spcAft>
                <a:spcPts val="0"/>
              </a:spcAft>
              <a:buSzPts val="1600"/>
              <a:buChar char="-"/>
            </a:pPr>
            <a:r>
              <a:rPr lang="en" sz="1600"/>
              <a:t>Classification Report</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200" name="Google Shape;200;p33"/>
          <p:cNvPicPr preferRelativeResize="0"/>
          <p:nvPr/>
        </p:nvPicPr>
        <p:blipFill>
          <a:blip r:embed="rId3">
            <a:alphaModFix/>
          </a:blip>
          <a:stretch>
            <a:fillRect/>
          </a:stretch>
        </p:blipFill>
        <p:spPr>
          <a:xfrm>
            <a:off x="5109012" y="1218649"/>
            <a:ext cx="3403701" cy="975726"/>
          </a:xfrm>
          <a:prstGeom prst="rect">
            <a:avLst/>
          </a:prstGeom>
          <a:noFill/>
          <a:ln>
            <a:noFill/>
          </a:ln>
        </p:spPr>
      </p:pic>
      <p:pic>
        <p:nvPicPr>
          <p:cNvPr id="201" name="Google Shape;201;p33"/>
          <p:cNvPicPr preferRelativeResize="0"/>
          <p:nvPr/>
        </p:nvPicPr>
        <p:blipFill>
          <a:blip r:embed="rId4">
            <a:alphaModFix/>
          </a:blip>
          <a:stretch>
            <a:fillRect/>
          </a:stretch>
        </p:blipFill>
        <p:spPr>
          <a:xfrm>
            <a:off x="4802940" y="2988475"/>
            <a:ext cx="4015835" cy="1356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247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Side-by-side</a:t>
            </a:r>
            <a:r>
              <a:rPr lang="en"/>
              <a:t> Model Evaluation</a:t>
            </a:r>
            <a:endParaRPr/>
          </a:p>
        </p:txBody>
      </p:sp>
      <p:pic>
        <p:nvPicPr>
          <p:cNvPr id="207" name="Google Shape;207;p34"/>
          <p:cNvPicPr preferRelativeResize="0"/>
          <p:nvPr/>
        </p:nvPicPr>
        <p:blipFill>
          <a:blip r:embed="rId3">
            <a:alphaModFix/>
          </a:blip>
          <a:stretch>
            <a:fillRect/>
          </a:stretch>
        </p:blipFill>
        <p:spPr>
          <a:xfrm>
            <a:off x="5734763" y="3220500"/>
            <a:ext cx="2202901" cy="631500"/>
          </a:xfrm>
          <a:prstGeom prst="rect">
            <a:avLst/>
          </a:prstGeom>
          <a:noFill/>
          <a:ln>
            <a:noFill/>
          </a:ln>
        </p:spPr>
      </p:pic>
      <p:pic>
        <p:nvPicPr>
          <p:cNvPr id="208" name="Google Shape;208;p34"/>
          <p:cNvPicPr preferRelativeResize="0"/>
          <p:nvPr/>
        </p:nvPicPr>
        <p:blipFill>
          <a:blip r:embed="rId4">
            <a:alphaModFix/>
          </a:blip>
          <a:stretch>
            <a:fillRect/>
          </a:stretch>
        </p:blipFill>
        <p:spPr>
          <a:xfrm>
            <a:off x="5419200" y="4012150"/>
            <a:ext cx="2834024" cy="957101"/>
          </a:xfrm>
          <a:prstGeom prst="rect">
            <a:avLst/>
          </a:prstGeom>
          <a:noFill/>
          <a:ln>
            <a:noFill/>
          </a:ln>
        </p:spPr>
      </p:pic>
      <p:pic>
        <p:nvPicPr>
          <p:cNvPr id="209" name="Google Shape;209;p34"/>
          <p:cNvPicPr preferRelativeResize="0"/>
          <p:nvPr/>
        </p:nvPicPr>
        <p:blipFill>
          <a:blip r:embed="rId5">
            <a:alphaModFix/>
          </a:blip>
          <a:stretch>
            <a:fillRect/>
          </a:stretch>
        </p:blipFill>
        <p:spPr>
          <a:xfrm>
            <a:off x="5419200" y="1744525"/>
            <a:ext cx="2834025" cy="1315824"/>
          </a:xfrm>
          <a:prstGeom prst="rect">
            <a:avLst/>
          </a:prstGeom>
          <a:noFill/>
          <a:ln>
            <a:noFill/>
          </a:ln>
        </p:spPr>
      </p:pic>
      <p:sp>
        <p:nvSpPr>
          <p:cNvPr id="210" name="Google Shape;210;p34"/>
          <p:cNvSpPr txBox="1"/>
          <p:nvPr/>
        </p:nvSpPr>
        <p:spPr>
          <a:xfrm>
            <a:off x="224000" y="1066900"/>
            <a:ext cx="8342400" cy="431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en" sz="1600" u="sng">
                <a:solidFill>
                  <a:schemeClr val="dk1"/>
                </a:solidFill>
                <a:latin typeface="Average"/>
                <a:ea typeface="Average"/>
                <a:cs typeface="Average"/>
                <a:sym typeface="Average"/>
              </a:rPr>
              <a:t>Model 1: Simple CNN				</a:t>
            </a:r>
            <a:r>
              <a:rPr lang="en" sz="1600">
                <a:solidFill>
                  <a:schemeClr val="dk1"/>
                </a:solidFill>
                <a:latin typeface="Average"/>
                <a:ea typeface="Average"/>
                <a:cs typeface="Average"/>
                <a:sym typeface="Average"/>
              </a:rPr>
              <a:t>       </a:t>
            </a:r>
            <a:r>
              <a:rPr lang="en" sz="1600" u="sng">
                <a:solidFill>
                  <a:schemeClr val="dk1"/>
                </a:solidFill>
                <a:latin typeface="Average"/>
                <a:ea typeface="Average"/>
                <a:cs typeface="Average"/>
                <a:sym typeface="Average"/>
              </a:rPr>
              <a:t>Model 2: Xception </a:t>
            </a:r>
            <a:r>
              <a:rPr lang="en" sz="1600" u="sng">
                <a:solidFill>
                  <a:schemeClr val="dk1"/>
                </a:solidFill>
                <a:latin typeface="Average"/>
                <a:ea typeface="Average"/>
                <a:cs typeface="Average"/>
                <a:sym typeface="Average"/>
              </a:rPr>
              <a:t>Pre Trained</a:t>
            </a:r>
            <a:r>
              <a:rPr lang="en" sz="1600" u="sng">
                <a:solidFill>
                  <a:schemeClr val="dk1"/>
                </a:solidFill>
                <a:latin typeface="Average"/>
                <a:ea typeface="Average"/>
                <a:cs typeface="Average"/>
                <a:sym typeface="Average"/>
              </a:rPr>
              <a:t> CNN</a:t>
            </a:r>
            <a:endParaRPr>
              <a:latin typeface="Average"/>
              <a:ea typeface="Average"/>
              <a:cs typeface="Average"/>
              <a:sym typeface="Average"/>
            </a:endParaRPr>
          </a:p>
        </p:txBody>
      </p:sp>
      <p:pic>
        <p:nvPicPr>
          <p:cNvPr id="211" name="Google Shape;211;p34"/>
          <p:cNvPicPr preferRelativeResize="0"/>
          <p:nvPr/>
        </p:nvPicPr>
        <p:blipFill>
          <a:blip r:embed="rId6">
            <a:alphaModFix/>
          </a:blip>
          <a:stretch>
            <a:fillRect/>
          </a:stretch>
        </p:blipFill>
        <p:spPr>
          <a:xfrm>
            <a:off x="1048850" y="3221195"/>
            <a:ext cx="2202900" cy="630105"/>
          </a:xfrm>
          <a:prstGeom prst="rect">
            <a:avLst/>
          </a:prstGeom>
          <a:noFill/>
          <a:ln>
            <a:noFill/>
          </a:ln>
        </p:spPr>
      </p:pic>
      <p:pic>
        <p:nvPicPr>
          <p:cNvPr id="212" name="Google Shape;212;p34"/>
          <p:cNvPicPr preferRelativeResize="0"/>
          <p:nvPr/>
        </p:nvPicPr>
        <p:blipFill>
          <a:blip r:embed="rId7">
            <a:alphaModFix/>
          </a:blip>
          <a:stretch>
            <a:fillRect/>
          </a:stretch>
        </p:blipFill>
        <p:spPr>
          <a:xfrm>
            <a:off x="739344" y="4012150"/>
            <a:ext cx="2821918" cy="957100"/>
          </a:xfrm>
          <a:prstGeom prst="rect">
            <a:avLst/>
          </a:prstGeom>
          <a:noFill/>
          <a:ln>
            <a:noFill/>
          </a:ln>
        </p:spPr>
      </p:pic>
      <p:pic>
        <p:nvPicPr>
          <p:cNvPr id="213" name="Google Shape;213;p34"/>
          <p:cNvPicPr preferRelativeResize="0"/>
          <p:nvPr/>
        </p:nvPicPr>
        <p:blipFill>
          <a:blip r:embed="rId8">
            <a:alphaModFix/>
          </a:blip>
          <a:stretch>
            <a:fillRect/>
          </a:stretch>
        </p:blipFill>
        <p:spPr>
          <a:xfrm>
            <a:off x="733288" y="1758351"/>
            <a:ext cx="2834023" cy="13158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Recommendations</a:t>
            </a:r>
            <a:endParaRPr/>
          </a:p>
        </p:txBody>
      </p:sp>
      <p:sp>
        <p:nvSpPr>
          <p:cNvPr id="219" name="Google Shape;219;p35"/>
          <p:cNvSpPr txBox="1"/>
          <p:nvPr>
            <p:ph idx="1" type="body"/>
          </p:nvPr>
        </p:nvSpPr>
        <p:spPr>
          <a:xfrm>
            <a:off x="311700" y="1303275"/>
            <a:ext cx="3999900" cy="37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u="sng">
                <a:solidFill>
                  <a:schemeClr val="dk1"/>
                </a:solidFill>
              </a:rPr>
              <a:t>Conclusion</a:t>
            </a:r>
            <a:endParaRPr sz="1600" u="sng">
              <a:solidFill>
                <a:schemeClr val="dk1"/>
              </a:solidFill>
            </a:endParaRPr>
          </a:p>
          <a:p>
            <a:pPr indent="0" lvl="0" marL="0" rtl="0" algn="l">
              <a:lnSpc>
                <a:spcPct val="100000"/>
              </a:lnSpc>
              <a:spcBef>
                <a:spcPts val="0"/>
              </a:spcBef>
              <a:spcAft>
                <a:spcPts val="0"/>
              </a:spcAft>
              <a:buNone/>
            </a:pPr>
            <a:r>
              <a:t/>
            </a:r>
            <a:endParaRPr sz="1600" u="sng">
              <a:solidFill>
                <a:schemeClr val="dk1"/>
              </a:solidFill>
            </a:endParaRPr>
          </a:p>
          <a:p>
            <a:pPr indent="0" lvl="0" marL="0" rtl="0" algn="l">
              <a:lnSpc>
                <a:spcPct val="100000"/>
              </a:lnSpc>
              <a:spcBef>
                <a:spcPts val="0"/>
              </a:spcBef>
              <a:spcAft>
                <a:spcPts val="0"/>
              </a:spcAft>
              <a:buNone/>
            </a:pPr>
            <a:r>
              <a:rPr lang="en" sz="1300">
                <a:solidFill>
                  <a:schemeClr val="dk1"/>
                </a:solidFill>
              </a:rPr>
              <a:t>Initial Goal: Build a convolutional neural networks to predict if the 8th day price movement</a:t>
            </a:r>
            <a:endParaRPr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Although there is some ability to predict the test set correctly, it' has only a slightly better chance of being correct than simply predicting the most likely outcome; which is loss, at 43.4%. The best performing simple CNN model scored: Test loss = 1.1721, Test accuracy = 0.04289. While the best performing model produced with the Xception pretrain scored: Test loss = 1.0584, Test accuracy = 0.04288.  </a:t>
            </a:r>
            <a:endParaRPr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Quantitative evaluation metrics show the simple CNN scored better in ⅔ of the following categories: precision, recall, and F1 scores. Winner! Kinda. </a:t>
            </a:r>
            <a:endParaRPr sz="13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Recommendations</a:t>
            </a:r>
            <a:endParaRPr/>
          </a:p>
        </p:txBody>
      </p:sp>
      <p:sp>
        <p:nvSpPr>
          <p:cNvPr id="225" name="Google Shape;225;p36"/>
          <p:cNvSpPr txBox="1"/>
          <p:nvPr>
            <p:ph idx="1" type="body"/>
          </p:nvPr>
        </p:nvSpPr>
        <p:spPr>
          <a:xfrm>
            <a:off x="311700" y="1205125"/>
            <a:ext cx="3999900" cy="37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u="sng">
                <a:solidFill>
                  <a:schemeClr val="dk1"/>
                </a:solidFill>
              </a:rPr>
              <a:t>Conclusion</a:t>
            </a:r>
            <a:endParaRPr sz="1600" u="sng">
              <a:solidFill>
                <a:schemeClr val="dk1"/>
              </a:solidFill>
            </a:endParaRPr>
          </a:p>
          <a:p>
            <a:pPr indent="0" lvl="0" marL="0" rtl="0" algn="l">
              <a:lnSpc>
                <a:spcPct val="100000"/>
              </a:lnSpc>
              <a:spcBef>
                <a:spcPts val="0"/>
              </a:spcBef>
              <a:spcAft>
                <a:spcPts val="0"/>
              </a:spcAft>
              <a:buNone/>
            </a:pPr>
            <a:r>
              <a:t/>
            </a:r>
            <a:endParaRPr sz="1600" u="sng">
              <a:solidFill>
                <a:schemeClr val="dk1"/>
              </a:solidFill>
            </a:endParaRPr>
          </a:p>
          <a:p>
            <a:pPr indent="0" lvl="0" marL="0" rtl="0" algn="l">
              <a:lnSpc>
                <a:spcPct val="100000"/>
              </a:lnSpc>
              <a:spcBef>
                <a:spcPts val="0"/>
              </a:spcBef>
              <a:spcAft>
                <a:spcPts val="0"/>
              </a:spcAft>
              <a:buNone/>
            </a:pPr>
            <a:r>
              <a:rPr lang="en" sz="1300">
                <a:solidFill>
                  <a:schemeClr val="dk1"/>
                </a:solidFill>
              </a:rPr>
              <a:t>Initial Goal: Build a convolutional neural networks to predict if the 8th day price movement. Deploy on Markets, create </a:t>
            </a:r>
            <a:r>
              <a:rPr lang="en" sz="1300">
                <a:solidFill>
                  <a:schemeClr val="dk1"/>
                </a:solidFill>
              </a:rPr>
              <a:t>subscriptable</a:t>
            </a:r>
            <a:r>
              <a:rPr lang="en" sz="1300">
                <a:solidFill>
                  <a:schemeClr val="dk1"/>
                </a:solidFill>
              </a:rPr>
              <a:t> service, sell to firm.</a:t>
            </a:r>
            <a:endParaRPr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Although there is some ability to predict the test set correctly, it' has only a slightly better chance of being correct than simply predicting the most likely outcome; which is loss, at 43.4%. The best performing simple CNN model scored: Test loss = 1.1721, Test accuracy = 0.04289. While the best performing model produced with the Xception pretrain scored: Test loss = 1.0584, Test accuracy = 0.04288.  </a:t>
            </a:r>
            <a:endParaRPr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Quantitative evaluation metrics show the simple CNN scored better in ⅔ of the following categories: precision, recall, and F1 scores. Winner! Kinda. </a:t>
            </a:r>
            <a:endParaRPr sz="13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p:txBody>
      </p:sp>
      <p:sp>
        <p:nvSpPr>
          <p:cNvPr id="226" name="Google Shape;226;p36"/>
          <p:cNvSpPr txBox="1"/>
          <p:nvPr>
            <p:ph idx="1" type="body"/>
          </p:nvPr>
        </p:nvSpPr>
        <p:spPr>
          <a:xfrm>
            <a:off x="4832400" y="1205125"/>
            <a:ext cx="3999900" cy="37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u="sng">
                <a:solidFill>
                  <a:schemeClr val="dk1"/>
                </a:solidFill>
              </a:rPr>
              <a:t>Recommendations</a:t>
            </a:r>
            <a:endParaRPr sz="1600" u="sng">
              <a:solidFill>
                <a:schemeClr val="dk1"/>
              </a:solidFill>
            </a:endParaRPr>
          </a:p>
          <a:p>
            <a:pPr indent="0" lvl="0" marL="0" rtl="0" algn="l">
              <a:lnSpc>
                <a:spcPct val="100000"/>
              </a:lnSpc>
              <a:spcBef>
                <a:spcPts val="0"/>
              </a:spcBef>
              <a:spcAft>
                <a:spcPts val="0"/>
              </a:spcAft>
              <a:buNone/>
            </a:pPr>
            <a:r>
              <a:t/>
            </a:r>
            <a:endParaRPr sz="1600" u="sng">
              <a:solidFill>
                <a:schemeClr val="dk1"/>
              </a:solidFill>
            </a:endParaRPr>
          </a:p>
          <a:p>
            <a:pPr indent="0" lvl="0" marL="0" rtl="0" algn="l">
              <a:lnSpc>
                <a:spcPct val="100000"/>
              </a:lnSpc>
              <a:spcBef>
                <a:spcPts val="0"/>
              </a:spcBef>
              <a:spcAft>
                <a:spcPts val="0"/>
              </a:spcAft>
              <a:buNone/>
            </a:pPr>
            <a:r>
              <a:rPr lang="en" sz="1300">
                <a:solidFill>
                  <a:schemeClr val="dk1"/>
                </a:solidFill>
              </a:rPr>
              <a:t>- The primary recommendation I would have for conducting further analysis on this topic would be to collect much more image data. Market activity image data can be collected from additional exchanges and market watching websites. </a:t>
            </a:r>
            <a:endParaRPr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 Another additional feature to play with would be to investigate trying to overlay the image sets with more useful analysis metrics; The Bitstamp Tradeview has dozens of different metrics to apply to the graph.</a:t>
            </a:r>
            <a:endParaRPr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 Additionally, the CNN model could use more optimization than time allowed for in this capstone. The model architecture could always use further optimization, as well as the hyperparameters.</a:t>
            </a:r>
            <a:endParaRPr sz="13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1181275" y="1952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Thank You</a:t>
            </a:r>
            <a:endParaRPr sz="3600"/>
          </a:p>
        </p:txBody>
      </p:sp>
      <p:sp>
        <p:nvSpPr>
          <p:cNvPr id="232" name="Google Shape;232;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1181275" y="1952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Questions?</a:t>
            </a:r>
            <a:endParaRPr sz="3600"/>
          </a:p>
        </p:txBody>
      </p:sp>
      <p:sp>
        <p:nvSpPr>
          <p:cNvPr id="238" name="Google Shape;238;p3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9" name="Google Shape;239;p3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2" name="Google Shape;72;p15"/>
          <p:cNvSpPr txBox="1"/>
          <p:nvPr>
            <p:ph idx="1" type="body"/>
          </p:nvPr>
        </p:nvSpPr>
        <p:spPr>
          <a:xfrm>
            <a:off x="331138"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countless numerical and graphical methods of analysing financial markets to better understand what it will probably end up doing; these are predictive analysis techniques. </a:t>
            </a:r>
            <a:br>
              <a:rPr lang="en"/>
            </a:br>
            <a:br>
              <a:rPr lang="en"/>
            </a:br>
            <a:r>
              <a:rPr lang="en"/>
              <a:t>Machine learning and deep learning have already been applied to this task of making predictive analysis. However, using image classification through deep learning of the market activity plots themselves is an underdeveloped application in this field.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8" name="Google Shape;78;p16"/>
          <p:cNvSpPr txBox="1"/>
          <p:nvPr>
            <p:ph idx="1" type="body"/>
          </p:nvPr>
        </p:nvSpPr>
        <p:spPr>
          <a:xfrm>
            <a:off x="331138"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deep learning on a financial market activity plot images has great potential to produce valuable predictive results that few, if any, individuals or organizations are taking advantage of as this new technology is developed.</a:t>
            </a:r>
            <a:br>
              <a:rPr lang="en"/>
            </a:br>
            <a:endParaRPr/>
          </a:p>
          <a:p>
            <a:pPr indent="0" lvl="0" marL="0" rtl="0" algn="l">
              <a:spcBef>
                <a:spcPts val="1600"/>
              </a:spcBef>
              <a:spcAft>
                <a:spcPts val="0"/>
              </a:spcAft>
              <a:buNone/>
            </a:pPr>
            <a:r>
              <a:rPr lang="en"/>
              <a:t>A key part of proceeding with a </a:t>
            </a:r>
            <a:r>
              <a:rPr lang="en"/>
              <a:t>successful</a:t>
            </a:r>
            <a:r>
              <a:rPr lang="en"/>
              <a:t> analysis starts with setting up a market viewer with the most expressive price movement representations. Such as choosing, bin width, time scale, image overlap, using </a:t>
            </a:r>
            <a:r>
              <a:rPr lang="en"/>
              <a:t>candlesticks</a:t>
            </a:r>
            <a:r>
              <a:rPr lang="en"/>
              <a:t> or simple lines, along with over layed metrics such as moving averages or any other of the dozens of indicators that may be viewed on or along with a activity plot.</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84" name="Google Shape;84;p17"/>
          <p:cNvSpPr txBox="1"/>
          <p:nvPr>
            <p:ph idx="1" type="body"/>
          </p:nvPr>
        </p:nvSpPr>
        <p:spPr>
          <a:xfrm>
            <a:off x="331138"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my analysis I take a </a:t>
            </a:r>
            <a:r>
              <a:rPr lang="en"/>
              <a:t>series</a:t>
            </a:r>
            <a:r>
              <a:rPr lang="en"/>
              <a:t> of images and train an Convolutional Neural Network to look at one 7-day image and predict if in the next image days price movement will result in an overall average positive, neutral, or negative price movement.</a:t>
            </a:r>
            <a:endParaRPr b="1" sz="25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0" name="Google Shape;90;p18"/>
          <p:cNvSpPr txBox="1"/>
          <p:nvPr>
            <p:ph idx="1" type="body"/>
          </p:nvPr>
        </p:nvSpPr>
        <p:spPr>
          <a:xfrm>
            <a:off x="331138"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Full Image Data</a:t>
            </a:r>
            <a:endParaRPr b="1" sz="20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2286000" y="1997125"/>
            <a:ext cx="4572000" cy="257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7" name="Google Shape;97;p19"/>
          <p:cNvSpPr txBox="1"/>
          <p:nvPr>
            <p:ph idx="1" type="body"/>
          </p:nvPr>
        </p:nvSpPr>
        <p:spPr>
          <a:xfrm>
            <a:off x="331150" y="1152475"/>
            <a:ext cx="8812800" cy="38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Create training and test sets</a:t>
            </a:r>
            <a:endParaRPr b="1" sz="2000"/>
          </a:p>
          <a:p>
            <a:pPr indent="0" lvl="0" marL="0" rtl="0" algn="l">
              <a:spcBef>
                <a:spcPts val="1600"/>
              </a:spcBef>
              <a:spcAft>
                <a:spcPts val="0"/>
              </a:spcAft>
              <a:buNone/>
            </a:pPr>
            <a:r>
              <a:t/>
            </a:r>
            <a:endParaRPr b="1" sz="2000"/>
          </a:p>
          <a:p>
            <a:pPr indent="0" lvl="0" marL="0" rtl="0" algn="l">
              <a:spcBef>
                <a:spcPts val="1600"/>
              </a:spcBef>
              <a:spcAft>
                <a:spcPts val="0"/>
              </a:spcAft>
              <a:buNone/>
            </a:pPr>
            <a:r>
              <a:t/>
            </a:r>
            <a:endParaRPr b="1" sz="2000"/>
          </a:p>
          <a:p>
            <a:pPr indent="0" lvl="0" marL="0" rtl="0" algn="l">
              <a:spcBef>
                <a:spcPts val="1600"/>
              </a:spcBef>
              <a:spcAft>
                <a:spcPts val="0"/>
              </a:spcAft>
              <a:buNone/>
            </a:pPr>
            <a:r>
              <a:rPr b="1" lang="en" sz="2000"/>
              <a:t>						→			      	    					       +</a:t>
            </a:r>
            <a:endParaRPr b="1" sz="2000"/>
          </a:p>
          <a:p>
            <a:pPr indent="0" lvl="0" marL="0" rtl="0" algn="l">
              <a:spcBef>
                <a:spcPts val="1600"/>
              </a:spcBef>
              <a:spcAft>
                <a:spcPts val="0"/>
              </a:spcAft>
              <a:buNone/>
            </a:pPr>
            <a:r>
              <a:t/>
            </a:r>
            <a:endParaRPr b="1" sz="2000"/>
          </a:p>
          <a:p>
            <a:pPr indent="0" lvl="0" marL="0" rtl="0" algn="l">
              <a:spcBef>
                <a:spcPts val="1600"/>
              </a:spcBef>
              <a:spcAft>
                <a:spcPts val="0"/>
              </a:spcAft>
              <a:buNone/>
            </a:pPr>
            <a:r>
              <a:t/>
            </a:r>
            <a:endParaRPr b="1" sz="2000"/>
          </a:p>
          <a:p>
            <a:pPr indent="0" lvl="0" marL="0" rtl="0" algn="l">
              <a:spcBef>
                <a:spcPts val="1600"/>
              </a:spcBef>
              <a:spcAft>
                <a:spcPts val="0"/>
              </a:spcAft>
              <a:buNone/>
            </a:pPr>
            <a:r>
              <a:rPr b="1" lang="en" sz="2000"/>
              <a:t>										 Training					  Test</a:t>
            </a:r>
            <a:endParaRPr b="1" sz="20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207800" y="2237850"/>
            <a:ext cx="2773402" cy="1560025"/>
          </a:xfrm>
          <a:prstGeom prst="rect">
            <a:avLst/>
          </a:prstGeom>
          <a:noFill/>
          <a:ln>
            <a:noFill/>
          </a:ln>
        </p:spPr>
      </p:pic>
      <p:pic>
        <p:nvPicPr>
          <p:cNvPr id="99" name="Google Shape;99;p19"/>
          <p:cNvPicPr preferRelativeResize="0"/>
          <p:nvPr/>
        </p:nvPicPr>
        <p:blipFill>
          <a:blip r:embed="rId4">
            <a:alphaModFix/>
          </a:blip>
          <a:stretch>
            <a:fillRect/>
          </a:stretch>
        </p:blipFill>
        <p:spPr>
          <a:xfrm>
            <a:off x="3593563" y="1712550"/>
            <a:ext cx="3802132" cy="2610625"/>
          </a:xfrm>
          <a:prstGeom prst="rect">
            <a:avLst/>
          </a:prstGeom>
          <a:noFill/>
          <a:ln>
            <a:noFill/>
          </a:ln>
        </p:spPr>
      </p:pic>
      <p:pic>
        <p:nvPicPr>
          <p:cNvPr id="100" name="Google Shape;100;p19"/>
          <p:cNvPicPr preferRelativeResize="0"/>
          <p:nvPr/>
        </p:nvPicPr>
        <p:blipFill>
          <a:blip r:embed="rId5">
            <a:alphaModFix/>
          </a:blip>
          <a:stretch>
            <a:fillRect/>
          </a:stretch>
        </p:blipFill>
        <p:spPr>
          <a:xfrm>
            <a:off x="8217909" y="1712550"/>
            <a:ext cx="614391" cy="2610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06" name="Google Shape;106;p20"/>
          <p:cNvSpPr txBox="1"/>
          <p:nvPr>
            <p:ph idx="1" type="body"/>
          </p:nvPr>
        </p:nvSpPr>
        <p:spPr>
          <a:xfrm>
            <a:off x="331150" y="1152475"/>
            <a:ext cx="4500300" cy="38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Evaluate test images by assigning them as Gain, Neutral, or Loss by summing the green and red pixels that the candlesticks are made of and computing a ratio for the image. </a:t>
            </a:r>
            <a:endParaRPr b="1"/>
          </a:p>
          <a:p>
            <a:pPr indent="0" lvl="0" marL="0" rtl="0" algn="l">
              <a:spcBef>
                <a:spcPts val="1600"/>
              </a:spcBef>
              <a:spcAft>
                <a:spcPts val="0"/>
              </a:spcAft>
              <a:buNone/>
            </a:pPr>
            <a:r>
              <a:rPr b="1" lang="en"/>
              <a:t>If the ratio is close to 1.0, then the classification is Neutral. Higher ratios will count as Gain, while lower ratios will count as Loss. </a:t>
            </a:r>
            <a:endParaRPr b="1"/>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5878200" y="1262650"/>
            <a:ext cx="2400300" cy="2952750"/>
          </a:xfrm>
          <a:prstGeom prst="rect">
            <a:avLst/>
          </a:prstGeom>
          <a:noFill/>
          <a:ln>
            <a:noFill/>
          </a:ln>
        </p:spPr>
      </p:pic>
      <p:sp>
        <p:nvSpPr>
          <p:cNvPr id="108" name="Google Shape;108;p20"/>
          <p:cNvSpPr txBox="1"/>
          <p:nvPr/>
        </p:nvSpPr>
        <p:spPr>
          <a:xfrm>
            <a:off x="5910950" y="4548875"/>
            <a:ext cx="20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09" name="Google Shape;109;p20"/>
          <p:cNvSpPr txBox="1"/>
          <p:nvPr/>
        </p:nvSpPr>
        <p:spPr>
          <a:xfrm>
            <a:off x="5753850" y="4460325"/>
            <a:ext cx="2649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800">
                <a:solidFill>
                  <a:schemeClr val="accent3"/>
                </a:solidFill>
                <a:latin typeface="Average"/>
                <a:ea typeface="Average"/>
                <a:cs typeface="Average"/>
                <a:sym typeface="Average"/>
              </a:rPr>
              <a:t>Test Image Candlesticks</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15" name="Google Shape;115;p21"/>
          <p:cNvSpPr txBox="1"/>
          <p:nvPr>
            <p:ph idx="1" type="body"/>
          </p:nvPr>
        </p:nvSpPr>
        <p:spPr>
          <a:xfrm>
            <a:off x="331150" y="1152475"/>
            <a:ext cx="4500300" cy="38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a:t>
            </a:r>
            <a:endParaRPr b="1"/>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16" name="Google Shape;116;p21"/>
          <p:cNvSpPr txBox="1"/>
          <p:nvPr/>
        </p:nvSpPr>
        <p:spPr>
          <a:xfrm>
            <a:off x="5910950" y="4548875"/>
            <a:ext cx="20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17" name="Google Shape;117;p21"/>
          <p:cNvPicPr preferRelativeResize="0"/>
          <p:nvPr/>
        </p:nvPicPr>
        <p:blipFill>
          <a:blip r:embed="rId3">
            <a:alphaModFix/>
          </a:blip>
          <a:stretch>
            <a:fillRect/>
          </a:stretch>
        </p:blipFill>
        <p:spPr>
          <a:xfrm>
            <a:off x="2097100" y="1152475"/>
            <a:ext cx="6560300" cy="371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