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EDE9-B757-81C4-F30B-10204123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31201-6CFD-9269-FCBF-04D88BC9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280C-F12F-C09E-5B66-7D281C4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2FB1-8E1A-98D7-B413-F1FB80C9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4334-92CF-1D1B-B449-6F714E0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0F2D-B779-ABAC-9BBD-8C2B5C1D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D651-115B-B550-10DE-673DF999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7337-BF98-B494-A7C3-2B4DB84D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31CE-3BD2-0102-727E-A522663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7960-0764-510C-C127-CE150764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29865-9E84-6DF3-F052-E26B91394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DD64C-04A0-92D4-3EBE-921FE2F0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51-0D7F-5B05-4380-E5DDEE58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4E2D-CE98-10EF-DE51-A45D161D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9DD4-8B4D-D9B2-9F2A-BE5A5979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3950-4921-A6D7-2466-A0C4C3B8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A60-C042-3AC1-D942-194F2BE6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7E2D-583C-F563-E93F-BF44B3E7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CA61-D3A0-5639-D19F-8487456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3096-EE1F-6EEC-548F-BB70D3B1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F-870F-FC2C-436A-ECDB345C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0497E-C373-86BC-412C-98268E3D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05EB-1DAF-ABF6-24BA-BC8AE260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8ED7-E760-B71F-38BF-3D1D70FB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1C1B-35A4-29C8-0997-4D9485BC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69B6-A53A-0A8D-5D1C-C1FCBDC9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8CF0-538D-9659-012A-F0C3A2A7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5F70F-1653-A705-14F9-87F76F48D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D2B9-C37A-D2AA-AC99-844FDCE3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F330A-972D-E24C-D3BB-2B82C2B2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4BD95-A536-42B7-5E90-124F2CC5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3AC-C794-AE8D-9D13-0FEF519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3453-9C81-3DBE-ED8E-F86C513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41F25-76FB-9E01-4657-A073D741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D3F72-CDE9-6C12-269B-5D85AA405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59D23-23B8-74A1-F275-5279B287B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DADD2-C3AC-6966-55F4-626A74C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B6B31-769D-B865-60F4-5250799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83B5D-B01E-8520-4983-5F8FEA4F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6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E4A9-5A10-0AC6-9941-CCA48F93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50A4B-D9EE-59EC-6215-A33AC28D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DA154-2537-C513-7621-43C5042F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414EF-F3AF-A0A8-2DA6-C9DA244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4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3351D-E477-6D8F-069C-8E5F5303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0E8DD-F5E5-AD7E-F6C2-B4C2B7F0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7CE9-B0DE-4D90-724A-FD5C2024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382A-301A-9850-40FE-3A1A03E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0F8B-1C10-D24E-1A6A-41CC7CEF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9E011-CE63-3A22-465C-E4EF81BE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9AB5-93E2-B626-6BD4-02BF62E0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E2EE-B974-A7C4-FF61-749EC127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56C6-0EAD-A922-F2D5-3D2B1DCE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4ED-92F0-005C-F2DD-F7C61C0A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A273D-BE27-4E51-EAD1-D7E86A8C3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6297-E158-45CB-9138-896CC26F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918A8-C91D-7966-6CCD-5F57284B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D69FB-9945-75CD-8F6B-91245CAE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957C3-1C52-5932-BC7A-6164B3A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882D6-8195-80C0-7F14-1A0E2A5F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27E69-B423-3E77-09CE-673BF0800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1EF6-734F-7C0E-620B-2EEC8EBF5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3723-5CEA-4DE2-9E39-F83A88516B25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510C-CCE6-6BB4-44D7-9C4C0893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0771-7D2E-DA26-6780-1665DE7D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96BF-BD95-4227-B7EF-8CCCBC4E8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7BC44-1588-3549-3016-84711F41395D}"/>
              </a:ext>
            </a:extLst>
          </p:cNvPr>
          <p:cNvSpPr txBox="1"/>
          <p:nvPr/>
        </p:nvSpPr>
        <p:spPr>
          <a:xfrm>
            <a:off x="18658" y="18658"/>
            <a:ext cx="12173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MongoDB Query Builder</a:t>
            </a:r>
            <a:endParaRPr lang="en-IN" sz="88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03B4D66-09CE-3BCF-95D7-1026E459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18" y="1586506"/>
            <a:ext cx="4895494" cy="489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9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D142-6B1E-F6F4-6881-AFB9CD9C4A75}"/>
              </a:ext>
            </a:extLst>
          </p:cNvPr>
          <p:cNvSpPr txBox="1"/>
          <p:nvPr/>
        </p:nvSpPr>
        <p:spPr>
          <a:xfrm>
            <a:off x="12436" y="-6224"/>
            <a:ext cx="12173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4400" dirty="0"/>
              <a:t>_id not Disclosed to Client for Security Reasons</a:t>
            </a:r>
          </a:p>
          <a:p>
            <a:pPr marL="742950" indent="-742950">
              <a:buAutoNum type="arabicParenR"/>
            </a:pPr>
            <a:r>
              <a:rPr lang="en-US" sz="4400" dirty="0"/>
              <a:t>In Project we are creating Alias of Database Field Name</a:t>
            </a:r>
          </a:p>
          <a:p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effectLst/>
                <a:latin typeface="IBMPlexMono,  Courier New"/>
              </a:rPr>
              <a:t>select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effectLst/>
                <a:latin typeface="IBMPlexMono,  Courier New"/>
              </a:rPr>
              <a:t>_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IBMPlexMono,  Courier New"/>
              </a:rPr>
              <a:t>id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IBMPlexMono,  Courier New"/>
              </a:rPr>
              <a:t>"id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IBMPlexMono,  Courier New"/>
              </a:rPr>
              <a:t>name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IBMPlexMono,  Courier New"/>
              </a:rPr>
              <a:t>"Name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IBMPlexMono,  Courier New"/>
              </a:rPr>
              <a:t>age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IBMPlexMono,  Courier New"/>
              </a:rPr>
              <a:t>"Age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IBMPlexMono,  Courier New"/>
              </a:rPr>
              <a:t>occupation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IBMPlexMono,  Courier New"/>
              </a:rPr>
              <a:t>"Position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  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IBMPlexMono,  Courier New"/>
              </a:rPr>
              <a:t>salary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 err="1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IBMPlexMono,  Courier New"/>
              </a:rPr>
              <a:t>"Salary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},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effectLst/>
                <a:latin typeface="IBMPlexMono,  Courier New"/>
              </a:rPr>
              <a:t>where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[],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4D4D4"/>
                </a:solidFill>
                <a:effectLst/>
                <a:latin typeface="IBMPlexMono,  Courier New"/>
              </a:rPr>
              <a:t>  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FF0000"/>
                </a:solidFill>
                <a:effectLst/>
                <a:latin typeface="IBMPlexMono,  Courier New"/>
              </a:rPr>
              <a:t>pagination</a:t>
            </a:r>
            <a:r>
              <a:rPr lang="en-US" sz="2400" b="1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2400" b="1" dirty="0">
                <a:solidFill>
                  <a:srgbClr val="CE9178"/>
                </a:solidFill>
                <a:effectLst/>
                <a:latin typeface="IBMPlexMono,  Courier New"/>
              </a:rPr>
              <a:t>"0,0"</a:t>
            </a:r>
            <a:endParaRPr lang="en-US" sz="2400" b="1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2400" b="1" dirty="0">
                <a:solidFill>
                  <a:srgbClr val="DCDCDC"/>
                </a:solidFill>
                <a:effectLst/>
                <a:latin typeface="IBMPlexMono,  Courier New"/>
              </a:rPr>
              <a:t>}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216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7BC44-1588-3549-3016-84711F41395D}"/>
              </a:ext>
            </a:extLst>
          </p:cNvPr>
          <p:cNvSpPr txBox="1"/>
          <p:nvPr/>
        </p:nvSpPr>
        <p:spPr>
          <a:xfrm>
            <a:off x="18658" y="18658"/>
            <a:ext cx="1217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Select Query</a:t>
            </a:r>
            <a:endParaRPr lang="en-IN" sz="6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88621"/>
              </p:ext>
            </p:extLst>
          </p:nvPr>
        </p:nvGraphicFramePr>
        <p:xfrm>
          <a:off x="0" y="1232849"/>
          <a:ext cx="12173344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Sr No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SQL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MongoDB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Project Query</a:t>
                      </a:r>
                      <a:endParaRPr lang="en-IN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().projection()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"select":{},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"where":[],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"pagination":"0,0"</a:t>
                      </a:r>
                    </a:p>
                    <a:p>
                      <a:r>
                        <a:rPr lang="en-I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80912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Field1,Field2 From Database;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().projection({Field1:True,Field2:True})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name":"Name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age":"Age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6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7BC44-1588-3549-3016-84711F41395D}"/>
              </a:ext>
            </a:extLst>
          </p:cNvPr>
          <p:cNvSpPr txBox="1"/>
          <p:nvPr/>
        </p:nvSpPr>
        <p:spPr>
          <a:xfrm>
            <a:off x="18658" y="18658"/>
            <a:ext cx="1217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Condition Query</a:t>
            </a:r>
            <a:endParaRPr lang="en-IN" sz="6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/>
        </p:nvGraphicFramePr>
        <p:xfrm>
          <a:off x="0" y="1232849"/>
          <a:ext cx="12173344" cy="5303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Sr No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SQL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MongoDB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Project Query</a:t>
                      </a:r>
                      <a:endParaRPr lang="en-IN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Database Where Field=Value;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Field:Value</a:t>
                      </a:r>
                      <a:r>
                        <a:rPr lang="en-US" dirty="0"/>
                        <a:t>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["name^=^Sam1"],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eq:Value</a:t>
                      </a:r>
                      <a:r>
                        <a:rPr lang="en-US" dirty="0"/>
                        <a:t>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["name^==^Sam2"],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6694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3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77462"/>
              </p:ext>
            </p:extLst>
          </p:nvPr>
        </p:nvGraphicFramePr>
        <p:xfrm>
          <a:off x="-9331" y="-17458"/>
          <a:ext cx="12173344" cy="679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Sr No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SQL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MongoDB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Query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Field&gt;Value;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gt:Value</a:t>
                      </a:r>
                      <a:r>
                        <a:rPr lang="en-US" dirty="0"/>
                        <a:t>}})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["salary^&gt;^1500"],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Field&lt;Value;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lt:Value</a:t>
                      </a:r>
                      <a:r>
                        <a:rPr lang="en-US" dirty="0"/>
                        <a:t>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["salary^&lt;^1500"],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6694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Field&gt;=Value;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gte:Value</a:t>
                      </a:r>
                      <a:r>
                        <a:rPr lang="en-US" dirty="0"/>
                        <a:t>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["salary^&gt;=^1500"],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3739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Field&lt;=Value;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lte:Value</a:t>
                      </a:r>
                      <a:r>
                        <a:rPr lang="en-US" dirty="0"/>
                        <a:t>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["salary^&lt;=^1500"],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10723"/>
              </p:ext>
            </p:extLst>
          </p:nvPr>
        </p:nvGraphicFramePr>
        <p:xfrm>
          <a:off x="-9331" y="-17458"/>
          <a:ext cx="12173344" cy="5699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Sr No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SQL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MongoDB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Query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 IN (Value1,ValueN);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({Field:{$in:[Value1,ValueN]}})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["salary^IN^1914^1842"],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 NOT IN (Value1,ValueN);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nin</a:t>
                      </a:r>
                      <a:r>
                        <a:rPr lang="en-US" dirty="0"/>
                        <a:t>:[Value1,ValueN]}})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salary^NOT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IN^1914^1842"],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6694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3739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67306"/>
              </p:ext>
            </p:extLst>
          </p:nvPr>
        </p:nvGraphicFramePr>
        <p:xfrm>
          <a:off x="-9331" y="-17458"/>
          <a:ext cx="12173344" cy="54256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Sr No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SQL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MongoDB Query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Query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 BETWEEN Value1 AND Value2;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({Field:{$gte:Value1,$lte:Value2}})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["salary^Between^1815^AND^2000"],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 From Database Where Field!=Value;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({Field:{$</a:t>
                      </a:r>
                      <a:r>
                        <a:rPr lang="en-US" dirty="0" err="1"/>
                        <a:t>ne:Value</a:t>
                      </a:r>
                      <a:r>
                        <a:rPr lang="en-US" dirty="0"/>
                        <a:t>}})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["name^!=^Sam1"],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"pagination":"0,0"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6694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37399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7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7BC44-1588-3549-3016-84711F41395D}"/>
              </a:ext>
            </a:extLst>
          </p:cNvPr>
          <p:cNvSpPr txBox="1"/>
          <p:nvPr/>
        </p:nvSpPr>
        <p:spPr>
          <a:xfrm>
            <a:off x="18658" y="18658"/>
            <a:ext cx="1217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Query</a:t>
            </a:r>
            <a:endParaRPr lang="en-IN" sz="6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4DA92-7EB7-1DB2-9581-ABE0CC0D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0330"/>
              </p:ext>
            </p:extLst>
          </p:nvPr>
        </p:nvGraphicFramePr>
        <p:xfrm>
          <a:off x="0" y="1232849"/>
          <a:ext cx="12173344" cy="3566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145915484"/>
                    </a:ext>
                  </a:extLst>
                </a:gridCol>
                <a:gridCol w="4245428">
                  <a:extLst>
                    <a:ext uri="{9D8B030D-6E8A-4147-A177-3AD203B41FA5}">
                      <a16:colId xmlns:a16="http://schemas.microsoft.com/office/drawing/2014/main" val="3576847873"/>
                    </a:ext>
                  </a:extLst>
                </a:gridCol>
                <a:gridCol w="4035494">
                  <a:extLst>
                    <a:ext uri="{9D8B030D-6E8A-4147-A177-3AD203B41FA5}">
                      <a16:colId xmlns:a16="http://schemas.microsoft.com/office/drawing/2014/main" val="4193326948"/>
                    </a:ext>
                  </a:extLst>
                </a:gridCol>
                <a:gridCol w="3043336">
                  <a:extLst>
                    <a:ext uri="{9D8B030D-6E8A-4147-A177-3AD203B41FA5}">
                      <a16:colId xmlns:a16="http://schemas.microsoft.com/office/drawing/2014/main" val="2696661739"/>
                    </a:ext>
                  </a:extLst>
                </a:gridCol>
              </a:tblGrid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Sr No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SQL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MongoDB Query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Project Query</a:t>
                      </a:r>
                      <a:endParaRPr lang="en-IN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88328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 BY Field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SKIP Row_Count1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 Row_Count2;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db.collection.find</a:t>
                      </a:r>
                      <a:r>
                        <a:rPr lang="en-US" dirty="0"/>
                        <a:t>().projection().skip().limit()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"select":{},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"where": [],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"pagination":“1,1"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80912"/>
                  </a:ext>
                </a:extLst>
              </a:tr>
              <a:tr h="640162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9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3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716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IBMPlexMono,  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Loharkar</dc:creator>
  <cp:lastModifiedBy>Shubham Loharkar</cp:lastModifiedBy>
  <cp:revision>5</cp:revision>
  <dcterms:created xsi:type="dcterms:W3CDTF">2023-11-19T10:40:36Z</dcterms:created>
  <dcterms:modified xsi:type="dcterms:W3CDTF">2023-11-19T16:09:58Z</dcterms:modified>
</cp:coreProperties>
</file>