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REKT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Spotify Song Recommendation Tool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Premise</a:t>
            </a: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Key features: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Autonomous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Recommendations improve over time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Tweakable &amp; Customizable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the Spotify developer API to implement our own song recommendation system and apply basic machine-learning techniques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Make Data Types Sane Again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Spotify uses nested dictionaries to store LOTS of information about every song they serve. 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/>
              <a:t>You get ALL of this information every time you make a call, so step 1 was doing away with all the extraneous data and minimizing calls to the API.</a:t>
            </a:r>
          </a:p>
        </p:txBody>
      </p:sp>
      <p:sp>
        <p:nvSpPr>
          <p:cNvPr id="100" name="Shape 100"/>
          <p:cNvSpPr/>
          <p:nvPr/>
        </p:nvSpPr>
        <p:spPr>
          <a:xfrm>
            <a:off x="4585675" y="1432490"/>
            <a:ext cx="4203000" cy="1883699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5007392" y="1757676"/>
            <a:ext cx="3704099" cy="1475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5429298" y="2031388"/>
            <a:ext cx="3226200" cy="11019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4691097" y="1398800"/>
            <a:ext cx="3226199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Results Dictionary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022619" y="1647441"/>
            <a:ext cx="3226199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Items Dictionary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437021" y="1978962"/>
            <a:ext cx="3226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track Dictionary</a:t>
            </a:r>
          </a:p>
        </p:txBody>
      </p:sp>
      <p:sp>
        <p:nvSpPr>
          <p:cNvPr id="106" name="Shape 106"/>
          <p:cNvSpPr/>
          <p:nvPr/>
        </p:nvSpPr>
        <p:spPr>
          <a:xfrm>
            <a:off x="5773519" y="2472737"/>
            <a:ext cx="2818499" cy="56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15682" l="32418" r="32548" t="0"/>
          <a:stretch/>
        </p:blipFill>
        <p:spPr>
          <a:xfrm>
            <a:off x="7884766" y="2135559"/>
            <a:ext cx="709922" cy="91486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5773536" y="2521168"/>
            <a:ext cx="4048499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Track &amp; artist types</a:t>
            </a:r>
          </a:p>
        </p:txBody>
      </p:sp>
      <p:sp>
        <p:nvSpPr>
          <p:cNvPr id="109" name="Shape 109"/>
          <p:cNvSpPr/>
          <p:nvPr/>
        </p:nvSpPr>
        <p:spPr>
          <a:xfrm>
            <a:off x="6018650" y="3379475"/>
            <a:ext cx="1240800" cy="523500"/>
          </a:xfrm>
          <a:prstGeom prst="downArrow">
            <a:avLst>
              <a:gd fmla="val 50000" name="adj1"/>
              <a:gd fmla="val 679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5571950" y="3993625"/>
            <a:ext cx="758100" cy="35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Artist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330050" y="3993625"/>
            <a:ext cx="879300" cy="35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Genre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211625" y="3993625"/>
            <a:ext cx="1568100" cy="35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Song Features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637150" y="3993625"/>
            <a:ext cx="934800" cy="35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Track 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II: Learning Algorithm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Our algorithm uses song features like “liveness”, “acousticness”, and “valence” to quantify differences between songs.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Based on the difference between any given song and a set of average values, we can determine how different that song is from the user’s library.</a:t>
            </a:r>
          </a:p>
        </p:txBody>
      </p:sp>
      <p:sp>
        <p:nvSpPr>
          <p:cNvPr id="120" name="Shape 120"/>
          <p:cNvSpPr/>
          <p:nvPr/>
        </p:nvSpPr>
        <p:spPr>
          <a:xfrm>
            <a:off x="5145500" y="11795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0.9</a:t>
            </a:r>
          </a:p>
        </p:txBody>
      </p:sp>
      <p:sp>
        <p:nvSpPr>
          <p:cNvPr id="121" name="Shape 121"/>
          <p:cNvSpPr/>
          <p:nvPr/>
        </p:nvSpPr>
        <p:spPr>
          <a:xfrm>
            <a:off x="5145500" y="17129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0.4</a:t>
            </a:r>
          </a:p>
        </p:txBody>
      </p:sp>
      <p:sp>
        <p:nvSpPr>
          <p:cNvPr id="122" name="Shape 122"/>
          <p:cNvSpPr/>
          <p:nvPr/>
        </p:nvSpPr>
        <p:spPr>
          <a:xfrm>
            <a:off x="5145500" y="22463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23" name="Shape 123"/>
          <p:cNvSpPr/>
          <p:nvPr/>
        </p:nvSpPr>
        <p:spPr>
          <a:xfrm>
            <a:off x="5145500" y="27797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0.7</a:t>
            </a:r>
          </a:p>
        </p:txBody>
      </p:sp>
      <p:sp>
        <p:nvSpPr>
          <p:cNvPr id="124" name="Shape 124"/>
          <p:cNvSpPr/>
          <p:nvPr/>
        </p:nvSpPr>
        <p:spPr>
          <a:xfrm>
            <a:off x="5145500" y="33131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1.9</a:t>
            </a:r>
          </a:p>
        </p:txBody>
      </p:sp>
      <p:sp>
        <p:nvSpPr>
          <p:cNvPr id="125" name="Shape 125"/>
          <p:cNvSpPr/>
          <p:nvPr/>
        </p:nvSpPr>
        <p:spPr>
          <a:xfrm>
            <a:off x="5145500" y="38465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26" name="Shape 126"/>
          <p:cNvSpPr/>
          <p:nvPr/>
        </p:nvSpPr>
        <p:spPr>
          <a:xfrm>
            <a:off x="6745700" y="1179525"/>
            <a:ext cx="528000" cy="528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27" name="Shape 127"/>
          <p:cNvSpPr/>
          <p:nvPr/>
        </p:nvSpPr>
        <p:spPr>
          <a:xfrm>
            <a:off x="6745700" y="1712925"/>
            <a:ext cx="528000" cy="528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0.3</a:t>
            </a:r>
          </a:p>
        </p:txBody>
      </p:sp>
      <p:sp>
        <p:nvSpPr>
          <p:cNvPr id="128" name="Shape 128"/>
          <p:cNvSpPr/>
          <p:nvPr/>
        </p:nvSpPr>
        <p:spPr>
          <a:xfrm>
            <a:off x="6745700" y="2246325"/>
            <a:ext cx="528000" cy="528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29" name="Shape 129"/>
          <p:cNvSpPr/>
          <p:nvPr/>
        </p:nvSpPr>
        <p:spPr>
          <a:xfrm>
            <a:off x="6745700" y="2779725"/>
            <a:ext cx="528000" cy="528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3.7</a:t>
            </a:r>
          </a:p>
        </p:txBody>
      </p:sp>
      <p:sp>
        <p:nvSpPr>
          <p:cNvPr id="130" name="Shape 130"/>
          <p:cNvSpPr/>
          <p:nvPr/>
        </p:nvSpPr>
        <p:spPr>
          <a:xfrm>
            <a:off x="6745700" y="3313125"/>
            <a:ext cx="528000" cy="528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4.0</a:t>
            </a:r>
          </a:p>
        </p:txBody>
      </p:sp>
      <p:sp>
        <p:nvSpPr>
          <p:cNvPr id="131" name="Shape 131"/>
          <p:cNvSpPr/>
          <p:nvPr/>
        </p:nvSpPr>
        <p:spPr>
          <a:xfrm>
            <a:off x="6745700" y="3846525"/>
            <a:ext cx="528000" cy="528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32" name="Shape 132"/>
          <p:cNvSpPr/>
          <p:nvPr/>
        </p:nvSpPr>
        <p:spPr>
          <a:xfrm>
            <a:off x="8269700" y="1179525"/>
            <a:ext cx="528000" cy="528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0.1</a:t>
            </a:r>
          </a:p>
        </p:txBody>
      </p:sp>
      <p:sp>
        <p:nvSpPr>
          <p:cNvPr id="133" name="Shape 133"/>
          <p:cNvSpPr/>
          <p:nvPr/>
        </p:nvSpPr>
        <p:spPr>
          <a:xfrm>
            <a:off x="8269700" y="1712925"/>
            <a:ext cx="528000" cy="528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0.1</a:t>
            </a:r>
          </a:p>
        </p:txBody>
      </p:sp>
      <p:sp>
        <p:nvSpPr>
          <p:cNvPr id="134" name="Shape 134"/>
          <p:cNvSpPr/>
          <p:nvPr/>
        </p:nvSpPr>
        <p:spPr>
          <a:xfrm>
            <a:off x="8269700" y="2246325"/>
            <a:ext cx="528000" cy="528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35" name="Shape 135"/>
          <p:cNvSpPr/>
          <p:nvPr/>
        </p:nvSpPr>
        <p:spPr>
          <a:xfrm>
            <a:off x="8269700" y="2779725"/>
            <a:ext cx="528000" cy="528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3.0</a:t>
            </a:r>
          </a:p>
        </p:txBody>
      </p:sp>
      <p:sp>
        <p:nvSpPr>
          <p:cNvPr id="136" name="Shape 136"/>
          <p:cNvSpPr/>
          <p:nvPr/>
        </p:nvSpPr>
        <p:spPr>
          <a:xfrm>
            <a:off x="8269700" y="3313125"/>
            <a:ext cx="528000" cy="528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2.1</a:t>
            </a:r>
          </a:p>
        </p:txBody>
      </p:sp>
      <p:sp>
        <p:nvSpPr>
          <p:cNvPr id="137" name="Shape 137"/>
          <p:cNvSpPr/>
          <p:nvPr/>
        </p:nvSpPr>
        <p:spPr>
          <a:xfrm>
            <a:off x="8269700" y="3846525"/>
            <a:ext cx="528000" cy="528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856500" y="4496525"/>
            <a:ext cx="10908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New Song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456700" y="4496525"/>
            <a:ext cx="10908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Eigen- Song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980700" y="4496525"/>
            <a:ext cx="10908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Difference</a:t>
            </a:r>
          </a:p>
        </p:txBody>
      </p:sp>
      <p:sp>
        <p:nvSpPr>
          <p:cNvPr id="141" name="Shape 141"/>
          <p:cNvSpPr/>
          <p:nvPr/>
        </p:nvSpPr>
        <p:spPr>
          <a:xfrm>
            <a:off x="5945600" y="2493150"/>
            <a:ext cx="528000" cy="528000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452700" y="2493162"/>
            <a:ext cx="528000" cy="5280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II: Learning Algorithm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We also track the standard deviation of all features, to determine the relative weight of each feature.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The result is a weighting vector, which we use to scale differences.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/>
              <a:t>Weight</a:t>
            </a:r>
            <a:r>
              <a:rPr baseline="-25000" lang="en" sz="3000"/>
              <a:t>i</a:t>
            </a:r>
            <a:r>
              <a:rPr lang="en" sz="3000"/>
              <a:t> = 𝛔</a:t>
            </a:r>
            <a:r>
              <a:rPr baseline="-25000" lang="en" sz="3000"/>
              <a:t>min </a:t>
            </a:r>
            <a:r>
              <a:rPr lang="en" sz="3000"/>
              <a:t>/ 𝛔</a:t>
            </a:r>
            <a:r>
              <a:rPr baseline="-25000" lang="en" sz="3000"/>
              <a:t>i</a:t>
            </a:r>
          </a:p>
        </p:txBody>
      </p:sp>
      <p:sp>
        <p:nvSpPr>
          <p:cNvPr id="149" name="Shape 149"/>
          <p:cNvSpPr/>
          <p:nvPr/>
        </p:nvSpPr>
        <p:spPr>
          <a:xfrm>
            <a:off x="8269700" y="11795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0.1</a:t>
            </a:r>
          </a:p>
        </p:txBody>
      </p:sp>
      <p:sp>
        <p:nvSpPr>
          <p:cNvPr id="150" name="Shape 150"/>
          <p:cNvSpPr/>
          <p:nvPr/>
        </p:nvSpPr>
        <p:spPr>
          <a:xfrm>
            <a:off x="8269700" y="17129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.05</a:t>
            </a:r>
          </a:p>
        </p:txBody>
      </p:sp>
      <p:sp>
        <p:nvSpPr>
          <p:cNvPr id="151" name="Shape 151"/>
          <p:cNvSpPr/>
          <p:nvPr/>
        </p:nvSpPr>
        <p:spPr>
          <a:xfrm>
            <a:off x="8269700" y="22463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1.2</a:t>
            </a:r>
          </a:p>
        </p:txBody>
      </p:sp>
      <p:sp>
        <p:nvSpPr>
          <p:cNvPr id="152" name="Shape 152"/>
          <p:cNvSpPr/>
          <p:nvPr/>
        </p:nvSpPr>
        <p:spPr>
          <a:xfrm>
            <a:off x="8269700" y="27797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2.4</a:t>
            </a:r>
          </a:p>
        </p:txBody>
      </p:sp>
      <p:sp>
        <p:nvSpPr>
          <p:cNvPr id="153" name="Shape 153"/>
          <p:cNvSpPr/>
          <p:nvPr/>
        </p:nvSpPr>
        <p:spPr>
          <a:xfrm>
            <a:off x="8269700" y="33131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1.2</a:t>
            </a:r>
          </a:p>
        </p:txBody>
      </p:sp>
      <p:sp>
        <p:nvSpPr>
          <p:cNvPr id="154" name="Shape 154"/>
          <p:cNvSpPr/>
          <p:nvPr/>
        </p:nvSpPr>
        <p:spPr>
          <a:xfrm>
            <a:off x="8269700" y="38465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0.5</a:t>
            </a:r>
          </a:p>
        </p:txBody>
      </p:sp>
      <p:sp>
        <p:nvSpPr>
          <p:cNvPr id="155" name="Shape 155"/>
          <p:cNvSpPr/>
          <p:nvPr/>
        </p:nvSpPr>
        <p:spPr>
          <a:xfrm>
            <a:off x="6745700" y="1179525"/>
            <a:ext cx="528000" cy="528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56" name="Shape 156"/>
          <p:cNvSpPr/>
          <p:nvPr/>
        </p:nvSpPr>
        <p:spPr>
          <a:xfrm>
            <a:off x="6745700" y="1712925"/>
            <a:ext cx="528000" cy="528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0.5</a:t>
            </a:r>
          </a:p>
        </p:txBody>
      </p:sp>
      <p:sp>
        <p:nvSpPr>
          <p:cNvPr id="157" name="Shape 157"/>
          <p:cNvSpPr/>
          <p:nvPr/>
        </p:nvSpPr>
        <p:spPr>
          <a:xfrm>
            <a:off x="6745700" y="2246325"/>
            <a:ext cx="528000" cy="528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0.2</a:t>
            </a:r>
          </a:p>
        </p:txBody>
      </p:sp>
      <p:sp>
        <p:nvSpPr>
          <p:cNvPr id="158" name="Shape 158"/>
          <p:cNvSpPr/>
          <p:nvPr/>
        </p:nvSpPr>
        <p:spPr>
          <a:xfrm>
            <a:off x="6745700" y="2779725"/>
            <a:ext cx="528000" cy="528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0.8</a:t>
            </a:r>
          </a:p>
        </p:txBody>
      </p:sp>
      <p:sp>
        <p:nvSpPr>
          <p:cNvPr id="159" name="Shape 159"/>
          <p:cNvSpPr/>
          <p:nvPr/>
        </p:nvSpPr>
        <p:spPr>
          <a:xfrm>
            <a:off x="6745700" y="3313125"/>
            <a:ext cx="528000" cy="528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0.6</a:t>
            </a:r>
          </a:p>
        </p:txBody>
      </p:sp>
      <p:sp>
        <p:nvSpPr>
          <p:cNvPr id="160" name="Shape 160"/>
          <p:cNvSpPr/>
          <p:nvPr/>
        </p:nvSpPr>
        <p:spPr>
          <a:xfrm>
            <a:off x="6745700" y="3846525"/>
            <a:ext cx="528000" cy="528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0.1</a:t>
            </a:r>
          </a:p>
        </p:txBody>
      </p:sp>
      <p:sp>
        <p:nvSpPr>
          <p:cNvPr id="161" name="Shape 161"/>
          <p:cNvSpPr/>
          <p:nvPr/>
        </p:nvSpPr>
        <p:spPr>
          <a:xfrm>
            <a:off x="5145500" y="1179525"/>
            <a:ext cx="528000" cy="528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0.1</a:t>
            </a:r>
          </a:p>
        </p:txBody>
      </p:sp>
      <p:sp>
        <p:nvSpPr>
          <p:cNvPr id="162" name="Shape 162"/>
          <p:cNvSpPr/>
          <p:nvPr/>
        </p:nvSpPr>
        <p:spPr>
          <a:xfrm>
            <a:off x="5145500" y="1712925"/>
            <a:ext cx="528000" cy="528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0.1</a:t>
            </a:r>
          </a:p>
        </p:txBody>
      </p:sp>
      <p:sp>
        <p:nvSpPr>
          <p:cNvPr id="163" name="Shape 163"/>
          <p:cNvSpPr/>
          <p:nvPr/>
        </p:nvSpPr>
        <p:spPr>
          <a:xfrm>
            <a:off x="5145500" y="2246325"/>
            <a:ext cx="528000" cy="528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64" name="Shape 164"/>
          <p:cNvSpPr/>
          <p:nvPr/>
        </p:nvSpPr>
        <p:spPr>
          <a:xfrm>
            <a:off x="5145500" y="2779725"/>
            <a:ext cx="528000" cy="528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3.0</a:t>
            </a:r>
          </a:p>
        </p:txBody>
      </p:sp>
      <p:sp>
        <p:nvSpPr>
          <p:cNvPr id="165" name="Shape 165"/>
          <p:cNvSpPr/>
          <p:nvPr/>
        </p:nvSpPr>
        <p:spPr>
          <a:xfrm>
            <a:off x="5145500" y="3313125"/>
            <a:ext cx="528000" cy="528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2.0</a:t>
            </a:r>
          </a:p>
        </p:txBody>
      </p:sp>
      <p:sp>
        <p:nvSpPr>
          <p:cNvPr id="166" name="Shape 166"/>
          <p:cNvSpPr/>
          <p:nvPr/>
        </p:nvSpPr>
        <p:spPr>
          <a:xfrm>
            <a:off x="5145500" y="3846525"/>
            <a:ext cx="528000" cy="528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7980700" y="4496525"/>
            <a:ext cx="10908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Weighted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Difference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6456700" y="4496525"/>
            <a:ext cx="10908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Weight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Vector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856500" y="4496525"/>
            <a:ext cx="10908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Difference</a:t>
            </a:r>
          </a:p>
        </p:txBody>
      </p:sp>
      <p:sp>
        <p:nvSpPr>
          <p:cNvPr id="170" name="Shape 170"/>
          <p:cNvSpPr/>
          <p:nvPr/>
        </p:nvSpPr>
        <p:spPr>
          <a:xfrm>
            <a:off x="7452700" y="2493162"/>
            <a:ext cx="528000" cy="5280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5905700" y="2453262"/>
            <a:ext cx="607800" cy="6078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II: Learning Algorithm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29975"/>
            <a:ext cx="22758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Repeating this process for several hundreds of songs, we then sort by total difference in ascending order, and add the top half to a new playlist every week.</a:t>
            </a:r>
          </a:p>
        </p:txBody>
      </p:sp>
      <p:sp>
        <p:nvSpPr>
          <p:cNvPr id="178" name="Shape 178"/>
          <p:cNvSpPr/>
          <p:nvPr/>
        </p:nvSpPr>
        <p:spPr>
          <a:xfrm>
            <a:off x="2935700" y="10271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0.1</a:t>
            </a:r>
          </a:p>
        </p:txBody>
      </p:sp>
      <p:sp>
        <p:nvSpPr>
          <p:cNvPr id="179" name="Shape 179"/>
          <p:cNvSpPr/>
          <p:nvPr/>
        </p:nvSpPr>
        <p:spPr>
          <a:xfrm>
            <a:off x="2935700" y="15605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.05</a:t>
            </a:r>
          </a:p>
        </p:txBody>
      </p:sp>
      <p:sp>
        <p:nvSpPr>
          <p:cNvPr id="180" name="Shape 180"/>
          <p:cNvSpPr/>
          <p:nvPr/>
        </p:nvSpPr>
        <p:spPr>
          <a:xfrm>
            <a:off x="2935700" y="20939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1.2</a:t>
            </a:r>
          </a:p>
        </p:txBody>
      </p:sp>
      <p:sp>
        <p:nvSpPr>
          <p:cNvPr id="181" name="Shape 181"/>
          <p:cNvSpPr/>
          <p:nvPr/>
        </p:nvSpPr>
        <p:spPr>
          <a:xfrm>
            <a:off x="2935700" y="26273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2.4</a:t>
            </a:r>
          </a:p>
        </p:txBody>
      </p:sp>
      <p:sp>
        <p:nvSpPr>
          <p:cNvPr id="182" name="Shape 182"/>
          <p:cNvSpPr/>
          <p:nvPr/>
        </p:nvSpPr>
        <p:spPr>
          <a:xfrm>
            <a:off x="2935700" y="31607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1.2</a:t>
            </a:r>
          </a:p>
        </p:txBody>
      </p:sp>
      <p:sp>
        <p:nvSpPr>
          <p:cNvPr id="183" name="Shape 183"/>
          <p:cNvSpPr/>
          <p:nvPr/>
        </p:nvSpPr>
        <p:spPr>
          <a:xfrm>
            <a:off x="2935700" y="36941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0.5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705300" y="4608525"/>
            <a:ext cx="12936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Weighted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Differences</a:t>
            </a:r>
          </a:p>
        </p:txBody>
      </p:sp>
      <p:sp>
        <p:nvSpPr>
          <p:cNvPr id="185" name="Shape 185"/>
          <p:cNvSpPr/>
          <p:nvPr/>
        </p:nvSpPr>
        <p:spPr>
          <a:xfrm>
            <a:off x="3088100" y="11795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0.1</a:t>
            </a:r>
          </a:p>
        </p:txBody>
      </p:sp>
      <p:sp>
        <p:nvSpPr>
          <p:cNvPr id="186" name="Shape 186"/>
          <p:cNvSpPr/>
          <p:nvPr/>
        </p:nvSpPr>
        <p:spPr>
          <a:xfrm>
            <a:off x="3088100" y="17129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.05</a:t>
            </a:r>
          </a:p>
        </p:txBody>
      </p:sp>
      <p:sp>
        <p:nvSpPr>
          <p:cNvPr id="187" name="Shape 187"/>
          <p:cNvSpPr/>
          <p:nvPr/>
        </p:nvSpPr>
        <p:spPr>
          <a:xfrm>
            <a:off x="3088100" y="22463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1.2</a:t>
            </a:r>
          </a:p>
        </p:txBody>
      </p:sp>
      <p:sp>
        <p:nvSpPr>
          <p:cNvPr id="188" name="Shape 188"/>
          <p:cNvSpPr/>
          <p:nvPr/>
        </p:nvSpPr>
        <p:spPr>
          <a:xfrm>
            <a:off x="3088100" y="27797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2.4</a:t>
            </a:r>
          </a:p>
        </p:txBody>
      </p:sp>
      <p:sp>
        <p:nvSpPr>
          <p:cNvPr id="189" name="Shape 189"/>
          <p:cNvSpPr/>
          <p:nvPr/>
        </p:nvSpPr>
        <p:spPr>
          <a:xfrm>
            <a:off x="3088100" y="33131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1.2</a:t>
            </a:r>
          </a:p>
        </p:txBody>
      </p:sp>
      <p:sp>
        <p:nvSpPr>
          <p:cNvPr id="190" name="Shape 190"/>
          <p:cNvSpPr/>
          <p:nvPr/>
        </p:nvSpPr>
        <p:spPr>
          <a:xfrm>
            <a:off x="3088100" y="38465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0.5</a:t>
            </a:r>
          </a:p>
        </p:txBody>
      </p:sp>
      <p:sp>
        <p:nvSpPr>
          <p:cNvPr id="191" name="Shape 191"/>
          <p:cNvSpPr/>
          <p:nvPr/>
        </p:nvSpPr>
        <p:spPr>
          <a:xfrm>
            <a:off x="3240500" y="13319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0.1</a:t>
            </a:r>
          </a:p>
        </p:txBody>
      </p:sp>
      <p:sp>
        <p:nvSpPr>
          <p:cNvPr id="192" name="Shape 192"/>
          <p:cNvSpPr/>
          <p:nvPr/>
        </p:nvSpPr>
        <p:spPr>
          <a:xfrm>
            <a:off x="3240500" y="18653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.05</a:t>
            </a:r>
          </a:p>
        </p:txBody>
      </p:sp>
      <p:sp>
        <p:nvSpPr>
          <p:cNvPr id="193" name="Shape 193"/>
          <p:cNvSpPr/>
          <p:nvPr/>
        </p:nvSpPr>
        <p:spPr>
          <a:xfrm>
            <a:off x="3240500" y="23987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1.2</a:t>
            </a:r>
          </a:p>
        </p:txBody>
      </p:sp>
      <p:sp>
        <p:nvSpPr>
          <p:cNvPr id="194" name="Shape 194"/>
          <p:cNvSpPr/>
          <p:nvPr/>
        </p:nvSpPr>
        <p:spPr>
          <a:xfrm>
            <a:off x="3240500" y="29321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2.4</a:t>
            </a:r>
          </a:p>
        </p:txBody>
      </p:sp>
      <p:sp>
        <p:nvSpPr>
          <p:cNvPr id="195" name="Shape 195"/>
          <p:cNvSpPr/>
          <p:nvPr/>
        </p:nvSpPr>
        <p:spPr>
          <a:xfrm>
            <a:off x="3240500" y="34655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1.2</a:t>
            </a:r>
          </a:p>
        </p:txBody>
      </p:sp>
      <p:sp>
        <p:nvSpPr>
          <p:cNvPr id="196" name="Shape 196"/>
          <p:cNvSpPr/>
          <p:nvPr/>
        </p:nvSpPr>
        <p:spPr>
          <a:xfrm>
            <a:off x="3240500" y="39989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0.5</a:t>
            </a:r>
          </a:p>
        </p:txBody>
      </p:sp>
      <p:sp>
        <p:nvSpPr>
          <p:cNvPr id="197" name="Shape 197"/>
          <p:cNvSpPr/>
          <p:nvPr/>
        </p:nvSpPr>
        <p:spPr>
          <a:xfrm>
            <a:off x="3392900" y="14843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0.1</a:t>
            </a:r>
          </a:p>
        </p:txBody>
      </p:sp>
      <p:sp>
        <p:nvSpPr>
          <p:cNvPr id="198" name="Shape 198"/>
          <p:cNvSpPr/>
          <p:nvPr/>
        </p:nvSpPr>
        <p:spPr>
          <a:xfrm>
            <a:off x="3392900" y="20177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.05</a:t>
            </a:r>
          </a:p>
        </p:txBody>
      </p:sp>
      <p:sp>
        <p:nvSpPr>
          <p:cNvPr id="199" name="Shape 199"/>
          <p:cNvSpPr/>
          <p:nvPr/>
        </p:nvSpPr>
        <p:spPr>
          <a:xfrm>
            <a:off x="3392900" y="25511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1.2</a:t>
            </a:r>
          </a:p>
        </p:txBody>
      </p:sp>
      <p:sp>
        <p:nvSpPr>
          <p:cNvPr id="200" name="Shape 200"/>
          <p:cNvSpPr/>
          <p:nvPr/>
        </p:nvSpPr>
        <p:spPr>
          <a:xfrm>
            <a:off x="3392900" y="30845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2.4</a:t>
            </a:r>
          </a:p>
        </p:txBody>
      </p:sp>
      <p:sp>
        <p:nvSpPr>
          <p:cNvPr id="201" name="Shape 201"/>
          <p:cNvSpPr/>
          <p:nvPr/>
        </p:nvSpPr>
        <p:spPr>
          <a:xfrm>
            <a:off x="3392900" y="36179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1.2</a:t>
            </a:r>
          </a:p>
        </p:txBody>
      </p:sp>
      <p:sp>
        <p:nvSpPr>
          <p:cNvPr id="202" name="Shape 202"/>
          <p:cNvSpPr/>
          <p:nvPr/>
        </p:nvSpPr>
        <p:spPr>
          <a:xfrm>
            <a:off x="3392900" y="4151325"/>
            <a:ext cx="528000" cy="528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0.5</a:t>
            </a:r>
          </a:p>
        </p:txBody>
      </p:sp>
      <p:sp>
        <p:nvSpPr>
          <p:cNvPr id="203" name="Shape 203"/>
          <p:cNvSpPr/>
          <p:nvPr/>
        </p:nvSpPr>
        <p:spPr>
          <a:xfrm>
            <a:off x="6166800" y="754375"/>
            <a:ext cx="2782800" cy="40773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6250250" y="1020825"/>
            <a:ext cx="2617500" cy="856200"/>
          </a:xfrm>
          <a:prstGeom prst="roundRect">
            <a:avLst>
              <a:gd fmla="val 16667" name="adj"/>
            </a:avLst>
          </a:prstGeom>
          <a:solidFill>
            <a:srgbClr val="3FEC5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Spotify</a:t>
            </a: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 Playlist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6352400" y="2065400"/>
            <a:ext cx="2406300" cy="24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Least Different Song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Next Least Different Song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Most Different Song</a:t>
            </a:r>
          </a:p>
        </p:txBody>
      </p:sp>
      <p:sp>
        <p:nvSpPr>
          <p:cNvPr id="206" name="Shape 206"/>
          <p:cNvSpPr/>
          <p:nvPr/>
        </p:nvSpPr>
        <p:spPr>
          <a:xfrm>
            <a:off x="4557662" y="2233660"/>
            <a:ext cx="976587" cy="1128239"/>
          </a:xfrm>
          <a:prstGeom prst="flowChartPredefinedProcess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Sum Sort</a:t>
            </a:r>
          </a:p>
        </p:txBody>
      </p:sp>
      <p:sp>
        <p:nvSpPr>
          <p:cNvPr id="207" name="Shape 207"/>
          <p:cNvSpPr/>
          <p:nvPr/>
        </p:nvSpPr>
        <p:spPr>
          <a:xfrm>
            <a:off x="4025850" y="2582750"/>
            <a:ext cx="413100" cy="39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5626050" y="2582750"/>
            <a:ext cx="413100" cy="39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II: Learning Algorithm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229975"/>
            <a:ext cx="27447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Over time, as new songs are added to your library, your “eigen-song” will develop to more closely match your tastes.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We can then tweak suggestions by creatively selecting songs to check against.</a:t>
            </a:r>
          </a:p>
        </p:txBody>
      </p:sp>
      <p:sp>
        <p:nvSpPr>
          <p:cNvPr id="215" name="Shape 215"/>
          <p:cNvSpPr/>
          <p:nvPr/>
        </p:nvSpPr>
        <p:spPr>
          <a:xfrm>
            <a:off x="3501725" y="1432450"/>
            <a:ext cx="1893175" cy="1262125"/>
          </a:xfrm>
          <a:prstGeom prst="flowChartPredefinedProcess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Calculate average song from library</a:t>
            </a:r>
          </a:p>
        </p:txBody>
      </p:sp>
      <p:sp>
        <p:nvSpPr>
          <p:cNvPr id="216" name="Shape 216"/>
          <p:cNvSpPr/>
          <p:nvPr/>
        </p:nvSpPr>
        <p:spPr>
          <a:xfrm>
            <a:off x="6056225" y="1432450"/>
            <a:ext cx="1893175" cy="1262125"/>
          </a:xfrm>
          <a:prstGeom prst="flowChartPredefinedProcess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Gather songs &amp; calculate weighted difference</a:t>
            </a:r>
          </a:p>
        </p:txBody>
      </p:sp>
      <p:sp>
        <p:nvSpPr>
          <p:cNvPr id="217" name="Shape 217"/>
          <p:cNvSpPr/>
          <p:nvPr/>
        </p:nvSpPr>
        <p:spPr>
          <a:xfrm>
            <a:off x="3501725" y="3337450"/>
            <a:ext cx="1893175" cy="1262125"/>
          </a:xfrm>
          <a:prstGeom prst="flowChartPredefinedProcess">
            <a:avLst/>
          </a:prstGeom>
          <a:solidFill>
            <a:srgbClr val="FFFFFF"/>
          </a:solidFill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Update songs database to match library</a:t>
            </a:r>
          </a:p>
        </p:txBody>
      </p:sp>
      <p:sp>
        <p:nvSpPr>
          <p:cNvPr id="218" name="Shape 218"/>
          <p:cNvSpPr/>
          <p:nvPr/>
        </p:nvSpPr>
        <p:spPr>
          <a:xfrm>
            <a:off x="6056225" y="3337450"/>
            <a:ext cx="1893175" cy="1262125"/>
          </a:xfrm>
          <a:prstGeom prst="flowChartPredefinedProcess">
            <a:avLst/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Add least different songs to a playlist</a:t>
            </a:r>
          </a:p>
        </p:txBody>
      </p:sp>
      <p:sp>
        <p:nvSpPr>
          <p:cNvPr id="219" name="Shape 219"/>
          <p:cNvSpPr/>
          <p:nvPr/>
        </p:nvSpPr>
        <p:spPr>
          <a:xfrm>
            <a:off x="5565475" y="1877750"/>
            <a:ext cx="422100" cy="4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 rot="10800000">
            <a:off x="5489275" y="3782750"/>
            <a:ext cx="422100" cy="4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 rot="-5400000">
            <a:off x="4270075" y="2792150"/>
            <a:ext cx="422100" cy="4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 rot="5400000">
            <a:off x="6860875" y="2792150"/>
            <a:ext cx="422100" cy="4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