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0776D4-F28E-4861-99F0-CBFDD91A0BB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E9D9853-5ED4-4980-BCD6-0519847475D1}" type="slidenum">
              <a:rPr lang="en-US" smtClean="0"/>
              <a:t>‹#›</a:t>
            </a:fld>
            <a:endParaRPr lang="en-US"/>
          </a:p>
        </p:txBody>
      </p:sp>
    </p:spTree>
    <p:extLst>
      <p:ext uri="{BB962C8B-B14F-4D97-AF65-F5344CB8AC3E}">
        <p14:creationId xmlns:p14="http://schemas.microsoft.com/office/powerpoint/2010/main" val="200848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776D4-F28E-4861-99F0-CBFDD91A0BB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146147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776D4-F28E-4861-99F0-CBFDD91A0BB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122372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776D4-F28E-4861-99F0-CBFDD91A0BB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243745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70776D4-F28E-4861-99F0-CBFDD91A0BB9}" type="datetimeFigureOut">
              <a:rPr lang="en-US" smtClean="0"/>
              <a:t>5/3/2017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E9D9853-5ED4-4980-BCD6-0519847475D1}" type="slidenum">
              <a:rPr lang="en-US" smtClean="0"/>
              <a:t>‹#›</a:t>
            </a:fld>
            <a:endParaRPr lang="en-US"/>
          </a:p>
        </p:txBody>
      </p:sp>
    </p:spTree>
    <p:extLst>
      <p:ext uri="{BB962C8B-B14F-4D97-AF65-F5344CB8AC3E}">
        <p14:creationId xmlns:p14="http://schemas.microsoft.com/office/powerpoint/2010/main" val="164711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0776D4-F28E-4861-99F0-CBFDD91A0BB9}"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134804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0776D4-F28E-4861-99F0-CBFDD91A0BB9}"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45484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0776D4-F28E-4861-99F0-CBFDD91A0BB9}"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334483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776D4-F28E-4861-99F0-CBFDD91A0BB9}"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218330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776D4-F28E-4861-99F0-CBFDD91A0BB9}"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233560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776D4-F28E-4861-99F0-CBFDD91A0BB9}" type="datetimeFigureOut">
              <a:rPr lang="en-US" smtClean="0"/>
              <a:t>5/3/2017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9D9853-5ED4-4980-BCD6-0519847475D1}" type="slidenum">
              <a:rPr lang="en-US" smtClean="0"/>
              <a:t>‹#›</a:t>
            </a:fld>
            <a:endParaRPr lang="en-US"/>
          </a:p>
        </p:txBody>
      </p:sp>
    </p:spTree>
    <p:extLst>
      <p:ext uri="{BB962C8B-B14F-4D97-AF65-F5344CB8AC3E}">
        <p14:creationId xmlns:p14="http://schemas.microsoft.com/office/powerpoint/2010/main" val="226910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0776D4-F28E-4861-99F0-CBFDD91A0BB9}" type="datetimeFigureOut">
              <a:rPr lang="en-US" smtClean="0"/>
              <a:t>5/3/2017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E9D9853-5ED4-4980-BCD6-0519847475D1}" type="slidenum">
              <a:rPr lang="en-US" smtClean="0"/>
              <a:t>‹#›</a:t>
            </a:fld>
            <a:endParaRPr lang="en-US"/>
          </a:p>
        </p:txBody>
      </p:sp>
    </p:spTree>
    <p:extLst>
      <p:ext uri="{BB962C8B-B14F-4D97-AF65-F5344CB8AC3E}">
        <p14:creationId xmlns:p14="http://schemas.microsoft.com/office/powerpoint/2010/main" val="242003477"/>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eSbEV-jCAH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Etch-a-Sketch™ Clone</a:t>
            </a:r>
            <a:endParaRPr lang="en-US" dirty="0"/>
          </a:p>
        </p:txBody>
      </p:sp>
      <p:sp>
        <p:nvSpPr>
          <p:cNvPr id="4" name="Title 1"/>
          <p:cNvSpPr txBox="1">
            <a:spLocks/>
          </p:cNvSpPr>
          <p:nvPr/>
        </p:nvSpPr>
        <p:spPr>
          <a:xfrm>
            <a:off x="1524000" y="350996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t>Presentation &amp; Overview</a:t>
            </a:r>
            <a:endParaRPr lang="en-US" sz="4000" dirty="0"/>
          </a:p>
        </p:txBody>
      </p:sp>
    </p:spTree>
    <p:extLst>
      <p:ext uri="{BB962C8B-B14F-4D97-AF65-F5344CB8AC3E}">
        <p14:creationId xmlns:p14="http://schemas.microsoft.com/office/powerpoint/2010/main" val="2267633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Design: Driver Unit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Description &amp; Specification:  </a:t>
            </a:r>
          </a:p>
          <a:p>
            <a:pPr marL="0" indent="0">
              <a:buNone/>
            </a:pPr>
            <a:r>
              <a:rPr lang="en-US" dirty="0" smtClean="0"/>
              <a:t>The driver unit is the top level module, used primarily to link constituent parts together.</a:t>
            </a:r>
          </a:p>
          <a:p>
            <a:pPr marL="0" indent="0">
              <a:buNone/>
            </a:pPr>
            <a:endParaRPr lang="en-US" dirty="0" smtClean="0"/>
          </a:p>
          <a:p>
            <a:pPr marL="0" indent="0">
              <a:buNone/>
            </a:pPr>
            <a:r>
              <a:rPr lang="en-US" dirty="0" smtClean="0"/>
              <a:t>Inputs: 12 switches indicating the color values to be passed to the VGA controller, 1 switch for system reset, and one signal from the SPI interface for duplex communication.</a:t>
            </a:r>
          </a:p>
          <a:p>
            <a:pPr marL="0" indent="0">
              <a:buNone/>
            </a:pPr>
            <a:endParaRPr lang="en-US" dirty="0" smtClean="0"/>
          </a:p>
          <a:p>
            <a:pPr marL="0" indent="0">
              <a:buNone/>
            </a:pPr>
            <a:r>
              <a:rPr lang="en-US" dirty="0" smtClean="0"/>
              <a:t>Outputs: Signals mapped to the VGA controller, the accelerometer module, and the button controller.</a:t>
            </a:r>
          </a:p>
          <a:p>
            <a:pPr marL="0" indent="0">
              <a:buNone/>
            </a:pPr>
            <a:endParaRPr lang="en-US" dirty="0"/>
          </a:p>
        </p:txBody>
      </p:sp>
    </p:spTree>
    <p:extLst>
      <p:ext uri="{BB962C8B-B14F-4D97-AF65-F5344CB8AC3E}">
        <p14:creationId xmlns:p14="http://schemas.microsoft.com/office/powerpoint/2010/main" val="1870940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Content Placeholder 4"/>
          <p:cNvSpPr>
            <a:spLocks noGrp="1"/>
          </p:cNvSpPr>
          <p:nvPr>
            <p:ph idx="1"/>
          </p:nvPr>
        </p:nvSpPr>
        <p:spPr/>
        <p:txBody>
          <a:bodyPr>
            <a:normAutofit/>
          </a:bodyPr>
          <a:lstStyle/>
          <a:p>
            <a:r>
              <a:rPr lang="en-US" dirty="0" smtClean="0"/>
              <a:t>The project implements a “canvas” on the VGA monitor, and the directional buttons of the Nexys4 are used to draw lines on the canvas.</a:t>
            </a:r>
          </a:p>
          <a:p>
            <a:r>
              <a:rPr lang="en-US" dirty="0" smtClean="0"/>
              <a:t>The switches are used to change the color of the line being drawn, and the center button is used to enable or disable drawing.  This allows the cursor to be moved around the screen without drawing, so that more interesting pictures can be drawn.</a:t>
            </a:r>
          </a:p>
          <a:p>
            <a:r>
              <a:rPr lang="en-US" dirty="0" smtClean="0"/>
              <a:t>When the board is shaken, the accelerometer triggers a reset of the canvas, erasing the picture.</a:t>
            </a:r>
            <a:endParaRPr lang="en-US" dirty="0"/>
          </a:p>
        </p:txBody>
      </p:sp>
    </p:spTree>
    <p:extLst>
      <p:ext uri="{BB962C8B-B14F-4D97-AF65-F5344CB8AC3E}">
        <p14:creationId xmlns:p14="http://schemas.microsoft.com/office/powerpoint/2010/main" val="2682664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drawing: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9685" y="2057400"/>
            <a:ext cx="4913429" cy="358140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749789" y="2534840"/>
            <a:ext cx="5108643" cy="3416320"/>
          </a:xfrm>
          <a:prstGeom prst="rect">
            <a:avLst/>
          </a:prstGeom>
          <a:noFill/>
        </p:spPr>
        <p:txBody>
          <a:bodyPr wrap="none" rtlCol="0">
            <a:spAutoFit/>
          </a:bodyPr>
          <a:lstStyle/>
          <a:p>
            <a:r>
              <a:rPr lang="en-US" dirty="0" smtClean="0"/>
              <a:t>Beginning at the top left, the cursor is moved around</a:t>
            </a:r>
          </a:p>
          <a:p>
            <a:r>
              <a:rPr lang="en-US" dirty="0" smtClean="0"/>
              <a:t>the screen via the directional buttons.</a:t>
            </a:r>
          </a:p>
          <a:p>
            <a:endParaRPr lang="en-US" dirty="0"/>
          </a:p>
          <a:p>
            <a:r>
              <a:rPr lang="en-US" dirty="0" smtClean="0"/>
              <a:t>Different colors are achieved by flipping 12 switches.</a:t>
            </a:r>
          </a:p>
          <a:p>
            <a:endParaRPr lang="en-US" dirty="0" smtClean="0"/>
          </a:p>
          <a:p>
            <a:endParaRPr lang="en-US" dirty="0"/>
          </a:p>
          <a:p>
            <a:endParaRPr lang="en-US" dirty="0" smtClean="0"/>
          </a:p>
          <a:p>
            <a:r>
              <a:rPr lang="en-US" dirty="0" smtClean="0"/>
              <a:t>DEMO:</a:t>
            </a:r>
          </a:p>
          <a:p>
            <a:endParaRPr lang="en-US" dirty="0"/>
          </a:p>
          <a:p>
            <a:r>
              <a:rPr lang="en-US" dirty="0" smtClean="0">
                <a:hlinkClick r:id="rId3"/>
              </a:rPr>
              <a:t>https://youtu.be/eSbEV-jCAHA</a:t>
            </a:r>
            <a:endParaRPr lang="en-US" dirty="0" smtClean="0"/>
          </a:p>
          <a:p>
            <a:endParaRPr lang="en-US" dirty="0"/>
          </a:p>
          <a:p>
            <a:endParaRPr lang="en-US" dirty="0" smtClean="0"/>
          </a:p>
        </p:txBody>
      </p:sp>
    </p:spTree>
    <p:extLst>
      <p:ext uri="{BB962C8B-B14F-4D97-AF65-F5344CB8AC3E}">
        <p14:creationId xmlns:p14="http://schemas.microsoft.com/office/powerpoint/2010/main" val="276753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48" y="546886"/>
            <a:ext cx="7729728" cy="1188720"/>
          </a:xfrm>
        </p:spPr>
        <p:txBody>
          <a:bodyPr/>
          <a:lstStyle/>
          <a:p>
            <a:r>
              <a:rPr lang="en-US" dirty="0" smtClean="0"/>
              <a:t>High-Level Design</a:t>
            </a:r>
            <a:endParaRPr lang="en-US" dirty="0"/>
          </a:p>
        </p:txBody>
      </p:sp>
      <p:sp>
        <p:nvSpPr>
          <p:cNvPr id="4" name="Rectangle 3"/>
          <p:cNvSpPr/>
          <p:nvPr/>
        </p:nvSpPr>
        <p:spPr>
          <a:xfrm>
            <a:off x="9309100" y="4839066"/>
            <a:ext cx="2044700" cy="1811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VGA Controller</a:t>
            </a:r>
            <a:endParaRPr lang="en-US" dirty="0"/>
          </a:p>
        </p:txBody>
      </p:sp>
      <p:sp>
        <p:nvSpPr>
          <p:cNvPr id="5" name="Rectangle 4"/>
          <p:cNvSpPr/>
          <p:nvPr/>
        </p:nvSpPr>
        <p:spPr>
          <a:xfrm>
            <a:off x="9677400" y="5349195"/>
            <a:ext cx="1321574"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VGA Memory (Canvas)</a:t>
            </a:r>
            <a:endParaRPr lang="en-US" dirty="0"/>
          </a:p>
        </p:txBody>
      </p:sp>
      <p:sp>
        <p:nvSpPr>
          <p:cNvPr id="6" name="Rectangle 5"/>
          <p:cNvSpPr/>
          <p:nvPr/>
        </p:nvSpPr>
        <p:spPr>
          <a:xfrm>
            <a:off x="6155212" y="5466091"/>
            <a:ext cx="2044700" cy="1091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Circuit</a:t>
            </a:r>
          </a:p>
          <a:p>
            <a:pPr algn="ctr"/>
            <a:r>
              <a:rPr lang="en-US" dirty="0" smtClean="0"/>
              <a:t>(Interconnects)</a:t>
            </a:r>
            <a:endParaRPr lang="en-US" dirty="0"/>
          </a:p>
        </p:txBody>
      </p:sp>
      <p:sp>
        <p:nvSpPr>
          <p:cNvPr id="7" name="Rectangle 6"/>
          <p:cNvSpPr/>
          <p:nvPr/>
        </p:nvSpPr>
        <p:spPr>
          <a:xfrm>
            <a:off x="5549900" y="2022638"/>
            <a:ext cx="3467174" cy="256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Accelerometer</a:t>
            </a:r>
          </a:p>
          <a:p>
            <a:r>
              <a:rPr lang="en-US" dirty="0" smtClean="0"/>
              <a:t>(Detects Shaking)</a:t>
            </a:r>
            <a:endParaRPr lang="en-US" dirty="0"/>
          </a:p>
        </p:txBody>
      </p:sp>
      <p:sp>
        <p:nvSpPr>
          <p:cNvPr id="8" name="Rectangle 7"/>
          <p:cNvSpPr/>
          <p:nvPr/>
        </p:nvSpPr>
        <p:spPr>
          <a:xfrm>
            <a:off x="186373" y="2022638"/>
            <a:ext cx="4859651" cy="452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Button Controller</a:t>
            </a:r>
            <a:endParaRPr lang="en-US" dirty="0"/>
          </a:p>
        </p:txBody>
      </p:sp>
      <p:sp>
        <p:nvSpPr>
          <p:cNvPr id="9" name="Rectangle 8"/>
          <p:cNvSpPr/>
          <p:nvPr/>
        </p:nvSpPr>
        <p:spPr>
          <a:xfrm>
            <a:off x="214516" y="3963336"/>
            <a:ext cx="1585074" cy="1208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 </a:t>
            </a:r>
            <a:r>
              <a:rPr lang="en-US" dirty="0" err="1" smtClean="0"/>
              <a:t>Debouncer</a:t>
            </a:r>
            <a:endParaRPr lang="en-US" dirty="0" smtClean="0"/>
          </a:p>
          <a:p>
            <a:pPr algn="ctr"/>
            <a:r>
              <a:rPr lang="en-US" dirty="0" smtClean="0"/>
              <a:t>(Left Button)</a:t>
            </a:r>
            <a:endParaRPr lang="en-US" dirty="0"/>
          </a:p>
        </p:txBody>
      </p:sp>
      <p:sp>
        <p:nvSpPr>
          <p:cNvPr id="11" name="Rectangle 10"/>
          <p:cNvSpPr/>
          <p:nvPr/>
        </p:nvSpPr>
        <p:spPr>
          <a:xfrm>
            <a:off x="1853802" y="5262374"/>
            <a:ext cx="1495806" cy="11384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 </a:t>
            </a:r>
            <a:r>
              <a:rPr lang="en-US" dirty="0" err="1" smtClean="0"/>
              <a:t>Debouncer</a:t>
            </a:r>
            <a:endParaRPr lang="en-US" dirty="0" smtClean="0"/>
          </a:p>
          <a:p>
            <a:pPr algn="ctr"/>
            <a:r>
              <a:rPr lang="en-US" dirty="0" smtClean="0"/>
              <a:t>(Down Button)</a:t>
            </a:r>
            <a:endParaRPr lang="en-US" dirty="0"/>
          </a:p>
        </p:txBody>
      </p:sp>
      <p:sp>
        <p:nvSpPr>
          <p:cNvPr id="12" name="Rectangle 11"/>
          <p:cNvSpPr/>
          <p:nvPr/>
        </p:nvSpPr>
        <p:spPr>
          <a:xfrm>
            <a:off x="1853802" y="3957817"/>
            <a:ext cx="1495807" cy="12141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 </a:t>
            </a:r>
            <a:r>
              <a:rPr lang="en-US" dirty="0" err="1" smtClean="0"/>
              <a:t>Debouncer</a:t>
            </a:r>
            <a:endParaRPr lang="en-US" dirty="0" smtClean="0"/>
          </a:p>
          <a:p>
            <a:pPr algn="ctr"/>
            <a:r>
              <a:rPr lang="en-US" dirty="0" smtClean="0"/>
              <a:t>(Center Button)</a:t>
            </a:r>
            <a:endParaRPr lang="en-US" dirty="0"/>
          </a:p>
        </p:txBody>
      </p:sp>
      <p:sp>
        <p:nvSpPr>
          <p:cNvPr id="13" name="Rectangle 12"/>
          <p:cNvSpPr/>
          <p:nvPr/>
        </p:nvSpPr>
        <p:spPr>
          <a:xfrm>
            <a:off x="1827732" y="2722004"/>
            <a:ext cx="1521877" cy="1145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 </a:t>
            </a:r>
            <a:r>
              <a:rPr lang="en-US" dirty="0" err="1" smtClean="0"/>
              <a:t>Debouncer</a:t>
            </a:r>
            <a:endParaRPr lang="en-US" dirty="0" smtClean="0"/>
          </a:p>
          <a:p>
            <a:pPr algn="ctr"/>
            <a:r>
              <a:rPr lang="en-US" dirty="0" smtClean="0"/>
              <a:t>(Up Button)</a:t>
            </a:r>
            <a:endParaRPr lang="en-US" dirty="0"/>
          </a:p>
        </p:txBody>
      </p:sp>
      <p:sp>
        <p:nvSpPr>
          <p:cNvPr id="14" name="Rectangle 13"/>
          <p:cNvSpPr/>
          <p:nvPr/>
        </p:nvSpPr>
        <p:spPr>
          <a:xfrm>
            <a:off x="3413535" y="3963336"/>
            <a:ext cx="1585074" cy="1208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 </a:t>
            </a:r>
            <a:r>
              <a:rPr lang="en-US" dirty="0" err="1" smtClean="0"/>
              <a:t>Debouncer</a:t>
            </a:r>
            <a:endParaRPr lang="en-US" dirty="0" smtClean="0"/>
          </a:p>
          <a:p>
            <a:pPr algn="ctr"/>
            <a:r>
              <a:rPr lang="en-US" dirty="0" smtClean="0"/>
              <a:t>(Right Button)</a:t>
            </a:r>
            <a:endParaRPr lang="en-US" dirty="0"/>
          </a:p>
        </p:txBody>
      </p:sp>
      <p:sp>
        <p:nvSpPr>
          <p:cNvPr id="15" name="Rectangle 14"/>
          <p:cNvSpPr/>
          <p:nvPr/>
        </p:nvSpPr>
        <p:spPr>
          <a:xfrm>
            <a:off x="7365006" y="3172187"/>
            <a:ext cx="1385294" cy="11465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SPI Interface</a:t>
            </a:r>
            <a:endParaRPr lang="en-US" dirty="0"/>
          </a:p>
        </p:txBody>
      </p:sp>
      <p:sp>
        <p:nvSpPr>
          <p:cNvPr id="16" name="Rectangle 15"/>
          <p:cNvSpPr/>
          <p:nvPr/>
        </p:nvSpPr>
        <p:spPr>
          <a:xfrm>
            <a:off x="5761958" y="3172187"/>
            <a:ext cx="1415604" cy="11465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Sensor Interrupt</a:t>
            </a:r>
          </a:p>
          <a:p>
            <a:pPr algn="ctr"/>
            <a:r>
              <a:rPr lang="en-US" dirty="0" smtClean="0"/>
              <a:t>Handlers</a:t>
            </a:r>
          </a:p>
        </p:txBody>
      </p:sp>
      <p:pic>
        <p:nvPicPr>
          <p:cNvPr id="1026" name="Picture 2" descr="http://www.iconskid.com/images/125/home-computer-apple-screen-png-12591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7928" y="2722004"/>
            <a:ext cx="1615872" cy="12413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5109950" y="5920695"/>
            <a:ext cx="8799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276800" y="5920695"/>
            <a:ext cx="8799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817368" y="5032931"/>
            <a:ext cx="728494"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10181617" y="4393999"/>
            <a:ext cx="728494"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79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Design: Accelerometer Unit</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Description &amp; Specification:  </a:t>
            </a:r>
          </a:p>
          <a:p>
            <a:pPr marL="0" indent="0">
              <a:buNone/>
            </a:pPr>
            <a:r>
              <a:rPr lang="en-US" dirty="0" smtClean="0"/>
              <a:t>The accelerometer unit is responsible for determining when the board is shaking.  It uses the Xilinx ADXL362Ctl module to read from the on-board sensor over a SPI interface module (both written by Xilinx developers).  The highest magnitude in each of three directions is read, and the logical OR of these signals makes up the output signal.</a:t>
            </a:r>
          </a:p>
          <a:p>
            <a:pPr marL="0" indent="0">
              <a:buNone/>
            </a:pPr>
            <a:endParaRPr lang="en-US" dirty="0"/>
          </a:p>
          <a:p>
            <a:pPr marL="0" indent="0">
              <a:buNone/>
            </a:pPr>
            <a:r>
              <a:rPr lang="en-US" dirty="0" smtClean="0"/>
              <a:t>Inputs: system clock and reset</a:t>
            </a:r>
          </a:p>
          <a:p>
            <a:pPr marL="0" indent="0">
              <a:buNone/>
            </a:pPr>
            <a:endParaRPr lang="en-US" dirty="0"/>
          </a:p>
          <a:p>
            <a:pPr marL="0" indent="0">
              <a:buNone/>
            </a:pPr>
            <a:r>
              <a:rPr lang="en-US" dirty="0" smtClean="0"/>
              <a:t>Outputs: whether or not the board is being shaken</a:t>
            </a:r>
            <a:endParaRPr lang="en-US" dirty="0"/>
          </a:p>
        </p:txBody>
      </p:sp>
    </p:spTree>
    <p:extLst>
      <p:ext uri="{BB962C8B-B14F-4D97-AF65-F5344CB8AC3E}">
        <p14:creationId xmlns:p14="http://schemas.microsoft.com/office/powerpoint/2010/main" val="680505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195052" cy="1609344"/>
          </a:xfrm>
        </p:spPr>
        <p:txBody>
          <a:bodyPr/>
          <a:lstStyle/>
          <a:p>
            <a:r>
              <a:rPr lang="en-US" dirty="0" smtClean="0"/>
              <a:t>Module Design: Button </a:t>
            </a:r>
            <a:r>
              <a:rPr lang="en-US" dirty="0" err="1" smtClean="0"/>
              <a:t>Debouncer</a:t>
            </a:r>
            <a:r>
              <a:rPr lang="en-US" dirty="0" smtClean="0"/>
              <a:t> Unit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Description &amp; Specification:  </a:t>
            </a:r>
          </a:p>
          <a:p>
            <a:pPr marL="0" indent="0">
              <a:buNone/>
            </a:pPr>
            <a:r>
              <a:rPr lang="en-US" dirty="0" smtClean="0"/>
              <a:t>The button </a:t>
            </a:r>
            <a:r>
              <a:rPr lang="en-US" dirty="0" err="1" smtClean="0"/>
              <a:t>debouncer</a:t>
            </a:r>
            <a:r>
              <a:rPr lang="en-US" dirty="0" smtClean="0"/>
              <a:t> unit is designed to filter out extraneous button presses (</a:t>
            </a:r>
            <a:r>
              <a:rPr lang="en-US" dirty="0" err="1" smtClean="0"/>
              <a:t>debouncing</a:t>
            </a:r>
            <a:r>
              <a:rPr lang="en-US" dirty="0" smtClean="0"/>
              <a:t>).  Each has an internal counter which is used whenever the input signal changes.  If after 10ms the signal has the same value, that value is output.  Otherwise, the output remains as it was.</a:t>
            </a:r>
          </a:p>
          <a:p>
            <a:pPr marL="0" indent="0">
              <a:buNone/>
            </a:pPr>
            <a:endParaRPr lang="en-US" dirty="0" smtClean="0"/>
          </a:p>
          <a:p>
            <a:pPr marL="0" indent="0">
              <a:buNone/>
            </a:pPr>
            <a:r>
              <a:rPr lang="en-US" dirty="0" smtClean="0"/>
              <a:t>Inputs: Logical signals from the physical buttons on the Nexys4 board</a:t>
            </a:r>
          </a:p>
          <a:p>
            <a:pPr marL="0" indent="0">
              <a:buNone/>
            </a:pPr>
            <a:endParaRPr lang="en-US" dirty="0" smtClean="0"/>
          </a:p>
          <a:p>
            <a:pPr marL="0" indent="0">
              <a:buNone/>
            </a:pPr>
            <a:r>
              <a:rPr lang="en-US" dirty="0" smtClean="0"/>
              <a:t>Outputs: </a:t>
            </a:r>
            <a:r>
              <a:rPr lang="en-US" dirty="0" err="1" smtClean="0"/>
              <a:t>Debounced</a:t>
            </a:r>
            <a:r>
              <a:rPr lang="en-US" dirty="0" smtClean="0"/>
              <a:t> signals, or signals that have had the same value for 10 </a:t>
            </a:r>
            <a:r>
              <a:rPr lang="en-US" dirty="0" err="1" smtClean="0"/>
              <a:t>ms</a:t>
            </a:r>
            <a:endParaRPr lang="en-US" dirty="0" smtClean="0"/>
          </a:p>
          <a:p>
            <a:pPr marL="0" indent="0">
              <a:buNone/>
            </a:pPr>
            <a:endParaRPr lang="en-US" dirty="0"/>
          </a:p>
        </p:txBody>
      </p:sp>
    </p:spTree>
    <p:extLst>
      <p:ext uri="{BB962C8B-B14F-4D97-AF65-F5344CB8AC3E}">
        <p14:creationId xmlns:p14="http://schemas.microsoft.com/office/powerpoint/2010/main" val="1385587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Design: VGA Control Unit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Description &amp; Specification:  The VGA control defines the interface to the VGA monitor hardware, and tracks the state of a 2-D array (Block RAM) representing the pixels on the canvas.  Each array element is a 12-bit vector representing the color of the pixel.  The interface follows the VGA specifications and timing per the standards (found online).</a:t>
            </a:r>
          </a:p>
          <a:p>
            <a:pPr marL="0" indent="0">
              <a:buNone/>
            </a:pPr>
            <a:endParaRPr lang="en-US" dirty="0" smtClean="0"/>
          </a:p>
          <a:p>
            <a:pPr marL="0" indent="0">
              <a:buNone/>
            </a:pPr>
            <a:r>
              <a:rPr lang="en-US" dirty="0" smtClean="0"/>
              <a:t>Inputs: Logical signals representing what pixel to write and what color to write.  An enable/disable bit for writing to the BRAM.</a:t>
            </a:r>
          </a:p>
          <a:p>
            <a:pPr marL="0" indent="0">
              <a:buNone/>
            </a:pPr>
            <a:endParaRPr lang="en-US" dirty="0" smtClean="0"/>
          </a:p>
          <a:p>
            <a:pPr marL="0" indent="0">
              <a:buNone/>
            </a:pPr>
            <a:r>
              <a:rPr lang="en-US" dirty="0" smtClean="0"/>
              <a:t>Outputs: Signals to the onboard DAC, which directly drive the VGA hardware</a:t>
            </a:r>
          </a:p>
          <a:p>
            <a:pPr marL="0" indent="0">
              <a:buNone/>
            </a:pPr>
            <a:endParaRPr lang="en-US" dirty="0"/>
          </a:p>
        </p:txBody>
      </p:sp>
    </p:spTree>
    <p:extLst>
      <p:ext uri="{BB962C8B-B14F-4D97-AF65-F5344CB8AC3E}">
        <p14:creationId xmlns:p14="http://schemas.microsoft.com/office/powerpoint/2010/main" val="3050498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Design: VGA Memory UNIT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Description &amp; Specification:  </a:t>
            </a:r>
          </a:p>
          <a:p>
            <a:pPr marL="0" indent="0">
              <a:buNone/>
            </a:pPr>
            <a:r>
              <a:rPr lang="en-US" dirty="0" smtClean="0"/>
              <a:t>The VGA memory defines a simple write before read style RAM.  If the write bit is high, the write data is written to the internal array at the write address passed in.  The read data is populated with the data at the read address concurrently.</a:t>
            </a:r>
          </a:p>
          <a:p>
            <a:pPr marL="0" indent="0">
              <a:buNone/>
            </a:pPr>
            <a:endParaRPr lang="en-US" dirty="0" smtClean="0"/>
          </a:p>
          <a:p>
            <a:pPr marL="0" indent="0">
              <a:buNone/>
            </a:pPr>
            <a:r>
              <a:rPr lang="en-US" dirty="0" smtClean="0"/>
              <a:t>Inputs: Integer addresses into the internal memory array, a vector representing the data to be written, a bit to enable/disable writing.</a:t>
            </a:r>
          </a:p>
          <a:p>
            <a:pPr marL="0" indent="0">
              <a:buNone/>
            </a:pPr>
            <a:endParaRPr lang="en-US" dirty="0" smtClean="0"/>
          </a:p>
          <a:p>
            <a:pPr marL="0" indent="0">
              <a:buNone/>
            </a:pPr>
            <a:r>
              <a:rPr lang="en-US" dirty="0" smtClean="0"/>
              <a:t>Outputs: A vector representing the data read from the internal array at the read address passed in.</a:t>
            </a:r>
          </a:p>
          <a:p>
            <a:pPr marL="0" indent="0">
              <a:buNone/>
            </a:pPr>
            <a:endParaRPr lang="en-US" dirty="0"/>
          </a:p>
        </p:txBody>
      </p:sp>
    </p:spTree>
    <p:extLst>
      <p:ext uri="{BB962C8B-B14F-4D97-AF65-F5344CB8AC3E}">
        <p14:creationId xmlns:p14="http://schemas.microsoft.com/office/powerpoint/2010/main" val="21122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Design: Button Control Unit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Description &amp; Specification:  </a:t>
            </a:r>
          </a:p>
          <a:p>
            <a:pPr marL="0" indent="0">
              <a:buNone/>
            </a:pPr>
            <a:r>
              <a:rPr lang="en-US" dirty="0" smtClean="0"/>
              <a:t>The button controller is responsible for keeping track of where the cursor is, and movin</a:t>
            </a:r>
            <a:r>
              <a:rPr lang="en-US" dirty="0" smtClean="0"/>
              <a:t>g it according to input from the five button </a:t>
            </a:r>
            <a:r>
              <a:rPr lang="en-US" dirty="0" err="1" smtClean="0"/>
              <a:t>debouncer</a:t>
            </a:r>
            <a:r>
              <a:rPr lang="en-US" dirty="0" smtClean="0"/>
              <a:t> units.  The coordinates are translated into an address into memory, which is passed to the VGA controller to determine where to write.  One of the buttons is a write enable, which is passed directly to the VGA controller to enable or disable writing to the canvas memory.</a:t>
            </a:r>
            <a:endParaRPr lang="en-US" dirty="0" smtClean="0"/>
          </a:p>
          <a:p>
            <a:pPr marL="0" indent="0">
              <a:buNone/>
            </a:pPr>
            <a:endParaRPr lang="en-US" dirty="0" smtClean="0"/>
          </a:p>
          <a:p>
            <a:pPr marL="0" indent="0">
              <a:buNone/>
            </a:pPr>
            <a:r>
              <a:rPr lang="en-US" dirty="0" smtClean="0"/>
              <a:t>Inputs: Logical signals representing what pixel to write and what color to write.</a:t>
            </a:r>
          </a:p>
          <a:p>
            <a:pPr marL="0" indent="0">
              <a:buNone/>
            </a:pPr>
            <a:endParaRPr lang="en-US" dirty="0" smtClean="0"/>
          </a:p>
          <a:p>
            <a:pPr marL="0" indent="0">
              <a:buNone/>
            </a:pPr>
            <a:r>
              <a:rPr lang="en-US" dirty="0" smtClean="0"/>
              <a:t>Outputs: Signals to the onboard DAC, which directly drive the VGA hardware</a:t>
            </a:r>
          </a:p>
          <a:p>
            <a:pPr marL="0" indent="0">
              <a:buNone/>
            </a:pPr>
            <a:endParaRPr lang="en-US" dirty="0"/>
          </a:p>
        </p:txBody>
      </p:sp>
    </p:spTree>
    <p:extLst>
      <p:ext uri="{BB962C8B-B14F-4D97-AF65-F5344CB8AC3E}">
        <p14:creationId xmlns:p14="http://schemas.microsoft.com/office/powerpoint/2010/main" val="1693137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135</TotalTime>
  <Words>776</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Etch-a-Sketch™ Clone</vt:lpstr>
      <vt:lpstr>Project Description</vt:lpstr>
      <vt:lpstr>Example of drawing:</vt:lpstr>
      <vt:lpstr>High-Level Design</vt:lpstr>
      <vt:lpstr>Module Design: Accelerometer Unit</vt:lpstr>
      <vt:lpstr>Module Design: Button Debouncer Unit</vt:lpstr>
      <vt:lpstr>Module Design: VGA Control Unit</vt:lpstr>
      <vt:lpstr>Module Design: VGA Memory UNIT</vt:lpstr>
      <vt:lpstr>Module Design: Button Control Unit</vt:lpstr>
      <vt:lpstr>Module Design: Driver Unit</vt:lpstr>
    </vt:vector>
  </TitlesOfParts>
  <Company>The University of 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Etch-a-Sketch™ Clone</dc:title>
  <dc:creator>My Profile</dc:creator>
  <cp:lastModifiedBy>My Profile</cp:lastModifiedBy>
  <cp:revision>10</cp:revision>
  <dcterms:created xsi:type="dcterms:W3CDTF">2017-05-03T16:38:14Z</dcterms:created>
  <dcterms:modified xsi:type="dcterms:W3CDTF">2017-05-03T18:53:22Z</dcterms:modified>
</cp:coreProperties>
</file>