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4" r:id="rId4"/>
    <p:sldId id="285" r:id="rId5"/>
    <p:sldId id="271" r:id="rId6"/>
    <p:sldId id="272" r:id="rId7"/>
    <p:sldId id="273" r:id="rId8"/>
    <p:sldId id="290" r:id="rId9"/>
    <p:sldId id="291" r:id="rId10"/>
    <p:sldId id="292" r:id="rId11"/>
    <p:sldId id="293" r:id="rId12"/>
    <p:sldId id="274" r:id="rId13"/>
    <p:sldId id="275" r:id="rId14"/>
    <p:sldId id="286" r:id="rId15"/>
    <p:sldId id="287" r:id="rId16"/>
    <p:sldId id="288" r:id="rId17"/>
    <p:sldId id="289"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ti Prasad" initials="SP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8A2467-5C86-4974-BC2C-C3411AE6D539}" type="datetimeFigureOut">
              <a:rPr lang="en-US" smtClean="0"/>
              <a:t>1/17/2022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0E5D167-0D9A-422E-AB5D-45176F7577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A2467-5C86-4974-BC2C-C3411AE6D539}"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8A2467-5C86-4974-BC2C-C3411AE6D539}"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A2467-5C86-4974-BC2C-C3411AE6D53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A2467-5C86-4974-BC2C-C3411AE6D53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A2467-5C86-4974-BC2C-C3411AE6D539}"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A2467-5C86-4974-BC2C-C3411AE6D539}"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A2467-5C86-4974-BC2C-C3411AE6D539}"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A2467-5C86-4974-BC2C-C3411AE6D53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E5D167-0D9A-422E-AB5D-45176F7577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8A2467-5C86-4974-BC2C-C3411AE6D539}" type="datetimeFigureOut">
              <a:rPr lang="en-US" smtClean="0"/>
              <a:t>1/17/2022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E5D167-0D9A-422E-AB5D-45176F7577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itms.co.in/blog/role-of-management-information-system-in-education.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iitms.co.in/blog/cloud-based-education-erp-for-higher-education.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233" y="4558"/>
            <a:ext cx="3622971" cy="3597479"/>
          </a:xfrm>
        </p:spPr>
        <p:txBody>
          <a:bodyPr>
            <a:normAutofit/>
          </a:bodyPr>
          <a:lstStyle/>
          <a:p>
            <a:r>
              <a:rPr lang="en-US" sz="4400" dirty="0" smtClean="0"/>
              <a:t>SCHOOL  MANAGEMENT  SYSTEM </a:t>
            </a:r>
            <a:r>
              <a:rPr lang="en-US" sz="4400" dirty="0"/>
              <a:t>PROJECT</a:t>
            </a:r>
          </a:p>
        </p:txBody>
      </p:sp>
      <p:sp>
        <p:nvSpPr>
          <p:cNvPr id="3" name="Subtitle 2"/>
          <p:cNvSpPr>
            <a:spLocks noGrp="1"/>
          </p:cNvSpPr>
          <p:nvPr>
            <p:ph type="subTitle" idx="1"/>
          </p:nvPr>
        </p:nvSpPr>
        <p:spPr>
          <a:xfrm>
            <a:off x="1954801" y="4046176"/>
            <a:ext cx="8791575" cy="1655762"/>
          </a:xfrm>
        </p:spPr>
        <p:txBody>
          <a:bodyPr/>
          <a:lstStyle/>
          <a:p>
            <a:r>
              <a:rPr lang="en-US" dirty="0"/>
              <a:t>PRESENTATION BY </a:t>
            </a:r>
            <a:r>
              <a:rPr lang="en-US" dirty="0" smtClean="0"/>
              <a:t>:-</a:t>
            </a:r>
          </a:p>
          <a:p>
            <a:r>
              <a:rPr lang="en-US" dirty="0" smtClean="0"/>
              <a:t>SOHAM </a:t>
            </a:r>
            <a:r>
              <a:rPr lang="en-US" dirty="0"/>
              <a:t>MAITY – </a:t>
            </a:r>
            <a:r>
              <a:rPr lang="en-US" dirty="0" smtClean="0"/>
              <a:t>XIi-A</a:t>
            </a:r>
          </a:p>
          <a:p>
            <a:r>
              <a:rPr lang="en-US" dirty="0" smtClean="0"/>
              <a:t>VEDANT SHARMA – xii-a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204" y="4559"/>
            <a:ext cx="6853442" cy="68534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386942" y="182879"/>
            <a:ext cx="2251167" cy="76417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 FEE STRUCTURE</a:t>
            </a:r>
            <a:endParaRPr lang="en-IN" dirty="0">
              <a:solidFill>
                <a:schemeClr val="bg1"/>
              </a:solidFill>
            </a:endParaRPr>
          </a:p>
        </p:txBody>
      </p:sp>
      <p:sp>
        <p:nvSpPr>
          <p:cNvPr id="4" name="Rounded Rectangle 3"/>
          <p:cNvSpPr/>
          <p:nvPr/>
        </p:nvSpPr>
        <p:spPr>
          <a:xfrm>
            <a:off x="330800" y="2573518"/>
            <a:ext cx="3827415" cy="275762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  Insert student details</a:t>
            </a:r>
            <a:endParaRPr lang="en-US" dirty="0">
              <a:solidFill>
                <a:schemeClr val="bg1"/>
              </a:solidFill>
            </a:endParaRPr>
          </a:p>
          <a:p>
            <a:pPr algn="ctr"/>
            <a:r>
              <a:rPr lang="en-US" dirty="0">
                <a:solidFill>
                  <a:schemeClr val="bg1"/>
                </a:solidFill>
              </a:rPr>
              <a:t>      </a:t>
            </a:r>
            <a:r>
              <a:rPr lang="en-US" dirty="0" smtClean="0">
                <a:solidFill>
                  <a:schemeClr val="bg1"/>
                </a:solidFill>
              </a:rPr>
              <a:t>2.  Compute student fee details</a:t>
            </a:r>
            <a:endParaRPr lang="en-US" dirty="0">
              <a:solidFill>
                <a:schemeClr val="bg1"/>
              </a:solidFill>
            </a:endParaRPr>
          </a:p>
          <a:p>
            <a:pPr algn="ctr"/>
            <a:r>
              <a:rPr lang="en-US" dirty="0">
                <a:solidFill>
                  <a:schemeClr val="bg1"/>
                </a:solidFill>
              </a:rPr>
              <a:t>  </a:t>
            </a:r>
            <a:r>
              <a:rPr lang="en-US" dirty="0" smtClean="0">
                <a:solidFill>
                  <a:schemeClr val="bg1"/>
                </a:solidFill>
              </a:rPr>
              <a:t> 3.  Display </a:t>
            </a:r>
            <a:r>
              <a:rPr lang="en-US" dirty="0">
                <a:solidFill>
                  <a:schemeClr val="bg1"/>
                </a:solidFill>
              </a:rPr>
              <a:t>student</a:t>
            </a:r>
            <a:r>
              <a:rPr lang="en-US" dirty="0" smtClean="0">
                <a:solidFill>
                  <a:schemeClr val="bg1"/>
                </a:solidFill>
              </a:rPr>
              <a:t> records</a:t>
            </a:r>
            <a:endParaRPr lang="en-US" dirty="0">
              <a:solidFill>
                <a:schemeClr val="bg1"/>
              </a:solidFill>
            </a:endParaRPr>
          </a:p>
          <a:p>
            <a:pPr algn="ctr"/>
            <a:r>
              <a:rPr lang="en-US" dirty="0">
                <a:solidFill>
                  <a:schemeClr val="bg1"/>
                </a:solidFill>
              </a:rPr>
              <a:t>  </a:t>
            </a:r>
            <a:r>
              <a:rPr lang="en-US" dirty="0" smtClean="0">
                <a:solidFill>
                  <a:schemeClr val="bg1"/>
                </a:solidFill>
              </a:rPr>
              <a:t>4.  Append </a:t>
            </a:r>
            <a:r>
              <a:rPr lang="en-US" dirty="0">
                <a:solidFill>
                  <a:schemeClr val="bg1"/>
                </a:solidFill>
              </a:rPr>
              <a:t>student</a:t>
            </a:r>
            <a:r>
              <a:rPr lang="en-US" dirty="0" smtClean="0">
                <a:solidFill>
                  <a:schemeClr val="bg1"/>
                </a:solidFill>
              </a:rPr>
              <a:t> details </a:t>
            </a:r>
          </a:p>
          <a:p>
            <a:pPr algn="ctr"/>
            <a:r>
              <a:rPr lang="en-US" dirty="0" smtClean="0">
                <a:solidFill>
                  <a:schemeClr val="bg1"/>
                </a:solidFill>
              </a:rPr>
              <a:t>5.  Search </a:t>
            </a:r>
            <a:r>
              <a:rPr lang="en-US" dirty="0">
                <a:solidFill>
                  <a:schemeClr val="bg1"/>
                </a:solidFill>
              </a:rPr>
              <a:t>student</a:t>
            </a:r>
            <a:r>
              <a:rPr lang="en-US" dirty="0" smtClean="0">
                <a:solidFill>
                  <a:schemeClr val="bg1"/>
                </a:solidFill>
              </a:rPr>
              <a:t> record</a:t>
            </a:r>
            <a:endParaRPr lang="en-US" dirty="0">
              <a:solidFill>
                <a:schemeClr val="bg1"/>
              </a:solidFill>
            </a:endParaRPr>
          </a:p>
          <a:p>
            <a:pPr algn="ctr"/>
            <a:r>
              <a:rPr lang="en-US" dirty="0">
                <a:solidFill>
                  <a:schemeClr val="bg1"/>
                </a:solidFill>
              </a:rPr>
              <a:t> </a:t>
            </a:r>
            <a:r>
              <a:rPr lang="en-US" dirty="0" smtClean="0">
                <a:solidFill>
                  <a:schemeClr val="bg1"/>
                </a:solidFill>
              </a:rPr>
              <a:t>6.  Update </a:t>
            </a:r>
            <a:r>
              <a:rPr lang="en-US" dirty="0">
                <a:solidFill>
                  <a:schemeClr val="bg1"/>
                </a:solidFill>
              </a:rPr>
              <a:t>student</a:t>
            </a:r>
            <a:r>
              <a:rPr lang="en-US" dirty="0" smtClean="0">
                <a:solidFill>
                  <a:schemeClr val="bg1"/>
                </a:solidFill>
              </a:rPr>
              <a:t> details</a:t>
            </a:r>
            <a:endParaRPr lang="en-US" dirty="0">
              <a:solidFill>
                <a:schemeClr val="bg1"/>
              </a:solidFill>
            </a:endParaRPr>
          </a:p>
          <a:p>
            <a:pPr algn="ctr"/>
            <a:r>
              <a:rPr lang="en-US" dirty="0" smtClean="0">
                <a:solidFill>
                  <a:schemeClr val="bg1"/>
                </a:solidFill>
              </a:rPr>
              <a:t>7.  Delete </a:t>
            </a:r>
            <a:r>
              <a:rPr lang="en-US" dirty="0">
                <a:solidFill>
                  <a:schemeClr val="bg1"/>
                </a:solidFill>
              </a:rPr>
              <a:t>student</a:t>
            </a:r>
            <a:r>
              <a:rPr lang="en-US" dirty="0" smtClean="0">
                <a:solidFill>
                  <a:schemeClr val="bg1"/>
                </a:solidFill>
              </a:rPr>
              <a:t> record</a:t>
            </a:r>
            <a:endParaRPr lang="en-US" dirty="0">
              <a:solidFill>
                <a:schemeClr val="bg1"/>
              </a:solidFill>
            </a:endParaRPr>
          </a:p>
          <a:p>
            <a:pPr algn="ctr"/>
            <a:r>
              <a:rPr lang="en-US" dirty="0">
                <a:solidFill>
                  <a:schemeClr val="bg1"/>
                </a:solidFill>
              </a:rPr>
              <a:t>    </a:t>
            </a:r>
            <a:r>
              <a:rPr lang="en-US" dirty="0" smtClean="0">
                <a:solidFill>
                  <a:schemeClr val="bg1"/>
                </a:solidFill>
              </a:rPr>
              <a:t>8.  Display </a:t>
            </a:r>
            <a:r>
              <a:rPr lang="en-US" dirty="0">
                <a:solidFill>
                  <a:schemeClr val="bg1"/>
                </a:solidFill>
              </a:rPr>
              <a:t>particular student</a:t>
            </a:r>
            <a:r>
              <a:rPr lang="en-US" dirty="0" smtClean="0">
                <a:solidFill>
                  <a:schemeClr val="bg1"/>
                </a:solidFill>
              </a:rPr>
              <a:t> record</a:t>
            </a:r>
            <a:endParaRPr lang="en-IN" dirty="0">
              <a:solidFill>
                <a:schemeClr val="bg1"/>
              </a:solidFill>
            </a:endParaRPr>
          </a:p>
        </p:txBody>
      </p:sp>
      <p:sp>
        <p:nvSpPr>
          <p:cNvPr id="6" name="Rounded Rectangle 5"/>
          <p:cNvSpPr/>
          <p:nvPr/>
        </p:nvSpPr>
        <p:spPr>
          <a:xfrm>
            <a:off x="4386942" y="1215662"/>
            <a:ext cx="4689566" cy="5473338"/>
          </a:xfrm>
          <a:prstGeom prst="roundRect">
            <a:avLst>
              <a:gd name="adj" fmla="val 17473"/>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  Student's </a:t>
            </a:r>
            <a:r>
              <a:rPr lang="en-US" dirty="0">
                <a:solidFill>
                  <a:schemeClr val="bg1"/>
                </a:solidFill>
              </a:rPr>
              <a:t>Name</a:t>
            </a:r>
          </a:p>
          <a:p>
            <a:pPr algn="ctr"/>
            <a:r>
              <a:rPr lang="en-US" dirty="0">
                <a:solidFill>
                  <a:schemeClr val="bg1"/>
                </a:solidFill>
              </a:rPr>
              <a:t>      </a:t>
            </a:r>
            <a:r>
              <a:rPr lang="en-US" dirty="0" smtClean="0">
                <a:solidFill>
                  <a:schemeClr val="bg1"/>
                </a:solidFill>
              </a:rPr>
              <a:t>2.  Student's </a:t>
            </a:r>
            <a:r>
              <a:rPr lang="en-US" dirty="0">
                <a:solidFill>
                  <a:schemeClr val="bg1"/>
                </a:solidFill>
              </a:rPr>
              <a:t>Father's Name</a:t>
            </a:r>
          </a:p>
          <a:p>
            <a:pPr algn="ctr"/>
            <a:r>
              <a:rPr lang="en-US" dirty="0">
                <a:solidFill>
                  <a:schemeClr val="bg1"/>
                </a:solidFill>
              </a:rPr>
              <a:t>  </a:t>
            </a:r>
            <a:r>
              <a:rPr lang="en-US" dirty="0" smtClean="0">
                <a:solidFill>
                  <a:schemeClr val="bg1"/>
                </a:solidFill>
              </a:rPr>
              <a:t> 3.  Student's </a:t>
            </a:r>
            <a:r>
              <a:rPr lang="en-US" dirty="0">
                <a:solidFill>
                  <a:schemeClr val="bg1"/>
                </a:solidFill>
              </a:rPr>
              <a:t>Mother's Name</a:t>
            </a:r>
          </a:p>
          <a:p>
            <a:pPr algn="ctr"/>
            <a:r>
              <a:rPr lang="en-US" dirty="0">
                <a:solidFill>
                  <a:schemeClr val="bg1"/>
                </a:solidFill>
              </a:rPr>
              <a:t>  </a:t>
            </a:r>
            <a:r>
              <a:rPr lang="en-US" dirty="0" smtClean="0">
                <a:solidFill>
                  <a:schemeClr val="bg1"/>
                </a:solidFill>
              </a:rPr>
              <a:t>4.  Student's </a:t>
            </a:r>
            <a:r>
              <a:rPr lang="en-US" dirty="0">
                <a:solidFill>
                  <a:schemeClr val="bg1"/>
                </a:solidFill>
              </a:rPr>
              <a:t>class</a:t>
            </a:r>
            <a:endParaRPr lang="en-US" dirty="0" smtClean="0">
              <a:solidFill>
                <a:schemeClr val="bg1"/>
              </a:solidFill>
            </a:endParaRPr>
          </a:p>
          <a:p>
            <a:pPr algn="ctr"/>
            <a:r>
              <a:rPr lang="en-US" dirty="0" smtClean="0">
                <a:solidFill>
                  <a:schemeClr val="bg1"/>
                </a:solidFill>
              </a:rPr>
              <a:t>5.  Student's </a:t>
            </a:r>
            <a:r>
              <a:rPr lang="en-US" dirty="0">
                <a:solidFill>
                  <a:schemeClr val="bg1"/>
                </a:solidFill>
              </a:rPr>
              <a:t>Gender</a:t>
            </a:r>
          </a:p>
          <a:p>
            <a:pPr algn="ctr"/>
            <a:r>
              <a:rPr lang="en-US" dirty="0">
                <a:solidFill>
                  <a:schemeClr val="bg1"/>
                </a:solidFill>
              </a:rPr>
              <a:t> </a:t>
            </a:r>
            <a:r>
              <a:rPr lang="en-US" dirty="0" smtClean="0">
                <a:solidFill>
                  <a:schemeClr val="bg1"/>
                </a:solidFill>
              </a:rPr>
              <a:t>6.  Student's </a:t>
            </a:r>
            <a:r>
              <a:rPr lang="en-US" dirty="0">
                <a:solidFill>
                  <a:schemeClr val="bg1"/>
                </a:solidFill>
              </a:rPr>
              <a:t>Date of Birth (DD/MM/YYYY)</a:t>
            </a:r>
          </a:p>
          <a:p>
            <a:pPr algn="ctr"/>
            <a:r>
              <a:rPr lang="en-US" dirty="0" smtClean="0">
                <a:solidFill>
                  <a:schemeClr val="bg1"/>
                </a:solidFill>
              </a:rPr>
              <a:t>7.  Student's </a:t>
            </a:r>
            <a:r>
              <a:rPr lang="en-US" dirty="0">
                <a:solidFill>
                  <a:schemeClr val="bg1"/>
                </a:solidFill>
              </a:rPr>
              <a:t>parents Phone number   </a:t>
            </a:r>
            <a:endParaRPr lang="en-US" dirty="0" smtClean="0">
              <a:solidFill>
                <a:schemeClr val="bg1"/>
              </a:solidFill>
            </a:endParaRPr>
          </a:p>
          <a:p>
            <a:pPr algn="ctr"/>
            <a:r>
              <a:rPr lang="en-US" dirty="0" smtClean="0">
                <a:solidFill>
                  <a:schemeClr val="bg1"/>
                </a:solidFill>
              </a:rPr>
              <a:t> 8.  </a:t>
            </a:r>
            <a:r>
              <a:rPr lang="en-US" dirty="0">
                <a:solidFill>
                  <a:schemeClr val="bg1"/>
                </a:solidFill>
              </a:rPr>
              <a:t>Student's House </a:t>
            </a:r>
            <a:r>
              <a:rPr lang="en-US" dirty="0" smtClean="0">
                <a:solidFill>
                  <a:schemeClr val="bg1"/>
                </a:solidFill>
              </a:rPr>
              <a:t>Address</a:t>
            </a:r>
          </a:p>
          <a:p>
            <a:pPr algn="ctr"/>
            <a:r>
              <a:rPr lang="en-US" dirty="0">
                <a:solidFill>
                  <a:schemeClr val="bg1"/>
                </a:solidFill>
              </a:rPr>
              <a:t>9. </a:t>
            </a:r>
            <a:r>
              <a:rPr lang="en-US" dirty="0" smtClean="0">
                <a:solidFill>
                  <a:schemeClr val="bg1"/>
                </a:solidFill>
              </a:rPr>
              <a:t> Whether </a:t>
            </a:r>
            <a:r>
              <a:rPr lang="en-US" dirty="0">
                <a:solidFill>
                  <a:schemeClr val="bg1"/>
                </a:solidFill>
              </a:rPr>
              <a:t>the Student wants to avail for bus </a:t>
            </a:r>
            <a:r>
              <a:rPr lang="en-US" dirty="0" smtClean="0">
                <a:solidFill>
                  <a:schemeClr val="bg1"/>
                </a:solidFill>
              </a:rPr>
              <a:t>service</a:t>
            </a:r>
          </a:p>
          <a:p>
            <a:pPr algn="ctr"/>
            <a:r>
              <a:rPr lang="en-US" dirty="0">
                <a:solidFill>
                  <a:schemeClr val="bg1"/>
                </a:solidFill>
              </a:rPr>
              <a:t>10</a:t>
            </a:r>
            <a:r>
              <a:rPr lang="en-US" dirty="0" smtClean="0">
                <a:solidFill>
                  <a:schemeClr val="bg1"/>
                </a:solidFill>
              </a:rPr>
              <a:t>.  </a:t>
            </a:r>
            <a:r>
              <a:rPr lang="en-US" dirty="0">
                <a:solidFill>
                  <a:schemeClr val="bg1"/>
                </a:solidFill>
              </a:rPr>
              <a:t>Enter the distance(in Km) between Student's House Address and </a:t>
            </a:r>
            <a:r>
              <a:rPr lang="en-US" dirty="0" smtClean="0">
                <a:solidFill>
                  <a:schemeClr val="bg1"/>
                </a:solidFill>
              </a:rPr>
              <a:t>School</a:t>
            </a:r>
          </a:p>
          <a:p>
            <a:pPr algn="ctr"/>
            <a:r>
              <a:rPr lang="en-US" dirty="0" smtClean="0">
                <a:solidFill>
                  <a:schemeClr val="bg1"/>
                </a:solidFill>
              </a:rPr>
              <a:t>11.  </a:t>
            </a:r>
            <a:r>
              <a:rPr lang="en-US" dirty="0">
                <a:solidFill>
                  <a:schemeClr val="bg1"/>
                </a:solidFill>
              </a:rPr>
              <a:t>Whether the Student wants to stay in school hostel</a:t>
            </a:r>
            <a:endParaRPr lang="en-US" dirty="0" smtClean="0">
              <a:solidFill>
                <a:schemeClr val="bg1"/>
              </a:solidFill>
            </a:endParaRPr>
          </a:p>
          <a:p>
            <a:pPr algn="ctr"/>
            <a:endParaRPr lang="en-US" dirty="0" smtClean="0">
              <a:solidFill>
                <a:schemeClr val="bg1"/>
              </a:solidFill>
            </a:endParaRPr>
          </a:p>
          <a:p>
            <a:pPr algn="ctr"/>
            <a:r>
              <a:rPr lang="en-US" dirty="0" smtClean="0">
                <a:solidFill>
                  <a:schemeClr val="bg1"/>
                </a:solidFill>
              </a:rPr>
              <a:t>* Student admission number and house </a:t>
            </a:r>
            <a:r>
              <a:rPr lang="en-US" dirty="0">
                <a:solidFill>
                  <a:schemeClr val="bg1"/>
                </a:solidFill>
              </a:rPr>
              <a:t>will be automatically given </a:t>
            </a:r>
            <a:r>
              <a:rPr lang="en-US" dirty="0" smtClean="0">
                <a:solidFill>
                  <a:schemeClr val="bg1"/>
                </a:solidFill>
              </a:rPr>
              <a:t>by the system(ERP </a:t>
            </a:r>
            <a:r>
              <a:rPr lang="en-US" dirty="0">
                <a:solidFill>
                  <a:schemeClr val="bg1"/>
                </a:solidFill>
              </a:rPr>
              <a:t>software)</a:t>
            </a:r>
            <a:endParaRPr lang="en-IN" dirty="0">
              <a:solidFill>
                <a:schemeClr val="bg1"/>
              </a:solidFill>
            </a:endParaRPr>
          </a:p>
          <a:p>
            <a:pPr algn="ctr"/>
            <a:endParaRPr lang="en-IN" dirty="0">
              <a:solidFill>
                <a:schemeClr val="bg1"/>
              </a:solidFill>
            </a:endParaRPr>
          </a:p>
        </p:txBody>
      </p:sp>
      <p:sp>
        <p:nvSpPr>
          <p:cNvPr id="7" name="Rounded Rectangle 6"/>
          <p:cNvSpPr/>
          <p:nvPr/>
        </p:nvSpPr>
        <p:spPr>
          <a:xfrm>
            <a:off x="10515601" y="3653722"/>
            <a:ext cx="1513928" cy="532586"/>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YES/NO        </a:t>
            </a:r>
            <a:endParaRPr lang="en-IN" dirty="0">
              <a:solidFill>
                <a:schemeClr val="bg1"/>
              </a:solidFill>
            </a:endParaRPr>
          </a:p>
        </p:txBody>
      </p:sp>
      <p:sp>
        <p:nvSpPr>
          <p:cNvPr id="8" name="Rounded Rectangle 7"/>
          <p:cNvSpPr/>
          <p:nvPr/>
        </p:nvSpPr>
        <p:spPr>
          <a:xfrm>
            <a:off x="9368245" y="182879"/>
            <a:ext cx="2081349" cy="76417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a:t>
            </a:r>
            <a:endParaRPr lang="en-IN" dirty="0">
              <a:solidFill>
                <a:schemeClr val="bg1"/>
              </a:solidFill>
            </a:endParaRPr>
          </a:p>
        </p:txBody>
      </p:sp>
      <p:cxnSp>
        <p:nvCxnSpPr>
          <p:cNvPr id="10" name="Elbow Connector 9"/>
          <p:cNvCxnSpPr>
            <a:endCxn id="7" idx="1"/>
          </p:cNvCxnSpPr>
          <p:nvPr/>
        </p:nvCxnSpPr>
        <p:spPr>
          <a:xfrm>
            <a:off x="8718369" y="3693082"/>
            <a:ext cx="1797232" cy="22693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8718369" y="3952331"/>
            <a:ext cx="1797232" cy="85929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6623317" y="564968"/>
            <a:ext cx="2744928" cy="1319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422469" y="898204"/>
            <a:ext cx="1217886" cy="167531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flipV="1">
            <a:off x="3422469" y="2244351"/>
            <a:ext cx="964473" cy="65833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81519" y="456387"/>
            <a:ext cx="1801315" cy="646331"/>
          </a:xfrm>
          <a:prstGeom prst="rect">
            <a:avLst/>
          </a:prstGeom>
          <a:noFill/>
        </p:spPr>
        <p:txBody>
          <a:bodyPr wrap="square" rtlCol="0">
            <a:spAutoFit/>
          </a:bodyPr>
          <a:lstStyle/>
          <a:p>
            <a:r>
              <a:rPr lang="en-US" sz="3600" dirty="0" smtClean="0"/>
              <a:t>LEVEL </a:t>
            </a:r>
            <a:r>
              <a:rPr lang="en-US" sz="3600" dirty="0"/>
              <a:t>4</a:t>
            </a:r>
            <a:endParaRPr lang="en-IN" sz="3600" dirty="0"/>
          </a:p>
        </p:txBody>
      </p:sp>
    </p:spTree>
    <p:extLst>
      <p:ext uri="{BB962C8B-B14F-4D97-AF65-F5344CB8AC3E}">
        <p14:creationId xmlns:p14="http://schemas.microsoft.com/office/powerpoint/2010/main" val="223677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53595" y="297181"/>
            <a:ext cx="1837509" cy="73478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 REPORT CARD</a:t>
            </a:r>
          </a:p>
        </p:txBody>
      </p:sp>
      <p:sp>
        <p:nvSpPr>
          <p:cNvPr id="3" name="Rounded Rectangle 2"/>
          <p:cNvSpPr/>
          <p:nvPr/>
        </p:nvSpPr>
        <p:spPr>
          <a:xfrm>
            <a:off x="330800" y="2573518"/>
            <a:ext cx="3827415" cy="275762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Insert student details</a:t>
            </a:r>
          </a:p>
          <a:p>
            <a:pPr algn="ctr"/>
            <a:r>
              <a:rPr lang="en-US" dirty="0">
                <a:solidFill>
                  <a:schemeClr val="bg1"/>
                </a:solidFill>
              </a:rPr>
              <a:t> </a:t>
            </a:r>
            <a:r>
              <a:rPr lang="en-US" dirty="0" smtClean="0">
                <a:solidFill>
                  <a:schemeClr val="bg1"/>
                </a:solidFill>
              </a:rPr>
              <a:t>   2.  Compute student report card details</a:t>
            </a:r>
            <a:endParaRPr lang="en-US" dirty="0">
              <a:solidFill>
                <a:schemeClr val="bg1"/>
              </a:solidFill>
            </a:endParaRPr>
          </a:p>
          <a:p>
            <a:pPr algn="ctr"/>
            <a:r>
              <a:rPr lang="en-US" dirty="0">
                <a:solidFill>
                  <a:schemeClr val="bg1"/>
                </a:solidFill>
              </a:rPr>
              <a:t>  </a:t>
            </a:r>
            <a:r>
              <a:rPr lang="en-US" dirty="0" smtClean="0">
                <a:solidFill>
                  <a:schemeClr val="bg1"/>
                </a:solidFill>
              </a:rPr>
              <a:t> 3.  Display </a:t>
            </a:r>
            <a:r>
              <a:rPr lang="en-US" dirty="0">
                <a:solidFill>
                  <a:schemeClr val="bg1"/>
                </a:solidFill>
              </a:rPr>
              <a:t>student</a:t>
            </a:r>
            <a:r>
              <a:rPr lang="en-US" dirty="0" smtClean="0">
                <a:solidFill>
                  <a:schemeClr val="bg1"/>
                </a:solidFill>
              </a:rPr>
              <a:t> records</a:t>
            </a:r>
            <a:endParaRPr lang="en-US" dirty="0">
              <a:solidFill>
                <a:schemeClr val="bg1"/>
              </a:solidFill>
            </a:endParaRPr>
          </a:p>
          <a:p>
            <a:pPr algn="ctr"/>
            <a:r>
              <a:rPr lang="en-US" dirty="0">
                <a:solidFill>
                  <a:schemeClr val="bg1"/>
                </a:solidFill>
              </a:rPr>
              <a:t>  </a:t>
            </a:r>
            <a:r>
              <a:rPr lang="en-US" dirty="0" smtClean="0">
                <a:solidFill>
                  <a:schemeClr val="bg1"/>
                </a:solidFill>
              </a:rPr>
              <a:t>4.  Append </a:t>
            </a:r>
            <a:r>
              <a:rPr lang="en-US" dirty="0">
                <a:solidFill>
                  <a:schemeClr val="bg1"/>
                </a:solidFill>
              </a:rPr>
              <a:t>student</a:t>
            </a:r>
            <a:r>
              <a:rPr lang="en-US" dirty="0" smtClean="0">
                <a:solidFill>
                  <a:schemeClr val="bg1"/>
                </a:solidFill>
              </a:rPr>
              <a:t> details </a:t>
            </a:r>
          </a:p>
          <a:p>
            <a:pPr algn="ctr"/>
            <a:r>
              <a:rPr lang="en-US" dirty="0" smtClean="0">
                <a:solidFill>
                  <a:schemeClr val="bg1"/>
                </a:solidFill>
              </a:rPr>
              <a:t>5.  Search </a:t>
            </a:r>
            <a:r>
              <a:rPr lang="en-US" dirty="0">
                <a:solidFill>
                  <a:schemeClr val="bg1"/>
                </a:solidFill>
              </a:rPr>
              <a:t>student</a:t>
            </a:r>
            <a:r>
              <a:rPr lang="en-US" dirty="0" smtClean="0">
                <a:solidFill>
                  <a:schemeClr val="bg1"/>
                </a:solidFill>
              </a:rPr>
              <a:t> record</a:t>
            </a:r>
            <a:endParaRPr lang="en-US" dirty="0">
              <a:solidFill>
                <a:schemeClr val="bg1"/>
              </a:solidFill>
            </a:endParaRPr>
          </a:p>
          <a:p>
            <a:pPr algn="ctr"/>
            <a:r>
              <a:rPr lang="en-US" dirty="0">
                <a:solidFill>
                  <a:schemeClr val="bg1"/>
                </a:solidFill>
              </a:rPr>
              <a:t> </a:t>
            </a:r>
            <a:r>
              <a:rPr lang="en-US" dirty="0" smtClean="0">
                <a:solidFill>
                  <a:schemeClr val="bg1"/>
                </a:solidFill>
              </a:rPr>
              <a:t>6.  Update </a:t>
            </a:r>
            <a:r>
              <a:rPr lang="en-US" dirty="0">
                <a:solidFill>
                  <a:schemeClr val="bg1"/>
                </a:solidFill>
              </a:rPr>
              <a:t>student</a:t>
            </a:r>
            <a:r>
              <a:rPr lang="en-US" dirty="0" smtClean="0">
                <a:solidFill>
                  <a:schemeClr val="bg1"/>
                </a:solidFill>
              </a:rPr>
              <a:t> details</a:t>
            </a:r>
            <a:endParaRPr lang="en-US" dirty="0">
              <a:solidFill>
                <a:schemeClr val="bg1"/>
              </a:solidFill>
            </a:endParaRPr>
          </a:p>
          <a:p>
            <a:pPr algn="ctr"/>
            <a:r>
              <a:rPr lang="en-US" dirty="0" smtClean="0">
                <a:solidFill>
                  <a:schemeClr val="bg1"/>
                </a:solidFill>
              </a:rPr>
              <a:t>7.  Delete </a:t>
            </a:r>
            <a:r>
              <a:rPr lang="en-US" dirty="0">
                <a:solidFill>
                  <a:schemeClr val="bg1"/>
                </a:solidFill>
              </a:rPr>
              <a:t>student</a:t>
            </a:r>
            <a:r>
              <a:rPr lang="en-US" dirty="0" smtClean="0">
                <a:solidFill>
                  <a:schemeClr val="bg1"/>
                </a:solidFill>
              </a:rPr>
              <a:t> record</a:t>
            </a:r>
            <a:endParaRPr lang="en-US" dirty="0">
              <a:solidFill>
                <a:schemeClr val="bg1"/>
              </a:solidFill>
            </a:endParaRPr>
          </a:p>
          <a:p>
            <a:pPr algn="ctr"/>
            <a:r>
              <a:rPr lang="en-US" dirty="0">
                <a:solidFill>
                  <a:schemeClr val="bg1"/>
                </a:solidFill>
              </a:rPr>
              <a:t>    </a:t>
            </a:r>
            <a:r>
              <a:rPr lang="en-US" dirty="0" smtClean="0">
                <a:solidFill>
                  <a:schemeClr val="bg1"/>
                </a:solidFill>
              </a:rPr>
              <a:t>8.  Display </a:t>
            </a:r>
            <a:r>
              <a:rPr lang="en-US" dirty="0">
                <a:solidFill>
                  <a:schemeClr val="bg1"/>
                </a:solidFill>
              </a:rPr>
              <a:t>particular student</a:t>
            </a:r>
            <a:r>
              <a:rPr lang="en-US" dirty="0" smtClean="0">
                <a:solidFill>
                  <a:schemeClr val="bg1"/>
                </a:solidFill>
              </a:rPr>
              <a:t> record</a:t>
            </a:r>
            <a:endParaRPr lang="en-IN" dirty="0">
              <a:solidFill>
                <a:schemeClr val="bg1"/>
              </a:solidFill>
            </a:endParaRPr>
          </a:p>
        </p:txBody>
      </p:sp>
      <p:sp>
        <p:nvSpPr>
          <p:cNvPr id="4" name="Rounded Rectangle 3"/>
          <p:cNvSpPr/>
          <p:nvPr/>
        </p:nvSpPr>
        <p:spPr>
          <a:xfrm>
            <a:off x="4556760" y="2573518"/>
            <a:ext cx="5684520" cy="2965268"/>
          </a:xfrm>
          <a:prstGeom prst="roundRect">
            <a:avLst>
              <a:gd name="adj" fmla="val 17473"/>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 </a:t>
            </a:r>
            <a:r>
              <a:rPr lang="en-US" dirty="0">
                <a:solidFill>
                  <a:schemeClr val="bg1"/>
                </a:solidFill>
              </a:rPr>
              <a:t>Whether he/she attended the UNIT_TEST-1</a:t>
            </a:r>
            <a:endParaRPr lang="en-US" dirty="0" smtClean="0">
              <a:solidFill>
                <a:schemeClr val="bg1"/>
              </a:solidFill>
            </a:endParaRPr>
          </a:p>
          <a:p>
            <a:pPr algn="ctr"/>
            <a:r>
              <a:rPr lang="en-US" dirty="0" smtClean="0">
                <a:solidFill>
                  <a:schemeClr val="bg1"/>
                </a:solidFill>
              </a:rPr>
              <a:t>      2. </a:t>
            </a:r>
            <a:r>
              <a:rPr lang="en-US" dirty="0">
                <a:solidFill>
                  <a:schemeClr val="bg1"/>
                </a:solidFill>
              </a:rPr>
              <a:t>Whether he/she attended the UNIT_TEST-2</a:t>
            </a:r>
            <a:endParaRPr lang="en-US" dirty="0" smtClean="0">
              <a:solidFill>
                <a:schemeClr val="bg1"/>
              </a:solidFill>
            </a:endParaRPr>
          </a:p>
          <a:p>
            <a:pPr algn="ctr"/>
            <a:r>
              <a:rPr lang="en-US" dirty="0" smtClean="0">
                <a:solidFill>
                  <a:schemeClr val="bg1"/>
                </a:solidFill>
              </a:rPr>
              <a:t>   3. </a:t>
            </a:r>
            <a:r>
              <a:rPr lang="en-US" dirty="0">
                <a:solidFill>
                  <a:schemeClr val="bg1"/>
                </a:solidFill>
              </a:rPr>
              <a:t>Whether he/she attended the TERM-1 examination</a:t>
            </a:r>
            <a:r>
              <a:rPr lang="en-US" dirty="0" smtClean="0">
                <a:solidFill>
                  <a:schemeClr val="bg1"/>
                </a:solidFill>
              </a:rPr>
              <a:t>  </a:t>
            </a:r>
          </a:p>
          <a:p>
            <a:pPr algn="ctr"/>
            <a:r>
              <a:rPr lang="en-US" dirty="0" smtClean="0">
                <a:solidFill>
                  <a:schemeClr val="bg1"/>
                </a:solidFill>
              </a:rPr>
              <a:t>4. </a:t>
            </a:r>
            <a:r>
              <a:rPr lang="en-US" dirty="0">
                <a:solidFill>
                  <a:schemeClr val="bg1"/>
                </a:solidFill>
              </a:rPr>
              <a:t>Whether he/she attended the </a:t>
            </a:r>
            <a:r>
              <a:rPr lang="en-US" dirty="0" smtClean="0">
                <a:solidFill>
                  <a:schemeClr val="bg1"/>
                </a:solidFill>
              </a:rPr>
              <a:t>UNIT_TEST-3</a:t>
            </a:r>
          </a:p>
          <a:p>
            <a:pPr algn="ctr"/>
            <a:r>
              <a:rPr lang="en-US" dirty="0" smtClean="0">
                <a:solidFill>
                  <a:schemeClr val="bg1"/>
                </a:solidFill>
              </a:rPr>
              <a:t>5. </a:t>
            </a:r>
            <a:r>
              <a:rPr lang="en-US" dirty="0">
                <a:solidFill>
                  <a:schemeClr val="bg1"/>
                </a:solidFill>
              </a:rPr>
              <a:t>Whether he/she attended the UNIT_TEST-4</a:t>
            </a:r>
          </a:p>
          <a:p>
            <a:pPr algn="ctr"/>
            <a:r>
              <a:rPr lang="en-US" dirty="0">
                <a:solidFill>
                  <a:schemeClr val="bg1"/>
                </a:solidFill>
              </a:rPr>
              <a:t> </a:t>
            </a:r>
            <a:r>
              <a:rPr lang="en-US" dirty="0" smtClean="0">
                <a:solidFill>
                  <a:schemeClr val="bg1"/>
                </a:solidFill>
              </a:rPr>
              <a:t>6. </a:t>
            </a:r>
            <a:r>
              <a:rPr lang="en-US" dirty="0">
                <a:solidFill>
                  <a:schemeClr val="bg1"/>
                </a:solidFill>
              </a:rPr>
              <a:t>Whether he/she attended the </a:t>
            </a:r>
            <a:r>
              <a:rPr lang="en-US" dirty="0" smtClean="0">
                <a:solidFill>
                  <a:schemeClr val="bg1"/>
                </a:solidFill>
              </a:rPr>
              <a:t>TERM-2</a:t>
            </a:r>
            <a:endParaRPr lang="en-US" dirty="0">
              <a:solidFill>
                <a:schemeClr val="bg1"/>
              </a:solidFill>
            </a:endParaRPr>
          </a:p>
          <a:p>
            <a:pPr algn="ctr"/>
            <a:r>
              <a:rPr lang="en-US" dirty="0" smtClean="0">
                <a:solidFill>
                  <a:schemeClr val="bg1"/>
                </a:solidFill>
              </a:rPr>
              <a:t>7. </a:t>
            </a:r>
            <a:r>
              <a:rPr lang="en-US" dirty="0">
                <a:solidFill>
                  <a:schemeClr val="bg1"/>
                </a:solidFill>
              </a:rPr>
              <a:t>C</a:t>
            </a:r>
            <a:r>
              <a:rPr lang="en-US" dirty="0" smtClean="0">
                <a:solidFill>
                  <a:schemeClr val="bg1"/>
                </a:solidFill>
              </a:rPr>
              <a:t>lass performance </a:t>
            </a:r>
            <a:r>
              <a:rPr lang="en-US" dirty="0">
                <a:solidFill>
                  <a:schemeClr val="bg1"/>
                </a:solidFill>
              </a:rPr>
              <a:t>in percentage(out of 5%)    </a:t>
            </a:r>
            <a:endParaRPr lang="en-US" dirty="0" smtClean="0">
              <a:solidFill>
                <a:schemeClr val="bg1"/>
              </a:solidFill>
            </a:endParaRPr>
          </a:p>
          <a:p>
            <a:pPr algn="ctr"/>
            <a:r>
              <a:rPr lang="en-US" dirty="0" smtClean="0">
                <a:solidFill>
                  <a:schemeClr val="bg1"/>
                </a:solidFill>
              </a:rPr>
              <a:t>8. </a:t>
            </a:r>
            <a:r>
              <a:rPr lang="en-US" dirty="0">
                <a:solidFill>
                  <a:schemeClr val="bg1"/>
                </a:solidFill>
              </a:rPr>
              <a:t>P</a:t>
            </a:r>
            <a:r>
              <a:rPr lang="en-US" dirty="0" smtClean="0">
                <a:solidFill>
                  <a:schemeClr val="bg1"/>
                </a:solidFill>
              </a:rPr>
              <a:t>roject </a:t>
            </a:r>
            <a:r>
              <a:rPr lang="en-US" dirty="0">
                <a:solidFill>
                  <a:schemeClr val="bg1"/>
                </a:solidFill>
              </a:rPr>
              <a:t>and activity percentage(out of 5%)</a:t>
            </a:r>
            <a:endParaRPr lang="en-US" dirty="0" smtClean="0">
              <a:solidFill>
                <a:schemeClr val="bg1"/>
              </a:solidFill>
            </a:endParaRPr>
          </a:p>
          <a:p>
            <a:pPr algn="ctr"/>
            <a:r>
              <a:rPr lang="en-US" dirty="0" smtClean="0">
                <a:solidFill>
                  <a:schemeClr val="bg1"/>
                </a:solidFill>
              </a:rPr>
              <a:t>9. Marks of each and every subject</a:t>
            </a:r>
          </a:p>
          <a:p>
            <a:pPr algn="ctr"/>
            <a:r>
              <a:rPr lang="en-US" dirty="0" smtClean="0">
                <a:solidFill>
                  <a:schemeClr val="bg1"/>
                </a:solidFill>
              </a:rPr>
              <a:t>10. Grades obtained by the student in CCA </a:t>
            </a:r>
          </a:p>
        </p:txBody>
      </p:sp>
      <p:sp>
        <p:nvSpPr>
          <p:cNvPr id="5" name="Rounded Rectangle 4"/>
          <p:cNvSpPr/>
          <p:nvPr/>
        </p:nvSpPr>
        <p:spPr>
          <a:xfrm>
            <a:off x="10639825" y="3523566"/>
            <a:ext cx="1513928" cy="532586"/>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YES/NO        </a:t>
            </a:r>
            <a:endParaRPr lang="en-IN" dirty="0">
              <a:solidFill>
                <a:schemeClr val="bg1"/>
              </a:solidFill>
            </a:endParaRPr>
          </a:p>
        </p:txBody>
      </p:sp>
      <p:cxnSp>
        <p:nvCxnSpPr>
          <p:cNvPr id="6" name="Elbow Connector 5"/>
          <p:cNvCxnSpPr>
            <a:stCxn id="2" idx="1"/>
          </p:cNvCxnSpPr>
          <p:nvPr/>
        </p:nvCxnSpPr>
        <p:spPr>
          <a:xfrm rot="10800000" flipV="1">
            <a:off x="3696789" y="664574"/>
            <a:ext cx="1656806" cy="1908944"/>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61657" y="2756263"/>
            <a:ext cx="1227909" cy="17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Double Brace 13"/>
          <p:cNvSpPr/>
          <p:nvPr/>
        </p:nvSpPr>
        <p:spPr>
          <a:xfrm>
            <a:off x="9917910" y="2873829"/>
            <a:ext cx="646740" cy="1567543"/>
          </a:xfrm>
          <a:prstGeom prst="bracePair">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1281519" y="456387"/>
            <a:ext cx="1801315" cy="646331"/>
          </a:xfrm>
          <a:prstGeom prst="rect">
            <a:avLst/>
          </a:prstGeom>
          <a:noFill/>
        </p:spPr>
        <p:txBody>
          <a:bodyPr wrap="square" rtlCol="0">
            <a:spAutoFit/>
          </a:bodyPr>
          <a:lstStyle/>
          <a:p>
            <a:r>
              <a:rPr lang="en-US" sz="3600" dirty="0" smtClean="0"/>
              <a:t>LEVEL 5</a:t>
            </a:r>
            <a:endParaRPr lang="en-IN" sz="3600" dirty="0"/>
          </a:p>
        </p:txBody>
      </p:sp>
    </p:spTree>
    <p:extLst>
      <p:ext uri="{BB962C8B-B14F-4D97-AF65-F5344CB8AC3E}">
        <p14:creationId xmlns:p14="http://schemas.microsoft.com/office/powerpoint/2010/main" val="376966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4" y="431282"/>
            <a:ext cx="9905998" cy="888066"/>
          </a:xfrm>
        </p:spPr>
        <p:txBody>
          <a:bodyPr/>
          <a:lstStyle/>
          <a:p>
            <a:r>
              <a:rPr lang="en-US" dirty="0"/>
              <a:t>SCOPE OF THE PROJECT</a:t>
            </a:r>
          </a:p>
        </p:txBody>
      </p:sp>
      <p:sp>
        <p:nvSpPr>
          <p:cNvPr id="6" name="Content Placeholder 5"/>
          <p:cNvSpPr>
            <a:spLocks noGrp="1"/>
          </p:cNvSpPr>
          <p:nvPr>
            <p:ph idx="1"/>
          </p:nvPr>
        </p:nvSpPr>
        <p:spPr>
          <a:xfrm>
            <a:off x="1141413" y="1593668"/>
            <a:ext cx="9905999" cy="5603966"/>
          </a:xfrm>
        </p:spPr>
        <p:txBody>
          <a:bodyPr>
            <a:normAutofit fontScale="40000" lnSpcReduction="20000"/>
          </a:bodyPr>
          <a:lstStyle/>
          <a:p>
            <a:r>
              <a:rPr lang="en-US" sz="7000" dirty="0"/>
              <a:t> Nothing is perfect in this world. So, we are also no exception. Although, we have tried our best to present the information effectively, yet, there can be further enhancement in the Application</a:t>
            </a:r>
            <a:r>
              <a:rPr lang="en-US" sz="7000" dirty="0" smtClean="0"/>
              <a:t>. We </a:t>
            </a:r>
            <a:r>
              <a:rPr lang="en-US" sz="7000" dirty="0"/>
              <a:t>have taken care of all the critical aspects, which need to take care of during the development </a:t>
            </a:r>
            <a:r>
              <a:rPr lang="en-US" sz="7000" dirty="0" smtClean="0"/>
              <a:t>of the </a:t>
            </a:r>
            <a:r>
              <a:rPr lang="en-US" sz="7000" dirty="0"/>
              <a:t>Project.</a:t>
            </a:r>
          </a:p>
          <a:p>
            <a:r>
              <a:rPr lang="en-US" sz="7000" dirty="0"/>
              <a:t>Like the things this project also has some limitations and can further be enhances </a:t>
            </a:r>
            <a:r>
              <a:rPr lang="en-US" sz="7000" dirty="0" smtClean="0"/>
              <a:t>by some </a:t>
            </a:r>
            <a:r>
              <a:rPr lang="en-US" sz="7000" dirty="0"/>
              <a:t>one, because there are certain drawbacks that do not permit the system to be 100%accurate</a:t>
            </a:r>
            <a:r>
              <a:rPr lang="en-US" sz="5800" dirty="0" smtClean="0"/>
              <a:t>.</a:t>
            </a:r>
            <a:r>
              <a:rPr lang="en-US" sz="5800" dirty="0"/>
              <a:t/>
            </a:r>
            <a:br>
              <a:rPr lang="en-US" sz="5800" dirty="0"/>
            </a:br>
            <a:endParaRPr lang="en-US" sz="5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910" y="2395067"/>
            <a:ext cx="9905998" cy="1478570"/>
          </a:xfrm>
        </p:spPr>
        <p:txBody>
          <a:bodyPr/>
          <a:lstStyle/>
          <a:p>
            <a:r>
              <a:rPr lang="en-US" dirty="0"/>
              <a:t>UTILITY OF THE </a:t>
            </a:r>
            <a:r>
              <a:rPr lang="en-US" dirty="0" smtClean="0"/>
              <a:t>PROJECT…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2498" y="4919008"/>
            <a:ext cx="9966960" cy="1938992"/>
          </a:xfrm>
          <a:prstGeom prst="rect">
            <a:avLst/>
          </a:prstGeom>
        </p:spPr>
        <p:txBody>
          <a:bodyPr wrap="square">
            <a:spAutoFit/>
          </a:bodyPr>
          <a:lstStyle/>
          <a:p>
            <a:r>
              <a:rPr lang="en-US" sz="2400" b="1" u="sng" dirty="0"/>
              <a:t>#1: Increases Productivity</a:t>
            </a:r>
          </a:p>
          <a:p>
            <a:pPr algn="just"/>
            <a:r>
              <a:rPr lang="en-US" sz="2400" dirty="0"/>
              <a:t>The </a:t>
            </a:r>
            <a:r>
              <a:rPr lang="en-US" sz="2400" b="1" dirty="0">
                <a:hlinkClick r:id="rId2"/>
              </a:rPr>
              <a:t>school management </a:t>
            </a:r>
            <a:r>
              <a:rPr lang="en-US" sz="2400" b="1" dirty="0" smtClean="0">
                <a:hlinkClick r:id="rId2"/>
              </a:rPr>
              <a:t>system</a:t>
            </a:r>
            <a:r>
              <a:rPr lang="en-US" sz="2400" dirty="0"/>
              <a:t> boosts the productivity of the institute. The reason for the increase in productivity is decreased time to maintain the track records and increased accuracy in organizing the data. Less time leads to keeping the institute focused on the productivity of the school</a:t>
            </a:r>
            <a:r>
              <a:rPr lang="en-US" sz="2400" dirty="0" smtClean="0"/>
              <a:t>.</a:t>
            </a:r>
          </a:p>
        </p:txBody>
      </p:sp>
      <p:pic>
        <p:nvPicPr>
          <p:cNvPr id="3" name="Picture 2"/>
          <p:cNvPicPr>
            <a:picLocks noChangeAspect="1"/>
          </p:cNvPicPr>
          <p:nvPr/>
        </p:nvPicPr>
        <p:blipFill>
          <a:blip r:embed="rId3"/>
          <a:stretch>
            <a:fillRect/>
          </a:stretch>
        </p:blipFill>
        <p:spPr>
          <a:xfrm>
            <a:off x="1369910" y="0"/>
            <a:ext cx="9968867" cy="4800600"/>
          </a:xfrm>
          <a:prstGeom prst="rect">
            <a:avLst/>
          </a:prstGeom>
        </p:spPr>
      </p:pic>
    </p:spTree>
    <p:extLst>
      <p:ext uri="{BB962C8B-B14F-4D97-AF65-F5344CB8AC3E}">
        <p14:creationId xmlns:p14="http://schemas.microsoft.com/office/powerpoint/2010/main" val="153774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097" y="195943"/>
            <a:ext cx="10071463" cy="6617196"/>
          </a:xfrm>
          <a:prstGeom prst="rect">
            <a:avLst/>
          </a:prstGeom>
        </p:spPr>
        <p:txBody>
          <a:bodyPr wrap="square">
            <a:spAutoFit/>
          </a:bodyPr>
          <a:lstStyle/>
          <a:p>
            <a:r>
              <a:rPr lang="en-US" sz="3200" b="1" u="sng" dirty="0" smtClean="0"/>
              <a:t>#2: </a:t>
            </a:r>
            <a:r>
              <a:rPr lang="en-US" sz="3200" b="1" u="sng" dirty="0"/>
              <a:t>Saves Natural Resources</a:t>
            </a:r>
          </a:p>
          <a:p>
            <a:pPr algn="just"/>
            <a:r>
              <a:rPr lang="en-US" sz="3200" dirty="0"/>
              <a:t>Stationary right from the paper files to records is </a:t>
            </a:r>
            <a:r>
              <a:rPr lang="en-US" sz="3200" dirty="0" smtClean="0"/>
              <a:t>saved </a:t>
            </a:r>
            <a:r>
              <a:rPr lang="en-US" sz="3200" dirty="0"/>
              <a:t>when the ERP system is used for performing routine administrative tasks.</a:t>
            </a:r>
            <a:r>
              <a:rPr lang="en-US" sz="2800" dirty="0" smtClean="0"/>
              <a:t> </a:t>
            </a:r>
            <a:r>
              <a:rPr lang="en-US" sz="3200" dirty="0"/>
              <a:t>It leads to saving the natural resources and keeps a digital track of the data. Also it does not create a mess of the records to be maintained</a:t>
            </a:r>
            <a:r>
              <a:rPr lang="en-US" sz="3200" dirty="0" smtClean="0"/>
              <a:t>.</a:t>
            </a:r>
          </a:p>
          <a:p>
            <a:pPr algn="just"/>
            <a:endParaRPr lang="en-US" sz="3200" dirty="0"/>
          </a:p>
          <a:p>
            <a:r>
              <a:rPr lang="en-US" sz="3200" b="1" u="sng" dirty="0" smtClean="0"/>
              <a:t>#3: </a:t>
            </a:r>
            <a:r>
              <a:rPr lang="en-US" sz="3200" b="1" u="sng" dirty="0"/>
              <a:t>Access From Anywhere</a:t>
            </a:r>
          </a:p>
          <a:p>
            <a:pPr algn="just"/>
            <a:r>
              <a:rPr lang="en-US" sz="3200" dirty="0"/>
              <a:t>The software can be accessed from anywhere and at any time. A record of everything can be kept due to its easy accessibility. It also facilitates providing immediate information to all the stakeholders. All they require is the credentials of the online education ERP portal.</a:t>
            </a:r>
            <a:endParaRPr lang="en-US" sz="3200" b="0" i="0" dirty="0">
              <a:effectLst/>
            </a:endParaRPr>
          </a:p>
        </p:txBody>
      </p:sp>
    </p:spTree>
    <p:extLst>
      <p:ext uri="{BB962C8B-B14F-4D97-AF65-F5344CB8AC3E}">
        <p14:creationId xmlns:p14="http://schemas.microsoft.com/office/powerpoint/2010/main" val="313389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223" y="195944"/>
            <a:ext cx="10071463" cy="6124754"/>
          </a:xfrm>
          <a:prstGeom prst="rect">
            <a:avLst/>
          </a:prstGeom>
        </p:spPr>
        <p:txBody>
          <a:bodyPr wrap="square">
            <a:spAutoFit/>
          </a:bodyPr>
          <a:lstStyle/>
          <a:p>
            <a:r>
              <a:rPr lang="en-US" sz="2800" b="1" u="sng" dirty="0" smtClean="0"/>
              <a:t>#4: </a:t>
            </a:r>
            <a:r>
              <a:rPr lang="en-US" sz="2800" b="1" u="sng" dirty="0"/>
              <a:t>Increase In Student Enrollment Ratio</a:t>
            </a:r>
          </a:p>
          <a:p>
            <a:pPr algn="just"/>
            <a:r>
              <a:rPr lang="en-US" sz="2800" dirty="0"/>
              <a:t>Due to the hectic schedule of the organizations and the tough decision making policies, it becomes troublesome to check in with the enrollment ratio of the students. It is thus required to implement proper school software so as to reduce the burden from various activities. Features of the school management system such as analytics dashboard &amp; reports generation lets the organization focus on increasing the students’ enrollment</a:t>
            </a:r>
            <a:r>
              <a:rPr lang="en-US" sz="2800" dirty="0" smtClean="0"/>
              <a:t>.</a:t>
            </a:r>
          </a:p>
          <a:p>
            <a:pPr algn="just"/>
            <a:endParaRPr lang="en-US" sz="2800" dirty="0"/>
          </a:p>
          <a:p>
            <a:r>
              <a:rPr lang="en-US" sz="2800" b="1" u="sng" dirty="0" smtClean="0"/>
              <a:t>#5: </a:t>
            </a:r>
            <a:r>
              <a:rPr lang="en-US" sz="2800" b="1" u="sng" dirty="0"/>
              <a:t>Transparency With Parents </a:t>
            </a:r>
            <a:r>
              <a:rPr lang="en-US" sz="2800" b="1" u="sng" dirty="0" smtClean="0"/>
              <a:t>Increases</a:t>
            </a:r>
          </a:p>
          <a:p>
            <a:r>
              <a:rPr lang="en-US" sz="2800" dirty="0"/>
              <a:t>The </a:t>
            </a:r>
            <a:r>
              <a:rPr lang="en-US" sz="2800" b="1" dirty="0">
                <a:hlinkClick r:id="rId2"/>
              </a:rPr>
              <a:t>cloud based ERP software</a:t>
            </a:r>
            <a:r>
              <a:rPr lang="en-US" sz="2800" dirty="0"/>
              <a:t>, leads to the interaction with the parents as </a:t>
            </a:r>
            <a:r>
              <a:rPr lang="en-US" sz="2800" dirty="0" smtClean="0"/>
              <a:t>well. Parents </a:t>
            </a:r>
            <a:r>
              <a:rPr lang="en-US" sz="2800" dirty="0"/>
              <a:t>can check on their wards from time to time and keep a track of their advances in the academic fields. This leads to the transparency between the parents and the wards.</a:t>
            </a:r>
            <a:endParaRPr lang="en-US" sz="2800" b="0" i="0" dirty="0">
              <a:effectLst/>
            </a:endParaRPr>
          </a:p>
        </p:txBody>
      </p:sp>
    </p:spTree>
    <p:extLst>
      <p:ext uri="{BB962C8B-B14F-4D97-AF65-F5344CB8AC3E}">
        <p14:creationId xmlns:p14="http://schemas.microsoft.com/office/powerpoint/2010/main" val="178128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971" y="130629"/>
            <a:ext cx="10084526" cy="6555641"/>
          </a:xfrm>
          <a:prstGeom prst="rect">
            <a:avLst/>
          </a:prstGeom>
        </p:spPr>
        <p:txBody>
          <a:bodyPr wrap="square">
            <a:spAutoFit/>
          </a:bodyPr>
          <a:lstStyle/>
          <a:p>
            <a:r>
              <a:rPr lang="en-US" sz="2800" b="1" u="sng" dirty="0" smtClean="0"/>
              <a:t>#6: </a:t>
            </a:r>
            <a:r>
              <a:rPr lang="en-US" sz="2800" b="1" u="sng" dirty="0"/>
              <a:t>Reduction In The Cost Of Communication</a:t>
            </a:r>
          </a:p>
          <a:p>
            <a:pPr algn="just"/>
            <a:r>
              <a:rPr lang="en-US" sz="2800" dirty="0"/>
              <a:t>All the essential data is available on the software and hence there is a reduction in the cost of communication, which includes calling and sending out messages to let the parents and student know about the various activities within the institution</a:t>
            </a:r>
            <a:r>
              <a:rPr lang="en-US" sz="2800" dirty="0" smtClean="0"/>
              <a:t>.</a:t>
            </a:r>
          </a:p>
          <a:p>
            <a:pPr algn="just"/>
            <a:endParaRPr lang="en-US" sz="2800" dirty="0"/>
          </a:p>
          <a:p>
            <a:r>
              <a:rPr lang="en-US" sz="2800" b="1" u="sng" dirty="0" smtClean="0"/>
              <a:t>#7: </a:t>
            </a:r>
            <a:r>
              <a:rPr lang="en-US" sz="2800" b="1" u="sng" dirty="0"/>
              <a:t>Reduces Workload</a:t>
            </a:r>
          </a:p>
          <a:p>
            <a:pPr algn="just"/>
            <a:r>
              <a:rPr lang="en-US" sz="2800" dirty="0"/>
              <a:t>The workload upon the staff members is reduced as the teachers need to be technology driven. This leads them to work upon the ERP and send out the required data to the students and their parents over the system. It reduces the workload from the teachers and saves time.</a:t>
            </a:r>
          </a:p>
          <a:p>
            <a:pPr algn="just"/>
            <a:r>
              <a:rPr lang="en-US" sz="2800" dirty="0"/>
              <a:t>In a nutshell, the advantages of a school management system are tremendous and cover all the areas of the organization. Right from administration department to teaching-learning, it helps in maintaining the best digital educational ecosystem.</a:t>
            </a:r>
            <a:endParaRPr lang="en-US" sz="2800" b="0" i="0" dirty="0">
              <a:effectLst/>
            </a:endParaRPr>
          </a:p>
        </p:txBody>
      </p:sp>
    </p:spTree>
    <p:extLst>
      <p:ext uri="{BB962C8B-B14F-4D97-AF65-F5344CB8AC3E}">
        <p14:creationId xmlns:p14="http://schemas.microsoft.com/office/powerpoint/2010/main" val="207077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68" y="2212186"/>
            <a:ext cx="9905998" cy="147857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10056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109066"/>
            <a:ext cx="9905998" cy="1478570"/>
          </a:xfrm>
        </p:spPr>
        <p:txBody>
          <a:bodyPr/>
          <a:lstStyle/>
          <a:p>
            <a:r>
              <a:rPr lang="en-US" dirty="0"/>
              <a:t>About the project…..</a:t>
            </a:r>
          </a:p>
        </p:txBody>
      </p:sp>
      <p:sp>
        <p:nvSpPr>
          <p:cNvPr id="5" name="Content Placeholder 4"/>
          <p:cNvSpPr>
            <a:spLocks noGrp="1"/>
          </p:cNvSpPr>
          <p:nvPr>
            <p:ph idx="1"/>
          </p:nvPr>
        </p:nvSpPr>
        <p:spPr>
          <a:xfrm>
            <a:off x="1141412" y="1256710"/>
            <a:ext cx="9905999" cy="3541714"/>
          </a:xfrm>
        </p:spPr>
        <p:txBody>
          <a:bodyPr>
            <a:noAutofit/>
          </a:bodyPr>
          <a:lstStyle/>
          <a:p>
            <a:pPr marL="0" indent="0">
              <a:buNone/>
            </a:pPr>
            <a:r>
              <a:rPr lang="en-US" sz="2800" dirty="0"/>
              <a:t>The title of the project is “School Management system”. This project will handle </a:t>
            </a:r>
            <a:r>
              <a:rPr lang="en-US" sz="2800" dirty="0" smtClean="0"/>
              <a:t>whole the </a:t>
            </a:r>
            <a:r>
              <a:rPr lang="en-US" sz="2800" dirty="0"/>
              <a:t>activities of the school. SMS has most of the facilities that a modern school requires </a:t>
            </a:r>
            <a:r>
              <a:rPr lang="en-US" sz="2800" dirty="0" smtClean="0"/>
              <a:t>to computerize </a:t>
            </a:r>
            <a:r>
              <a:rPr lang="en-US" sz="2800" dirty="0"/>
              <a:t>its day-to-day jobs. It provides facilities to keep the records of student, fees</a:t>
            </a:r>
            <a:r>
              <a:rPr lang="en-US" sz="2800" dirty="0" smtClean="0"/>
              <a:t>, teaching </a:t>
            </a:r>
            <a:r>
              <a:rPr lang="en-US" sz="2800" dirty="0"/>
              <a:t>and non-teaching staff with all their required details along with all </a:t>
            </a:r>
            <a:r>
              <a:rPr lang="en-US" sz="2800" dirty="0" smtClean="0"/>
              <a:t>required transaction </a:t>
            </a:r>
            <a:r>
              <a:rPr lang="en-US" sz="2800" dirty="0"/>
              <a:t>handling. It has facilities to generate various types of reports, which are </a:t>
            </a:r>
            <a:r>
              <a:rPr lang="en-US" sz="2800" dirty="0" smtClean="0"/>
              <a:t>required by </a:t>
            </a:r>
            <a:r>
              <a:rPr lang="en-US" sz="2800" dirty="0"/>
              <a:t>the management during normal business operations to operate the business effectively</a:t>
            </a:r>
            <a:r>
              <a:rPr lang="en-US" sz="2800" dirty="0" smtClean="0"/>
              <a:t>.</a:t>
            </a:r>
            <a:r>
              <a:rPr lang="en-US" sz="2800" dirty="0"/>
              <a:t/>
            </a:r>
            <a:br>
              <a:rPr lang="en-US" sz="2800" dirty="0"/>
            </a:b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160" y="274321"/>
            <a:ext cx="10215154" cy="7098866"/>
          </a:xfrm>
          <a:prstGeom prst="rect">
            <a:avLst/>
          </a:prstGeom>
        </p:spPr>
        <p:txBody>
          <a:bodyPr wrap="square">
            <a:spAutoFit/>
          </a:bodyPr>
          <a:lstStyle/>
          <a:p>
            <a:r>
              <a:rPr lang="en-US" sz="3200" dirty="0"/>
              <a:t>This project is based on </a:t>
            </a:r>
            <a:r>
              <a:rPr lang="en-US" sz="3200" dirty="0" smtClean="0"/>
              <a:t>the PYTHON CONSOLE BASED; </a:t>
            </a:r>
            <a:r>
              <a:rPr lang="en-US" sz="3200" dirty="0"/>
              <a:t>the main objective of this project </a:t>
            </a:r>
            <a:r>
              <a:rPr lang="en-US" sz="3200" dirty="0" smtClean="0"/>
              <a:t>is to </a:t>
            </a:r>
            <a:r>
              <a:rPr lang="en-US" sz="3200" dirty="0"/>
              <a:t>computerize the manual system &amp; reduce the time </a:t>
            </a:r>
            <a:r>
              <a:rPr lang="en-US" sz="3200" dirty="0" smtClean="0"/>
              <a:t>consumption . In </a:t>
            </a:r>
            <a:r>
              <a:rPr lang="en-US" sz="3200" dirty="0"/>
              <a:t>other words we can say that our project has the following objectives</a:t>
            </a:r>
            <a:r>
              <a:rPr lang="en-US" sz="3200" dirty="0" smtClean="0"/>
              <a:t>:-</a:t>
            </a:r>
          </a:p>
          <a:p>
            <a:endParaRPr lang="en-US" sz="3200" dirty="0"/>
          </a:p>
          <a:p>
            <a:r>
              <a:rPr lang="en-US" sz="3200" dirty="0" smtClean="0"/>
              <a:t> </a:t>
            </a:r>
            <a:r>
              <a:rPr lang="en-US" sz="3200" dirty="0"/>
              <a:t> Make all the system computerize</a:t>
            </a:r>
          </a:p>
          <a:p>
            <a:r>
              <a:rPr lang="en-US" sz="3200" dirty="0" smtClean="0"/>
              <a:t> </a:t>
            </a:r>
            <a:r>
              <a:rPr lang="en-US" sz="3200" dirty="0"/>
              <a:t> Reduce time consumption</a:t>
            </a:r>
          </a:p>
          <a:p>
            <a:r>
              <a:rPr lang="en-US" sz="3200" dirty="0" smtClean="0"/>
              <a:t> </a:t>
            </a:r>
            <a:r>
              <a:rPr lang="en-US" sz="3200" dirty="0"/>
              <a:t> Reduce error scope</a:t>
            </a:r>
          </a:p>
          <a:p>
            <a:r>
              <a:rPr lang="en-US" sz="3200" dirty="0" smtClean="0"/>
              <a:t> </a:t>
            </a:r>
            <a:r>
              <a:rPr lang="en-US" sz="3200" dirty="0"/>
              <a:t> All system managements are automated</a:t>
            </a:r>
          </a:p>
          <a:p>
            <a:r>
              <a:rPr lang="en-US" sz="3200" dirty="0" smtClean="0"/>
              <a:t> </a:t>
            </a:r>
            <a:r>
              <a:rPr lang="en-US" sz="3200" dirty="0"/>
              <a:t> Centralized database management</a:t>
            </a:r>
          </a:p>
          <a:p>
            <a:r>
              <a:rPr lang="en-US" sz="3200" dirty="0" smtClean="0"/>
              <a:t> </a:t>
            </a:r>
            <a:r>
              <a:rPr lang="en-US" sz="3200" dirty="0"/>
              <a:t> Easy operations for operator of the system</a:t>
            </a:r>
          </a:p>
          <a:p>
            <a:r>
              <a:rPr lang="en-US" sz="3200" dirty="0" smtClean="0"/>
              <a:t> </a:t>
            </a:r>
            <a:r>
              <a:rPr lang="en-US" sz="3200" dirty="0"/>
              <a:t> No paper work requirement</a:t>
            </a:r>
          </a:p>
          <a:p>
            <a:r>
              <a:rPr lang="en-US" sz="2400" dirty="0"/>
              <a:t/>
            </a:r>
            <a:br>
              <a:rPr lang="en-US" sz="2400" dirty="0"/>
            </a:br>
            <a:endParaRPr lang="en-IN" sz="2200" dirty="0">
              <a:ea typeface="Times New Roman" panose="02020603050405020304" pitchFamily="18" charset="0"/>
            </a:endParaRPr>
          </a:p>
          <a:p>
            <a:pPr>
              <a:lnSpc>
                <a:spcPct val="115000"/>
              </a:lnSpc>
              <a:spcAft>
                <a:spcPts val="1000"/>
              </a:spcAft>
            </a:pPr>
            <a:r>
              <a:rPr lang="en-IN" sz="2200" dirty="0">
                <a:ea typeface="Calibri" panose="020F0502020204030204" pitchFamily="34" charset="0"/>
                <a:cs typeface="Times New Roman" panose="02020603050405020304" pitchFamily="18" charset="0"/>
              </a:rPr>
              <a:t> </a:t>
            </a:r>
            <a:endParaRPr lang="en-IN"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29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606" y="352698"/>
            <a:ext cx="8503920" cy="6063198"/>
          </a:xfrm>
          <a:prstGeom prst="rect">
            <a:avLst/>
          </a:prstGeom>
        </p:spPr>
        <p:txBody>
          <a:bodyPr wrap="square">
            <a:spAutoFit/>
          </a:bodyPr>
          <a:lstStyle/>
          <a:p>
            <a:r>
              <a:rPr lang="en-US" sz="3200" b="1" u="sng" dirty="0">
                <a:latin typeface="+mj-lt"/>
              </a:rPr>
              <a:t>NAME OF </a:t>
            </a:r>
            <a:r>
              <a:rPr lang="en-US" sz="3200" b="1" u="sng" dirty="0" smtClean="0">
                <a:latin typeface="+mj-lt"/>
              </a:rPr>
              <a:t>REPORTS</a:t>
            </a:r>
            <a:endParaRPr lang="en-US" sz="3200" u="sng" dirty="0">
              <a:latin typeface="+mj-lt"/>
            </a:endParaRPr>
          </a:p>
          <a:p>
            <a:r>
              <a:rPr lang="en-US" sz="3200" dirty="0">
                <a:latin typeface="+mj-lt"/>
              </a:rPr>
              <a:t>Following are the reports names that are generated by the Project for the management of school </a:t>
            </a:r>
            <a:r>
              <a:rPr lang="en-US" sz="3200" dirty="0" smtClean="0">
                <a:latin typeface="+mj-lt"/>
              </a:rPr>
              <a:t>or staff </a:t>
            </a:r>
            <a:r>
              <a:rPr lang="en-US" sz="3200" dirty="0">
                <a:latin typeface="+mj-lt"/>
              </a:rPr>
              <a:t>members of the </a:t>
            </a:r>
            <a:r>
              <a:rPr lang="en-US" sz="3200" dirty="0" smtClean="0">
                <a:latin typeface="+mj-lt"/>
              </a:rPr>
              <a:t>school.</a:t>
            </a:r>
          </a:p>
          <a:p>
            <a:r>
              <a:rPr lang="en-US" sz="3200" dirty="0" smtClean="0">
                <a:latin typeface="Tw Cen MT (Body)"/>
              </a:rPr>
              <a:t> </a:t>
            </a:r>
          </a:p>
          <a:p>
            <a:pPr marL="342900" indent="-342900">
              <a:buFont typeface="Wingdings" panose="05000000000000000000" pitchFamily="2" charset="2"/>
              <a:buChar char="ü"/>
            </a:pPr>
            <a:r>
              <a:rPr lang="en-US" sz="3200" dirty="0" smtClean="0"/>
              <a:t>Details of Teaching staff. </a:t>
            </a:r>
          </a:p>
          <a:p>
            <a:pPr marL="342900" indent="-342900">
              <a:buFont typeface="Wingdings" panose="05000000000000000000" pitchFamily="2" charset="2"/>
              <a:buChar char="ü"/>
            </a:pPr>
            <a:r>
              <a:rPr lang="en-US" sz="3200" dirty="0" smtClean="0"/>
              <a:t>Details </a:t>
            </a:r>
            <a:r>
              <a:rPr lang="en-US" sz="3200" dirty="0"/>
              <a:t>of non-teaching </a:t>
            </a:r>
            <a:r>
              <a:rPr lang="en-US" sz="3200" dirty="0" smtClean="0"/>
              <a:t>staff.</a:t>
            </a:r>
            <a:r>
              <a:rPr lang="en-US" sz="3200" dirty="0"/>
              <a:t> </a:t>
            </a:r>
          </a:p>
          <a:p>
            <a:pPr marL="342900" indent="-342900">
              <a:buFont typeface="Wingdings" panose="05000000000000000000" pitchFamily="2" charset="2"/>
              <a:buChar char="ü"/>
            </a:pPr>
            <a:r>
              <a:rPr lang="en-US" sz="3200" dirty="0"/>
              <a:t>Class wise detail of </a:t>
            </a:r>
            <a:r>
              <a:rPr lang="en-US" sz="3200" dirty="0" smtClean="0"/>
              <a:t>students.</a:t>
            </a:r>
            <a:r>
              <a:rPr lang="en-US" sz="3200" dirty="0"/>
              <a:t> </a:t>
            </a:r>
          </a:p>
          <a:p>
            <a:pPr marL="342900" indent="-342900">
              <a:buFont typeface="Wingdings" panose="05000000000000000000" pitchFamily="2" charset="2"/>
              <a:buChar char="ü"/>
            </a:pPr>
            <a:r>
              <a:rPr lang="en-US" sz="3200" dirty="0"/>
              <a:t>Date wise detail of students based on date of </a:t>
            </a:r>
            <a:r>
              <a:rPr lang="en-US" sz="3200" dirty="0" smtClean="0"/>
              <a:t>admission.</a:t>
            </a:r>
            <a:r>
              <a:rPr lang="en-US" sz="3200" dirty="0"/>
              <a:t>  </a:t>
            </a:r>
          </a:p>
          <a:p>
            <a:pPr marL="342900" indent="-342900">
              <a:buFont typeface="Wingdings" panose="05000000000000000000" pitchFamily="2" charset="2"/>
              <a:buChar char="ü"/>
            </a:pPr>
            <a:r>
              <a:rPr lang="en-US" sz="3200" dirty="0"/>
              <a:t>Teacher report based on the Date of </a:t>
            </a:r>
            <a:r>
              <a:rPr lang="en-US" sz="3200" dirty="0" smtClean="0"/>
              <a:t>joining.</a:t>
            </a:r>
            <a:endParaRPr lang="en-US" sz="3200" dirty="0"/>
          </a:p>
          <a:p>
            <a:r>
              <a:rPr lang="en-US" dirty="0"/>
              <a:t/>
            </a:r>
            <a:br>
              <a:rPr lang="en-US" dirty="0"/>
            </a:br>
            <a:endParaRPr lang="en-IN" dirty="0"/>
          </a:p>
        </p:txBody>
      </p:sp>
    </p:spTree>
    <p:extLst>
      <p:ext uri="{BB962C8B-B14F-4D97-AF65-F5344CB8AC3E}">
        <p14:creationId xmlns:p14="http://schemas.microsoft.com/office/powerpoint/2010/main" val="245873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689715"/>
            <a:ext cx="9905998" cy="1478570"/>
          </a:xfrm>
        </p:spPr>
        <p:txBody>
          <a:bodyPr/>
          <a:lstStyle/>
          <a:p>
            <a:pPr algn="ctr"/>
            <a:r>
              <a:rPr lang="en-US" dirty="0"/>
              <a:t>DATA FLOW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Level 0</a:t>
            </a:r>
          </a:p>
        </p:txBody>
      </p:sp>
      <p:pic>
        <p:nvPicPr>
          <p:cNvPr id="7" name="Picture 6"/>
          <p:cNvPicPr>
            <a:picLocks noChangeAspect="1"/>
          </p:cNvPicPr>
          <p:nvPr/>
        </p:nvPicPr>
        <p:blipFill>
          <a:blip r:embed="rId2"/>
          <a:stretch>
            <a:fillRect/>
          </a:stretch>
        </p:blipFill>
        <p:spPr>
          <a:xfrm>
            <a:off x="1286771" y="2249485"/>
            <a:ext cx="8944051" cy="4608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07868" y="1547134"/>
            <a:ext cx="1724298" cy="112340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TEACHER SALARY STRUCTURE</a:t>
            </a:r>
            <a:endParaRPr lang="en-IN" dirty="0">
              <a:solidFill>
                <a:schemeClr val="bg1"/>
              </a:solidFill>
            </a:endParaRPr>
          </a:p>
        </p:txBody>
      </p:sp>
      <p:sp>
        <p:nvSpPr>
          <p:cNvPr id="9" name="Rounded Rectangle 8"/>
          <p:cNvSpPr/>
          <p:nvPr/>
        </p:nvSpPr>
        <p:spPr>
          <a:xfrm>
            <a:off x="4567646" y="1828801"/>
            <a:ext cx="1937659" cy="8417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STAFF SALARY STRUCTURE</a:t>
            </a:r>
            <a:endParaRPr lang="en-IN" dirty="0">
              <a:solidFill>
                <a:schemeClr val="bg1"/>
              </a:solidFill>
            </a:endParaRPr>
          </a:p>
        </p:txBody>
      </p:sp>
      <p:sp>
        <p:nvSpPr>
          <p:cNvPr id="10" name="Rounded Rectangle 9"/>
          <p:cNvSpPr/>
          <p:nvPr/>
        </p:nvSpPr>
        <p:spPr>
          <a:xfrm>
            <a:off x="9028611" y="1743077"/>
            <a:ext cx="2081349" cy="76417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a:t>
            </a:r>
            <a:endParaRPr lang="en-IN" dirty="0">
              <a:solidFill>
                <a:schemeClr val="bg1"/>
              </a:solidFill>
            </a:endParaRPr>
          </a:p>
        </p:txBody>
      </p:sp>
      <p:sp>
        <p:nvSpPr>
          <p:cNvPr id="11" name="Rounded Rectangle 10"/>
          <p:cNvSpPr/>
          <p:nvPr/>
        </p:nvSpPr>
        <p:spPr>
          <a:xfrm>
            <a:off x="10239104" y="5143500"/>
            <a:ext cx="1837509" cy="73478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 REPORT CARD</a:t>
            </a:r>
          </a:p>
        </p:txBody>
      </p:sp>
      <p:sp>
        <p:nvSpPr>
          <p:cNvPr id="12" name="Rounded Rectangle 11"/>
          <p:cNvSpPr/>
          <p:nvPr/>
        </p:nvSpPr>
        <p:spPr>
          <a:xfrm>
            <a:off x="0" y="3424104"/>
            <a:ext cx="1136469" cy="59925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SCIENCE </a:t>
            </a:r>
            <a:endParaRPr lang="en-IN" dirty="0">
              <a:solidFill>
                <a:schemeClr val="bg1"/>
              </a:solidFill>
            </a:endParaRPr>
          </a:p>
        </p:txBody>
      </p:sp>
      <p:sp>
        <p:nvSpPr>
          <p:cNvPr id="13" name="Rounded Rectangle 12"/>
          <p:cNvSpPr/>
          <p:nvPr/>
        </p:nvSpPr>
        <p:spPr>
          <a:xfrm>
            <a:off x="1136469" y="4405854"/>
            <a:ext cx="1110343" cy="529859"/>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ARTS </a:t>
            </a:r>
            <a:endParaRPr lang="en-IN" dirty="0">
              <a:solidFill>
                <a:schemeClr val="bg1"/>
              </a:solidFill>
            </a:endParaRPr>
          </a:p>
        </p:txBody>
      </p:sp>
      <p:sp>
        <p:nvSpPr>
          <p:cNvPr id="14" name="Rounded Rectangle 13"/>
          <p:cNvSpPr/>
          <p:nvPr/>
        </p:nvSpPr>
        <p:spPr>
          <a:xfrm>
            <a:off x="2184764" y="3448594"/>
            <a:ext cx="1432558" cy="57476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COMMERCE </a:t>
            </a:r>
            <a:endParaRPr lang="en-IN" dirty="0">
              <a:solidFill>
                <a:schemeClr val="bg1"/>
              </a:solidFill>
            </a:endParaRPr>
          </a:p>
        </p:txBody>
      </p:sp>
      <p:sp>
        <p:nvSpPr>
          <p:cNvPr id="15" name="Rounded Rectangle 14"/>
          <p:cNvSpPr/>
          <p:nvPr/>
        </p:nvSpPr>
        <p:spPr>
          <a:xfrm>
            <a:off x="6011087" y="4609555"/>
            <a:ext cx="2195657" cy="95522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 ADMISSION DETAILS</a:t>
            </a:r>
            <a:endParaRPr lang="en-IN" dirty="0">
              <a:solidFill>
                <a:schemeClr val="bg1"/>
              </a:solidFill>
            </a:endParaRPr>
          </a:p>
        </p:txBody>
      </p:sp>
      <p:sp>
        <p:nvSpPr>
          <p:cNvPr id="16" name="Rounded Rectangle 15"/>
          <p:cNvSpPr/>
          <p:nvPr/>
        </p:nvSpPr>
        <p:spPr>
          <a:xfrm>
            <a:off x="7987937" y="6008913"/>
            <a:ext cx="2251167" cy="76417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STUDENT FEE STRUCTURE</a:t>
            </a:r>
            <a:endParaRPr lang="en-IN" dirty="0">
              <a:solidFill>
                <a:schemeClr val="bg1"/>
              </a:solidFill>
            </a:endParaRPr>
          </a:p>
        </p:txBody>
      </p:sp>
      <p:sp>
        <p:nvSpPr>
          <p:cNvPr id="19" name="Rounded Rectangle 18"/>
          <p:cNvSpPr/>
          <p:nvPr/>
        </p:nvSpPr>
        <p:spPr>
          <a:xfrm>
            <a:off x="4665618" y="182881"/>
            <a:ext cx="2081349" cy="93563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SCHOOL MANAGEMENT SYSTEM</a:t>
            </a:r>
            <a:endParaRPr lang="en-IN" dirty="0">
              <a:solidFill>
                <a:schemeClr val="bg1"/>
              </a:solidFill>
            </a:endParaRPr>
          </a:p>
        </p:txBody>
      </p:sp>
      <p:sp>
        <p:nvSpPr>
          <p:cNvPr id="20" name="Rounded Rectangle 19"/>
          <p:cNvSpPr/>
          <p:nvPr/>
        </p:nvSpPr>
        <p:spPr>
          <a:xfrm>
            <a:off x="8802191" y="456387"/>
            <a:ext cx="1896290" cy="560067"/>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ADMIN LOGIN</a:t>
            </a:r>
            <a:endParaRPr lang="en-IN" dirty="0">
              <a:solidFill>
                <a:schemeClr val="bg1"/>
              </a:solidFill>
            </a:endParaRPr>
          </a:p>
        </p:txBody>
      </p:sp>
      <p:cxnSp>
        <p:nvCxnSpPr>
          <p:cNvPr id="23" name="Straight Arrow Connector 22"/>
          <p:cNvCxnSpPr>
            <a:stCxn id="20" idx="1"/>
            <a:endCxn id="19" idx="3"/>
          </p:cNvCxnSpPr>
          <p:nvPr/>
        </p:nvCxnSpPr>
        <p:spPr>
          <a:xfrm flipH="1" flipV="1">
            <a:off x="6746967" y="650696"/>
            <a:ext cx="2055224" cy="8572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474427" y="1118511"/>
            <a:ext cx="0" cy="71029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1"/>
          </p:cNvCxnSpPr>
          <p:nvPr/>
        </p:nvCxnSpPr>
        <p:spPr>
          <a:xfrm>
            <a:off x="5536475" y="1118511"/>
            <a:ext cx="3492136" cy="100665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632166" y="1118511"/>
            <a:ext cx="2763341" cy="86541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2" idx="0"/>
          </p:cNvCxnSpPr>
          <p:nvPr/>
        </p:nvCxnSpPr>
        <p:spPr>
          <a:xfrm flipH="1">
            <a:off x="568235" y="2670541"/>
            <a:ext cx="713284" cy="7535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1567543" y="2682786"/>
            <a:ext cx="26126" cy="172306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50869" y="2670541"/>
            <a:ext cx="581297" cy="7535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7553601" y="2507254"/>
            <a:ext cx="2685503" cy="210230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9618612" y="2507254"/>
            <a:ext cx="650968" cy="350166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1" idx="0"/>
          </p:cNvCxnSpPr>
          <p:nvPr/>
        </p:nvCxnSpPr>
        <p:spPr>
          <a:xfrm>
            <a:off x="10615742" y="2507254"/>
            <a:ext cx="542117" cy="26362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81519" y="456387"/>
            <a:ext cx="1801315" cy="646331"/>
          </a:xfrm>
          <a:prstGeom prst="rect">
            <a:avLst/>
          </a:prstGeom>
          <a:noFill/>
        </p:spPr>
        <p:txBody>
          <a:bodyPr wrap="square" rtlCol="0">
            <a:spAutoFit/>
          </a:bodyPr>
          <a:lstStyle/>
          <a:p>
            <a:r>
              <a:rPr lang="en-US" sz="3600" dirty="0" smtClean="0"/>
              <a:t>LEVEL </a:t>
            </a:r>
            <a:r>
              <a:rPr lang="en-US" sz="3600" dirty="0"/>
              <a:t>1</a:t>
            </a:r>
            <a:endParaRPr lang="en-IN" sz="3600" dirty="0"/>
          </a:p>
        </p:txBody>
      </p:sp>
      <p:cxnSp>
        <p:nvCxnSpPr>
          <p:cNvPr id="55" name="Straight Arrow Connector 54"/>
          <p:cNvCxnSpPr/>
          <p:nvPr/>
        </p:nvCxnSpPr>
        <p:spPr>
          <a:xfrm>
            <a:off x="6746967" y="456387"/>
            <a:ext cx="2055224" cy="9225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 name="Can 1"/>
          <p:cNvSpPr/>
          <p:nvPr/>
        </p:nvSpPr>
        <p:spPr>
          <a:xfrm>
            <a:off x="3341915" y="4327275"/>
            <a:ext cx="2194560" cy="2367236"/>
          </a:xfrm>
          <a:prstGeom prst="can">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solidFill>
                  <a:schemeClr val="tx1"/>
                </a:solidFill>
              </a:rPr>
              <a:t>DATABASE</a:t>
            </a:r>
            <a:endParaRPr lang="en-IN" sz="2800" dirty="0">
              <a:solidFill>
                <a:schemeClr val="tx1"/>
              </a:solidFill>
            </a:endParaRPr>
          </a:p>
        </p:txBody>
      </p:sp>
      <p:cxnSp>
        <p:nvCxnSpPr>
          <p:cNvPr id="4" name="Elbow Connector 3"/>
          <p:cNvCxnSpPr/>
          <p:nvPr/>
        </p:nvCxnSpPr>
        <p:spPr>
          <a:xfrm rot="16200000" flipH="1">
            <a:off x="2327913" y="2433779"/>
            <a:ext cx="2188025" cy="157079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3886235" y="3095106"/>
            <a:ext cx="1643672" cy="7924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5360143" y="2357644"/>
            <a:ext cx="3704407" cy="21014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9565" y="110220"/>
            <a:ext cx="1724298" cy="112340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TEACHER SALARY STRUCTURE</a:t>
            </a:r>
            <a:endParaRPr lang="en-IN" dirty="0">
              <a:solidFill>
                <a:schemeClr val="bg1"/>
              </a:solidFill>
            </a:endParaRPr>
          </a:p>
        </p:txBody>
      </p:sp>
      <p:sp>
        <p:nvSpPr>
          <p:cNvPr id="5" name="Rounded Rectangle 4"/>
          <p:cNvSpPr/>
          <p:nvPr/>
        </p:nvSpPr>
        <p:spPr>
          <a:xfrm>
            <a:off x="2757894" y="1858209"/>
            <a:ext cx="1136469" cy="59925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SCIENCE </a:t>
            </a:r>
            <a:endParaRPr lang="en-IN" dirty="0">
              <a:solidFill>
                <a:schemeClr val="bg1"/>
              </a:solidFill>
            </a:endParaRPr>
          </a:p>
        </p:txBody>
      </p:sp>
      <p:sp>
        <p:nvSpPr>
          <p:cNvPr id="6" name="Rounded Rectangle 5"/>
          <p:cNvSpPr/>
          <p:nvPr/>
        </p:nvSpPr>
        <p:spPr>
          <a:xfrm>
            <a:off x="4996542" y="1882688"/>
            <a:ext cx="1110343" cy="529859"/>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ARTS </a:t>
            </a:r>
            <a:endParaRPr lang="en-IN" dirty="0">
              <a:solidFill>
                <a:schemeClr val="bg1"/>
              </a:solidFill>
            </a:endParaRPr>
          </a:p>
        </p:txBody>
      </p:sp>
      <p:sp>
        <p:nvSpPr>
          <p:cNvPr id="7" name="Rounded Rectangle 6"/>
          <p:cNvSpPr/>
          <p:nvPr/>
        </p:nvSpPr>
        <p:spPr>
          <a:xfrm>
            <a:off x="6853781" y="1927595"/>
            <a:ext cx="1432558" cy="57476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COMMERCE </a:t>
            </a:r>
            <a:endParaRPr lang="en-IN" dirty="0">
              <a:solidFill>
                <a:schemeClr val="bg1"/>
              </a:solidFill>
            </a:endParaRPr>
          </a:p>
        </p:txBody>
      </p:sp>
      <p:cxnSp>
        <p:nvCxnSpPr>
          <p:cNvPr id="8" name="Straight Arrow Connector 7"/>
          <p:cNvCxnSpPr/>
          <p:nvPr/>
        </p:nvCxnSpPr>
        <p:spPr>
          <a:xfrm flipH="1">
            <a:off x="3526973" y="1244853"/>
            <a:ext cx="1645918" cy="59292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a:off x="5551713" y="1244853"/>
            <a:ext cx="1" cy="6378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39097" y="1244853"/>
            <a:ext cx="1189401" cy="68274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63571" y="3723050"/>
            <a:ext cx="3827415" cy="275762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  Insert teacher details</a:t>
            </a:r>
            <a:endParaRPr lang="en-US" dirty="0">
              <a:solidFill>
                <a:schemeClr val="bg1"/>
              </a:solidFill>
            </a:endParaRPr>
          </a:p>
          <a:p>
            <a:pPr algn="ctr"/>
            <a:r>
              <a:rPr lang="en-US" dirty="0">
                <a:solidFill>
                  <a:schemeClr val="bg1"/>
                </a:solidFill>
              </a:rPr>
              <a:t>      </a:t>
            </a:r>
            <a:r>
              <a:rPr lang="en-US" dirty="0" smtClean="0">
                <a:solidFill>
                  <a:schemeClr val="bg1"/>
                </a:solidFill>
              </a:rPr>
              <a:t>2.  Compute teacher salary details</a:t>
            </a:r>
            <a:endParaRPr lang="en-US" dirty="0">
              <a:solidFill>
                <a:schemeClr val="bg1"/>
              </a:solidFill>
            </a:endParaRPr>
          </a:p>
          <a:p>
            <a:pPr algn="ctr"/>
            <a:r>
              <a:rPr lang="en-US" dirty="0">
                <a:solidFill>
                  <a:schemeClr val="bg1"/>
                </a:solidFill>
              </a:rPr>
              <a:t>       </a:t>
            </a:r>
            <a:r>
              <a:rPr lang="en-US" dirty="0" smtClean="0">
                <a:solidFill>
                  <a:schemeClr val="bg1"/>
                </a:solidFill>
              </a:rPr>
              <a:t>3.  Display </a:t>
            </a:r>
            <a:r>
              <a:rPr lang="en-US" dirty="0">
                <a:solidFill>
                  <a:schemeClr val="bg1"/>
                </a:solidFill>
              </a:rPr>
              <a:t>teacher </a:t>
            </a:r>
            <a:r>
              <a:rPr lang="en-US" dirty="0" smtClean="0">
                <a:solidFill>
                  <a:schemeClr val="bg1"/>
                </a:solidFill>
              </a:rPr>
              <a:t>records</a:t>
            </a:r>
            <a:endParaRPr lang="en-US" dirty="0">
              <a:solidFill>
                <a:schemeClr val="bg1"/>
              </a:solidFill>
            </a:endParaRPr>
          </a:p>
          <a:p>
            <a:pPr algn="ctr"/>
            <a:r>
              <a:rPr lang="en-US" dirty="0">
                <a:solidFill>
                  <a:schemeClr val="bg1"/>
                </a:solidFill>
              </a:rPr>
              <a:t>        </a:t>
            </a:r>
            <a:r>
              <a:rPr lang="en-US" dirty="0" smtClean="0">
                <a:solidFill>
                  <a:schemeClr val="bg1"/>
                </a:solidFill>
              </a:rPr>
              <a:t>4.  Append </a:t>
            </a:r>
            <a:r>
              <a:rPr lang="en-US" dirty="0">
                <a:solidFill>
                  <a:schemeClr val="bg1"/>
                </a:solidFill>
              </a:rPr>
              <a:t>teacher </a:t>
            </a:r>
            <a:r>
              <a:rPr lang="en-US" dirty="0" smtClean="0">
                <a:solidFill>
                  <a:schemeClr val="bg1"/>
                </a:solidFill>
              </a:rPr>
              <a:t>details </a:t>
            </a:r>
          </a:p>
          <a:p>
            <a:pPr algn="ctr"/>
            <a:r>
              <a:rPr lang="en-US" dirty="0" smtClean="0">
                <a:solidFill>
                  <a:schemeClr val="bg1"/>
                </a:solidFill>
              </a:rPr>
              <a:t>5.  Search </a:t>
            </a:r>
            <a:r>
              <a:rPr lang="en-US" dirty="0">
                <a:solidFill>
                  <a:schemeClr val="bg1"/>
                </a:solidFill>
              </a:rPr>
              <a:t>teacher </a:t>
            </a:r>
            <a:r>
              <a:rPr lang="en-US" dirty="0" smtClean="0">
                <a:solidFill>
                  <a:schemeClr val="bg1"/>
                </a:solidFill>
              </a:rPr>
              <a:t>record</a:t>
            </a:r>
            <a:endParaRPr lang="en-US" dirty="0">
              <a:solidFill>
                <a:schemeClr val="bg1"/>
              </a:solidFill>
            </a:endParaRPr>
          </a:p>
          <a:p>
            <a:pPr algn="ctr"/>
            <a:r>
              <a:rPr lang="en-US" dirty="0">
                <a:solidFill>
                  <a:schemeClr val="bg1"/>
                </a:solidFill>
              </a:rPr>
              <a:t> </a:t>
            </a:r>
            <a:r>
              <a:rPr lang="en-US" dirty="0" smtClean="0">
                <a:solidFill>
                  <a:schemeClr val="bg1"/>
                </a:solidFill>
              </a:rPr>
              <a:t>6.  Update </a:t>
            </a:r>
            <a:r>
              <a:rPr lang="en-US" dirty="0">
                <a:solidFill>
                  <a:schemeClr val="bg1"/>
                </a:solidFill>
              </a:rPr>
              <a:t>teacher </a:t>
            </a:r>
            <a:r>
              <a:rPr lang="en-US" dirty="0" smtClean="0">
                <a:solidFill>
                  <a:schemeClr val="bg1"/>
                </a:solidFill>
              </a:rPr>
              <a:t>details</a:t>
            </a:r>
            <a:endParaRPr lang="en-US" dirty="0">
              <a:solidFill>
                <a:schemeClr val="bg1"/>
              </a:solidFill>
            </a:endParaRPr>
          </a:p>
          <a:p>
            <a:pPr algn="ctr"/>
            <a:r>
              <a:rPr lang="en-US" dirty="0">
                <a:solidFill>
                  <a:schemeClr val="bg1"/>
                </a:solidFill>
              </a:rPr>
              <a:t>        </a:t>
            </a:r>
            <a:r>
              <a:rPr lang="en-US" dirty="0" smtClean="0">
                <a:solidFill>
                  <a:schemeClr val="bg1"/>
                </a:solidFill>
              </a:rPr>
              <a:t> 7.  Delete </a:t>
            </a:r>
            <a:r>
              <a:rPr lang="en-US" dirty="0">
                <a:solidFill>
                  <a:schemeClr val="bg1"/>
                </a:solidFill>
              </a:rPr>
              <a:t>teacher </a:t>
            </a:r>
            <a:r>
              <a:rPr lang="en-US" dirty="0" smtClean="0">
                <a:solidFill>
                  <a:schemeClr val="bg1"/>
                </a:solidFill>
              </a:rPr>
              <a:t>record</a:t>
            </a:r>
            <a:endParaRPr lang="en-US" dirty="0">
              <a:solidFill>
                <a:schemeClr val="bg1"/>
              </a:solidFill>
            </a:endParaRPr>
          </a:p>
          <a:p>
            <a:pPr algn="ctr"/>
            <a:r>
              <a:rPr lang="en-US" dirty="0">
                <a:solidFill>
                  <a:schemeClr val="bg1"/>
                </a:solidFill>
              </a:rPr>
              <a:t>        </a:t>
            </a:r>
            <a:r>
              <a:rPr lang="en-US" dirty="0" smtClean="0">
                <a:solidFill>
                  <a:schemeClr val="bg1"/>
                </a:solidFill>
              </a:rPr>
              <a:t> 8.  Display </a:t>
            </a:r>
            <a:r>
              <a:rPr lang="en-US" dirty="0">
                <a:solidFill>
                  <a:schemeClr val="bg1"/>
                </a:solidFill>
              </a:rPr>
              <a:t>particular teacher </a:t>
            </a:r>
            <a:r>
              <a:rPr lang="en-US" dirty="0" smtClean="0">
                <a:solidFill>
                  <a:schemeClr val="bg1"/>
                </a:solidFill>
              </a:rPr>
              <a:t>record</a:t>
            </a:r>
            <a:endParaRPr lang="en-IN" dirty="0">
              <a:solidFill>
                <a:schemeClr val="bg1"/>
              </a:solidFill>
            </a:endParaRPr>
          </a:p>
        </p:txBody>
      </p:sp>
      <p:sp>
        <p:nvSpPr>
          <p:cNvPr id="25" name="Rounded Rectangle 24"/>
          <p:cNvSpPr/>
          <p:nvPr/>
        </p:nvSpPr>
        <p:spPr>
          <a:xfrm>
            <a:off x="4792572" y="3653245"/>
            <a:ext cx="4471852" cy="3061064"/>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Teacher's </a:t>
            </a:r>
            <a:r>
              <a:rPr lang="en-US" dirty="0">
                <a:solidFill>
                  <a:schemeClr val="bg1"/>
                </a:solidFill>
              </a:rPr>
              <a:t>Name      </a:t>
            </a:r>
          </a:p>
          <a:p>
            <a:pPr marL="342900" indent="-342900" algn="ctr">
              <a:buAutoNum type="arabicPeriod" startAt="2"/>
            </a:pPr>
            <a:r>
              <a:rPr lang="en-US" dirty="0" smtClean="0">
                <a:solidFill>
                  <a:schemeClr val="bg1"/>
                </a:solidFill>
              </a:rPr>
              <a:t>Teacher's </a:t>
            </a:r>
            <a:r>
              <a:rPr lang="en-US" dirty="0">
                <a:solidFill>
                  <a:schemeClr val="bg1"/>
                </a:solidFill>
              </a:rPr>
              <a:t>Teaching Subject       </a:t>
            </a:r>
          </a:p>
          <a:p>
            <a:pPr algn="ctr"/>
            <a:r>
              <a:rPr lang="en-US" dirty="0" smtClean="0">
                <a:solidFill>
                  <a:schemeClr val="bg1"/>
                </a:solidFill>
              </a:rPr>
              <a:t>3</a:t>
            </a:r>
            <a:r>
              <a:rPr lang="en-US" dirty="0">
                <a:solidFill>
                  <a:schemeClr val="bg1"/>
                </a:solidFill>
              </a:rPr>
              <a:t>. </a:t>
            </a:r>
            <a:r>
              <a:rPr lang="en-US" dirty="0" smtClean="0">
                <a:solidFill>
                  <a:schemeClr val="bg1"/>
                </a:solidFill>
              </a:rPr>
              <a:t> Teacher's </a:t>
            </a:r>
            <a:r>
              <a:rPr lang="en-US" dirty="0">
                <a:solidFill>
                  <a:schemeClr val="bg1"/>
                </a:solidFill>
              </a:rPr>
              <a:t>Qualification(degree</a:t>
            </a:r>
            <a:r>
              <a:rPr lang="en-US" dirty="0" smtClean="0">
                <a:solidFill>
                  <a:schemeClr val="bg1"/>
                </a:solidFill>
              </a:rPr>
              <a:t>)</a:t>
            </a:r>
          </a:p>
          <a:p>
            <a:pPr algn="ctr"/>
            <a:r>
              <a:rPr lang="en-US" dirty="0" smtClean="0">
                <a:solidFill>
                  <a:schemeClr val="bg1"/>
                </a:solidFill>
              </a:rPr>
              <a:t>        4.  </a:t>
            </a:r>
            <a:r>
              <a:rPr lang="en-US" dirty="0">
                <a:solidFill>
                  <a:schemeClr val="bg1"/>
                </a:solidFill>
              </a:rPr>
              <a:t>Teacher's </a:t>
            </a:r>
            <a:r>
              <a:rPr lang="en-US" dirty="0" smtClean="0">
                <a:solidFill>
                  <a:schemeClr val="bg1"/>
                </a:solidFill>
              </a:rPr>
              <a:t>Grade</a:t>
            </a:r>
          </a:p>
          <a:p>
            <a:pPr algn="ctr"/>
            <a:r>
              <a:rPr lang="en-US" dirty="0" smtClean="0">
                <a:solidFill>
                  <a:schemeClr val="bg1"/>
                </a:solidFill>
              </a:rPr>
              <a:t> 5.  Teacher's Gender</a:t>
            </a:r>
          </a:p>
          <a:p>
            <a:pPr algn="ctr"/>
            <a:r>
              <a:rPr lang="en-US" dirty="0" smtClean="0">
                <a:solidFill>
                  <a:schemeClr val="bg1"/>
                </a:solidFill>
              </a:rPr>
              <a:t>6.  </a:t>
            </a:r>
            <a:r>
              <a:rPr lang="en-US" dirty="0">
                <a:solidFill>
                  <a:schemeClr val="bg1"/>
                </a:solidFill>
              </a:rPr>
              <a:t>Teacher's Date of Birth </a:t>
            </a:r>
            <a:r>
              <a:rPr lang="en-US" dirty="0" smtClean="0">
                <a:solidFill>
                  <a:schemeClr val="bg1"/>
                </a:solidFill>
              </a:rPr>
              <a:t>(DD/MM/YYYY</a:t>
            </a:r>
            <a:r>
              <a:rPr lang="en-US" dirty="0">
                <a:solidFill>
                  <a:schemeClr val="bg1"/>
                </a:solidFill>
              </a:rPr>
              <a:t>)         </a:t>
            </a:r>
            <a:r>
              <a:rPr lang="en-US" dirty="0" smtClean="0">
                <a:solidFill>
                  <a:schemeClr val="bg1"/>
                </a:solidFill>
              </a:rPr>
              <a:t>7</a:t>
            </a:r>
            <a:r>
              <a:rPr lang="en-US" dirty="0">
                <a:solidFill>
                  <a:schemeClr val="bg1"/>
                </a:solidFill>
              </a:rPr>
              <a:t>. </a:t>
            </a:r>
            <a:r>
              <a:rPr lang="en-US" dirty="0" smtClean="0">
                <a:solidFill>
                  <a:schemeClr val="bg1"/>
                </a:solidFill>
              </a:rPr>
              <a:t> Teacher's </a:t>
            </a:r>
            <a:r>
              <a:rPr lang="en-US" dirty="0">
                <a:solidFill>
                  <a:schemeClr val="bg1"/>
                </a:solidFill>
              </a:rPr>
              <a:t>Phone number</a:t>
            </a:r>
            <a:endParaRPr lang="en-US" dirty="0" smtClean="0">
              <a:solidFill>
                <a:schemeClr val="bg1"/>
              </a:solidFill>
            </a:endParaRPr>
          </a:p>
          <a:p>
            <a:pPr algn="ctr"/>
            <a:r>
              <a:rPr lang="en-US" dirty="0" smtClean="0">
                <a:solidFill>
                  <a:schemeClr val="bg1"/>
                </a:solidFill>
              </a:rPr>
              <a:t>         8</a:t>
            </a:r>
            <a:r>
              <a:rPr lang="en-US" dirty="0">
                <a:solidFill>
                  <a:schemeClr val="bg1"/>
                </a:solidFill>
              </a:rPr>
              <a:t>. </a:t>
            </a:r>
            <a:r>
              <a:rPr lang="en-US" dirty="0" smtClean="0">
                <a:solidFill>
                  <a:schemeClr val="bg1"/>
                </a:solidFill>
              </a:rPr>
              <a:t> Teacher's </a:t>
            </a:r>
            <a:r>
              <a:rPr lang="en-US" dirty="0">
                <a:solidFill>
                  <a:schemeClr val="bg1"/>
                </a:solidFill>
              </a:rPr>
              <a:t>Email </a:t>
            </a:r>
            <a:r>
              <a:rPr lang="en-US" dirty="0" smtClean="0">
                <a:solidFill>
                  <a:schemeClr val="bg1"/>
                </a:solidFill>
              </a:rPr>
              <a:t>Address</a:t>
            </a:r>
          </a:p>
          <a:p>
            <a:pPr marL="342900" indent="-342900" algn="ctr">
              <a:buAutoNum type="arabicPeriod" startAt="9"/>
            </a:pPr>
            <a:r>
              <a:rPr lang="en-US" dirty="0" smtClean="0">
                <a:solidFill>
                  <a:schemeClr val="bg1"/>
                </a:solidFill>
              </a:rPr>
              <a:t>Teacher's </a:t>
            </a:r>
            <a:r>
              <a:rPr lang="en-US" dirty="0">
                <a:solidFill>
                  <a:schemeClr val="bg1"/>
                </a:solidFill>
              </a:rPr>
              <a:t>House </a:t>
            </a:r>
            <a:r>
              <a:rPr lang="en-US" dirty="0" smtClean="0">
                <a:solidFill>
                  <a:schemeClr val="bg1"/>
                </a:solidFill>
              </a:rPr>
              <a:t>Address </a:t>
            </a:r>
          </a:p>
          <a:p>
            <a:pPr algn="ctr"/>
            <a:r>
              <a:rPr lang="en-US" dirty="0" smtClean="0">
                <a:solidFill>
                  <a:schemeClr val="bg1"/>
                </a:solidFill>
              </a:rPr>
              <a:t>* Teacher ID will be automatically given by the system(ERP software)</a:t>
            </a:r>
            <a:endParaRPr lang="en-IN" dirty="0">
              <a:solidFill>
                <a:schemeClr val="bg1"/>
              </a:solidFill>
            </a:endParaRPr>
          </a:p>
        </p:txBody>
      </p:sp>
      <p:sp>
        <p:nvSpPr>
          <p:cNvPr id="11" name="Rounded Rectangle 10"/>
          <p:cNvSpPr/>
          <p:nvPr/>
        </p:nvSpPr>
        <p:spPr>
          <a:xfrm>
            <a:off x="10168340" y="5134794"/>
            <a:ext cx="1717497" cy="1080135"/>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PRT      </a:t>
            </a:r>
            <a:endParaRPr lang="en-US" dirty="0">
              <a:solidFill>
                <a:schemeClr val="bg1"/>
              </a:solidFill>
            </a:endParaRPr>
          </a:p>
          <a:p>
            <a:pPr marL="342900" indent="-342900" algn="ctr">
              <a:buAutoNum type="arabicPeriod" startAt="2"/>
            </a:pPr>
            <a:r>
              <a:rPr lang="en-US" dirty="0" smtClean="0">
                <a:solidFill>
                  <a:schemeClr val="bg1"/>
                </a:solidFill>
              </a:rPr>
              <a:t>TGT       </a:t>
            </a:r>
            <a:endParaRPr lang="en-US" dirty="0">
              <a:solidFill>
                <a:schemeClr val="bg1"/>
              </a:solidFill>
            </a:endParaRPr>
          </a:p>
          <a:p>
            <a:pPr algn="ctr"/>
            <a:r>
              <a:rPr lang="en-US" dirty="0" smtClean="0">
                <a:solidFill>
                  <a:schemeClr val="bg1"/>
                </a:solidFill>
              </a:rPr>
              <a:t>3</a:t>
            </a:r>
            <a:r>
              <a:rPr lang="en-US" dirty="0">
                <a:solidFill>
                  <a:schemeClr val="bg1"/>
                </a:solidFill>
              </a:rPr>
              <a:t>. </a:t>
            </a:r>
            <a:r>
              <a:rPr lang="en-US" dirty="0" smtClean="0">
                <a:solidFill>
                  <a:schemeClr val="bg1"/>
                </a:solidFill>
              </a:rPr>
              <a:t> PGT        </a:t>
            </a:r>
            <a:endParaRPr lang="en-IN" dirty="0">
              <a:solidFill>
                <a:schemeClr val="bg1"/>
              </a:solidFill>
            </a:endParaRPr>
          </a:p>
        </p:txBody>
      </p:sp>
      <p:sp>
        <p:nvSpPr>
          <p:cNvPr id="13" name="Rounded Rectangle 12"/>
          <p:cNvSpPr/>
          <p:nvPr/>
        </p:nvSpPr>
        <p:spPr>
          <a:xfrm>
            <a:off x="9808706" y="2599509"/>
            <a:ext cx="2322724" cy="1563052"/>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B.Sc/BA/</a:t>
            </a:r>
            <a:r>
              <a:rPr lang="en-US" dirty="0" err="1" smtClean="0">
                <a:solidFill>
                  <a:schemeClr val="bg1"/>
                </a:solidFill>
              </a:rPr>
              <a:t>B.Com</a:t>
            </a:r>
            <a:r>
              <a:rPr lang="en-US" dirty="0" smtClean="0">
                <a:solidFill>
                  <a:schemeClr val="bg1"/>
                </a:solidFill>
              </a:rPr>
              <a:t>      </a:t>
            </a:r>
            <a:endParaRPr lang="en-US" dirty="0">
              <a:solidFill>
                <a:schemeClr val="bg1"/>
              </a:solidFill>
            </a:endParaRPr>
          </a:p>
          <a:p>
            <a:pPr marL="342900" indent="-342900" algn="r">
              <a:buAutoNum type="arabicPeriod" startAt="2"/>
            </a:pPr>
            <a:r>
              <a:rPr lang="en-US" dirty="0" smtClean="0">
                <a:solidFill>
                  <a:schemeClr val="bg1"/>
                </a:solidFill>
              </a:rPr>
              <a:t>M.Sc/MA/</a:t>
            </a:r>
            <a:r>
              <a:rPr lang="en-US" dirty="0" err="1" smtClean="0">
                <a:solidFill>
                  <a:schemeClr val="bg1"/>
                </a:solidFill>
              </a:rPr>
              <a:t>M.Com</a:t>
            </a:r>
            <a:r>
              <a:rPr lang="en-US" dirty="0" smtClean="0">
                <a:solidFill>
                  <a:schemeClr val="bg1"/>
                </a:solidFill>
              </a:rPr>
              <a:t>       </a:t>
            </a:r>
            <a:endParaRPr lang="en-US" dirty="0">
              <a:solidFill>
                <a:schemeClr val="bg1"/>
              </a:solidFill>
            </a:endParaRPr>
          </a:p>
          <a:p>
            <a:pPr marL="342900" indent="-342900" algn="ctr">
              <a:buAutoNum type="arabicPeriod" startAt="3"/>
            </a:pPr>
            <a:r>
              <a:rPr lang="en-US" dirty="0" smtClean="0">
                <a:solidFill>
                  <a:schemeClr val="bg1"/>
                </a:solidFill>
              </a:rPr>
              <a:t>PHD</a:t>
            </a:r>
          </a:p>
          <a:p>
            <a:pPr algn="ctr"/>
            <a:r>
              <a:rPr lang="en-US" dirty="0" smtClean="0">
                <a:solidFill>
                  <a:schemeClr val="bg1"/>
                </a:solidFill>
              </a:rPr>
              <a:t>* B.ed compulsory        </a:t>
            </a:r>
            <a:endParaRPr lang="en-IN" dirty="0">
              <a:solidFill>
                <a:schemeClr val="bg1"/>
              </a:solidFill>
            </a:endParaRPr>
          </a:p>
        </p:txBody>
      </p:sp>
      <p:cxnSp>
        <p:nvCxnSpPr>
          <p:cNvPr id="4" name="Straight Connector 3"/>
          <p:cNvCxnSpPr>
            <a:stCxn id="5" idx="2"/>
          </p:cNvCxnSpPr>
          <p:nvPr/>
        </p:nvCxnSpPr>
        <p:spPr>
          <a:xfrm flipH="1">
            <a:off x="3326128" y="2457465"/>
            <a:ext cx="1" cy="4424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326129" y="2899954"/>
            <a:ext cx="4243931" cy="696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p:cNvCxnSpPr>
          <p:nvPr/>
        </p:nvCxnSpPr>
        <p:spPr>
          <a:xfrm>
            <a:off x="7570060" y="2502361"/>
            <a:ext cx="0" cy="39268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564775" y="2447252"/>
            <a:ext cx="1" cy="4424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3762919" y="3031399"/>
            <a:ext cx="940526" cy="67763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435531" y="3956026"/>
            <a:ext cx="1393115" cy="2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a:off x="8286339" y="4702629"/>
            <a:ext cx="1882001" cy="972232"/>
          </a:xfrm>
          <a:prstGeom prst="bent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p:nvPr/>
        </p:nvCxnSpPr>
        <p:spPr>
          <a:xfrm flipV="1">
            <a:off x="8673737" y="3291840"/>
            <a:ext cx="1136469" cy="112340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81519" y="456387"/>
            <a:ext cx="1801315" cy="646331"/>
          </a:xfrm>
          <a:prstGeom prst="rect">
            <a:avLst/>
          </a:prstGeom>
          <a:noFill/>
        </p:spPr>
        <p:txBody>
          <a:bodyPr wrap="square" rtlCol="0">
            <a:spAutoFit/>
          </a:bodyPr>
          <a:lstStyle/>
          <a:p>
            <a:r>
              <a:rPr lang="en-US" sz="3600" dirty="0" smtClean="0"/>
              <a:t>LEVEL 2</a:t>
            </a:r>
            <a:endParaRPr lang="en-IN" sz="3600" dirty="0"/>
          </a:p>
        </p:txBody>
      </p:sp>
    </p:spTree>
    <p:extLst>
      <p:ext uri="{BB962C8B-B14F-4D97-AF65-F5344CB8AC3E}">
        <p14:creationId xmlns:p14="http://schemas.microsoft.com/office/powerpoint/2010/main" val="91037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32960" y="235132"/>
            <a:ext cx="1937659" cy="84174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STAFF SALARY STRUCTURE</a:t>
            </a:r>
            <a:endParaRPr lang="en-IN" dirty="0">
              <a:solidFill>
                <a:schemeClr val="bg1"/>
              </a:solidFill>
            </a:endParaRPr>
          </a:p>
        </p:txBody>
      </p:sp>
      <p:sp>
        <p:nvSpPr>
          <p:cNvPr id="3" name="Rounded Rectangle 2"/>
          <p:cNvSpPr/>
          <p:nvPr/>
        </p:nvSpPr>
        <p:spPr>
          <a:xfrm>
            <a:off x="330800" y="2573518"/>
            <a:ext cx="3827415" cy="275762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  Insert staff details</a:t>
            </a:r>
            <a:endParaRPr lang="en-US" dirty="0">
              <a:solidFill>
                <a:schemeClr val="bg1"/>
              </a:solidFill>
            </a:endParaRPr>
          </a:p>
          <a:p>
            <a:pPr algn="ctr"/>
            <a:r>
              <a:rPr lang="en-US" dirty="0">
                <a:solidFill>
                  <a:schemeClr val="bg1"/>
                </a:solidFill>
              </a:rPr>
              <a:t>      </a:t>
            </a:r>
            <a:r>
              <a:rPr lang="en-US" dirty="0" smtClean="0">
                <a:solidFill>
                  <a:schemeClr val="bg1"/>
                </a:solidFill>
              </a:rPr>
              <a:t>2.  Compute </a:t>
            </a:r>
            <a:r>
              <a:rPr lang="en-US" dirty="0">
                <a:solidFill>
                  <a:schemeClr val="bg1"/>
                </a:solidFill>
              </a:rPr>
              <a:t>staff </a:t>
            </a:r>
            <a:r>
              <a:rPr lang="en-US" dirty="0" smtClean="0">
                <a:solidFill>
                  <a:schemeClr val="bg1"/>
                </a:solidFill>
              </a:rPr>
              <a:t>salary details</a:t>
            </a:r>
            <a:endParaRPr lang="en-US" dirty="0">
              <a:solidFill>
                <a:schemeClr val="bg1"/>
              </a:solidFill>
            </a:endParaRPr>
          </a:p>
          <a:p>
            <a:pPr algn="ctr"/>
            <a:r>
              <a:rPr lang="en-US" dirty="0">
                <a:solidFill>
                  <a:schemeClr val="bg1"/>
                </a:solidFill>
              </a:rPr>
              <a:t>  </a:t>
            </a:r>
            <a:r>
              <a:rPr lang="en-US" dirty="0" smtClean="0">
                <a:solidFill>
                  <a:schemeClr val="bg1"/>
                </a:solidFill>
              </a:rPr>
              <a:t> 3.  Display </a:t>
            </a:r>
            <a:r>
              <a:rPr lang="en-US" dirty="0">
                <a:solidFill>
                  <a:schemeClr val="bg1"/>
                </a:solidFill>
              </a:rPr>
              <a:t>staff </a:t>
            </a:r>
            <a:r>
              <a:rPr lang="en-US" dirty="0" smtClean="0">
                <a:solidFill>
                  <a:schemeClr val="bg1"/>
                </a:solidFill>
              </a:rPr>
              <a:t>records</a:t>
            </a:r>
            <a:endParaRPr lang="en-US" dirty="0">
              <a:solidFill>
                <a:schemeClr val="bg1"/>
              </a:solidFill>
            </a:endParaRPr>
          </a:p>
          <a:p>
            <a:pPr algn="ctr"/>
            <a:r>
              <a:rPr lang="en-US" dirty="0">
                <a:solidFill>
                  <a:schemeClr val="bg1"/>
                </a:solidFill>
              </a:rPr>
              <a:t>  </a:t>
            </a:r>
            <a:r>
              <a:rPr lang="en-US" dirty="0" smtClean="0">
                <a:solidFill>
                  <a:schemeClr val="bg1"/>
                </a:solidFill>
              </a:rPr>
              <a:t>4.  Append </a:t>
            </a:r>
            <a:r>
              <a:rPr lang="en-US" dirty="0">
                <a:solidFill>
                  <a:schemeClr val="bg1"/>
                </a:solidFill>
              </a:rPr>
              <a:t>staff </a:t>
            </a:r>
            <a:r>
              <a:rPr lang="en-US" dirty="0" smtClean="0">
                <a:solidFill>
                  <a:schemeClr val="bg1"/>
                </a:solidFill>
              </a:rPr>
              <a:t>details </a:t>
            </a:r>
          </a:p>
          <a:p>
            <a:pPr algn="ctr"/>
            <a:r>
              <a:rPr lang="en-US" dirty="0" smtClean="0">
                <a:solidFill>
                  <a:schemeClr val="bg1"/>
                </a:solidFill>
              </a:rPr>
              <a:t>5.  Search </a:t>
            </a:r>
            <a:r>
              <a:rPr lang="en-US" dirty="0">
                <a:solidFill>
                  <a:schemeClr val="bg1"/>
                </a:solidFill>
              </a:rPr>
              <a:t>staff </a:t>
            </a:r>
            <a:r>
              <a:rPr lang="en-US" dirty="0" smtClean="0">
                <a:solidFill>
                  <a:schemeClr val="bg1"/>
                </a:solidFill>
              </a:rPr>
              <a:t>record</a:t>
            </a:r>
            <a:endParaRPr lang="en-US" dirty="0">
              <a:solidFill>
                <a:schemeClr val="bg1"/>
              </a:solidFill>
            </a:endParaRPr>
          </a:p>
          <a:p>
            <a:pPr algn="ctr"/>
            <a:r>
              <a:rPr lang="en-US" dirty="0">
                <a:solidFill>
                  <a:schemeClr val="bg1"/>
                </a:solidFill>
              </a:rPr>
              <a:t> </a:t>
            </a:r>
            <a:r>
              <a:rPr lang="en-US" dirty="0" smtClean="0">
                <a:solidFill>
                  <a:schemeClr val="bg1"/>
                </a:solidFill>
              </a:rPr>
              <a:t>6.  Update </a:t>
            </a:r>
            <a:r>
              <a:rPr lang="en-US" dirty="0">
                <a:solidFill>
                  <a:schemeClr val="bg1"/>
                </a:solidFill>
              </a:rPr>
              <a:t>staff </a:t>
            </a:r>
            <a:r>
              <a:rPr lang="en-US" dirty="0" smtClean="0">
                <a:solidFill>
                  <a:schemeClr val="bg1"/>
                </a:solidFill>
              </a:rPr>
              <a:t>details</a:t>
            </a:r>
            <a:endParaRPr lang="en-US" dirty="0">
              <a:solidFill>
                <a:schemeClr val="bg1"/>
              </a:solidFill>
            </a:endParaRPr>
          </a:p>
          <a:p>
            <a:pPr algn="ctr"/>
            <a:r>
              <a:rPr lang="en-US" dirty="0" smtClean="0">
                <a:solidFill>
                  <a:schemeClr val="bg1"/>
                </a:solidFill>
              </a:rPr>
              <a:t>7.  Delete </a:t>
            </a:r>
            <a:r>
              <a:rPr lang="en-US" dirty="0">
                <a:solidFill>
                  <a:schemeClr val="bg1"/>
                </a:solidFill>
              </a:rPr>
              <a:t>staff </a:t>
            </a:r>
            <a:r>
              <a:rPr lang="en-US" dirty="0" smtClean="0">
                <a:solidFill>
                  <a:schemeClr val="bg1"/>
                </a:solidFill>
              </a:rPr>
              <a:t>record</a:t>
            </a:r>
            <a:endParaRPr lang="en-US" dirty="0">
              <a:solidFill>
                <a:schemeClr val="bg1"/>
              </a:solidFill>
            </a:endParaRPr>
          </a:p>
          <a:p>
            <a:pPr algn="ctr"/>
            <a:r>
              <a:rPr lang="en-US" dirty="0">
                <a:solidFill>
                  <a:schemeClr val="bg1"/>
                </a:solidFill>
              </a:rPr>
              <a:t>    </a:t>
            </a:r>
            <a:r>
              <a:rPr lang="en-US" dirty="0" smtClean="0">
                <a:solidFill>
                  <a:schemeClr val="bg1"/>
                </a:solidFill>
              </a:rPr>
              <a:t>8.  Display </a:t>
            </a:r>
            <a:r>
              <a:rPr lang="en-US" dirty="0">
                <a:solidFill>
                  <a:schemeClr val="bg1"/>
                </a:solidFill>
              </a:rPr>
              <a:t>particular </a:t>
            </a:r>
            <a:r>
              <a:rPr lang="en-US" dirty="0" smtClean="0">
                <a:solidFill>
                  <a:schemeClr val="bg1"/>
                </a:solidFill>
              </a:rPr>
              <a:t>staff record</a:t>
            </a:r>
            <a:endParaRPr lang="en-IN" dirty="0">
              <a:solidFill>
                <a:schemeClr val="bg1"/>
              </a:solidFill>
            </a:endParaRPr>
          </a:p>
        </p:txBody>
      </p:sp>
      <p:sp>
        <p:nvSpPr>
          <p:cNvPr id="4" name="Rounded Rectangle 3"/>
          <p:cNvSpPr/>
          <p:nvPr/>
        </p:nvSpPr>
        <p:spPr>
          <a:xfrm>
            <a:off x="4501942" y="2024059"/>
            <a:ext cx="4471852" cy="3684410"/>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Staff's </a:t>
            </a:r>
            <a:r>
              <a:rPr lang="en-US" dirty="0">
                <a:solidFill>
                  <a:schemeClr val="bg1"/>
                </a:solidFill>
              </a:rPr>
              <a:t>Name      </a:t>
            </a:r>
          </a:p>
          <a:p>
            <a:pPr marL="342900" indent="-342900" algn="ctr">
              <a:buAutoNum type="arabicPeriod" startAt="2"/>
            </a:pPr>
            <a:r>
              <a:rPr lang="en-US" dirty="0">
                <a:solidFill>
                  <a:schemeClr val="bg1"/>
                </a:solidFill>
              </a:rPr>
              <a:t>Staff's Teaching </a:t>
            </a:r>
            <a:r>
              <a:rPr lang="en-US" dirty="0" smtClean="0">
                <a:solidFill>
                  <a:schemeClr val="bg1"/>
                </a:solidFill>
              </a:rPr>
              <a:t>Working Subject       </a:t>
            </a:r>
            <a:endParaRPr lang="en-US" dirty="0">
              <a:solidFill>
                <a:schemeClr val="bg1"/>
              </a:solidFill>
            </a:endParaRPr>
          </a:p>
          <a:p>
            <a:pPr algn="ctr"/>
            <a:r>
              <a:rPr lang="en-US" dirty="0" smtClean="0">
                <a:solidFill>
                  <a:schemeClr val="bg1"/>
                </a:solidFill>
              </a:rPr>
              <a:t>3.  Staff's </a:t>
            </a:r>
            <a:r>
              <a:rPr lang="en-US" dirty="0">
                <a:solidFill>
                  <a:schemeClr val="bg1"/>
                </a:solidFill>
              </a:rPr>
              <a:t>Qualification(degree</a:t>
            </a:r>
            <a:r>
              <a:rPr lang="en-US" dirty="0" smtClean="0">
                <a:solidFill>
                  <a:schemeClr val="bg1"/>
                </a:solidFill>
              </a:rPr>
              <a:t>)</a:t>
            </a:r>
          </a:p>
          <a:p>
            <a:pPr algn="ctr"/>
            <a:r>
              <a:rPr lang="en-US" dirty="0" smtClean="0">
                <a:solidFill>
                  <a:schemeClr val="bg1"/>
                </a:solidFill>
              </a:rPr>
              <a:t>        4.  Staff's Grade</a:t>
            </a:r>
          </a:p>
          <a:p>
            <a:pPr algn="ctr"/>
            <a:r>
              <a:rPr lang="en-US" dirty="0" smtClean="0">
                <a:solidFill>
                  <a:schemeClr val="bg1"/>
                </a:solidFill>
              </a:rPr>
              <a:t> 5.  Staff's Gender</a:t>
            </a:r>
          </a:p>
          <a:p>
            <a:pPr algn="ctr"/>
            <a:r>
              <a:rPr lang="en-US" dirty="0" smtClean="0">
                <a:solidFill>
                  <a:schemeClr val="bg1"/>
                </a:solidFill>
              </a:rPr>
              <a:t>6.  Staff's </a:t>
            </a:r>
            <a:r>
              <a:rPr lang="en-US" dirty="0">
                <a:solidFill>
                  <a:schemeClr val="bg1"/>
                </a:solidFill>
              </a:rPr>
              <a:t>Date of Birth </a:t>
            </a:r>
            <a:r>
              <a:rPr lang="en-US" dirty="0" smtClean="0">
                <a:solidFill>
                  <a:schemeClr val="bg1"/>
                </a:solidFill>
              </a:rPr>
              <a:t>(DD/MM/YYYY</a:t>
            </a:r>
            <a:r>
              <a:rPr lang="en-US" dirty="0">
                <a:solidFill>
                  <a:schemeClr val="bg1"/>
                </a:solidFill>
              </a:rPr>
              <a:t>)         </a:t>
            </a:r>
            <a:r>
              <a:rPr lang="en-US" dirty="0" smtClean="0">
                <a:solidFill>
                  <a:schemeClr val="bg1"/>
                </a:solidFill>
              </a:rPr>
              <a:t>7</a:t>
            </a:r>
            <a:r>
              <a:rPr lang="en-US" dirty="0">
                <a:solidFill>
                  <a:schemeClr val="bg1"/>
                </a:solidFill>
              </a:rPr>
              <a:t>. </a:t>
            </a:r>
            <a:r>
              <a:rPr lang="en-US" dirty="0" smtClean="0">
                <a:solidFill>
                  <a:schemeClr val="bg1"/>
                </a:solidFill>
              </a:rPr>
              <a:t> Staff's </a:t>
            </a:r>
            <a:r>
              <a:rPr lang="en-US" dirty="0">
                <a:solidFill>
                  <a:schemeClr val="bg1"/>
                </a:solidFill>
              </a:rPr>
              <a:t>Phone number</a:t>
            </a:r>
            <a:endParaRPr lang="en-US" dirty="0" smtClean="0">
              <a:solidFill>
                <a:schemeClr val="bg1"/>
              </a:solidFill>
            </a:endParaRPr>
          </a:p>
          <a:p>
            <a:pPr algn="ctr"/>
            <a:r>
              <a:rPr lang="en-US" dirty="0" smtClean="0">
                <a:solidFill>
                  <a:schemeClr val="bg1"/>
                </a:solidFill>
              </a:rPr>
              <a:t>         8</a:t>
            </a:r>
            <a:r>
              <a:rPr lang="en-US" dirty="0">
                <a:solidFill>
                  <a:schemeClr val="bg1"/>
                </a:solidFill>
              </a:rPr>
              <a:t>. </a:t>
            </a:r>
            <a:r>
              <a:rPr lang="en-US" dirty="0" smtClean="0">
                <a:solidFill>
                  <a:schemeClr val="bg1"/>
                </a:solidFill>
              </a:rPr>
              <a:t> Staff's </a:t>
            </a:r>
            <a:r>
              <a:rPr lang="en-US" dirty="0">
                <a:solidFill>
                  <a:schemeClr val="bg1"/>
                </a:solidFill>
              </a:rPr>
              <a:t>Email </a:t>
            </a:r>
            <a:r>
              <a:rPr lang="en-US" dirty="0" smtClean="0">
                <a:solidFill>
                  <a:schemeClr val="bg1"/>
                </a:solidFill>
              </a:rPr>
              <a:t>Address</a:t>
            </a:r>
          </a:p>
          <a:p>
            <a:pPr marL="342900" indent="-342900" algn="ctr">
              <a:buAutoNum type="arabicPeriod" startAt="9"/>
            </a:pPr>
            <a:r>
              <a:rPr lang="en-US" dirty="0" smtClean="0">
                <a:solidFill>
                  <a:schemeClr val="bg1"/>
                </a:solidFill>
              </a:rPr>
              <a:t>Staff's </a:t>
            </a:r>
            <a:r>
              <a:rPr lang="en-US" dirty="0">
                <a:solidFill>
                  <a:schemeClr val="bg1"/>
                </a:solidFill>
              </a:rPr>
              <a:t>House </a:t>
            </a:r>
            <a:r>
              <a:rPr lang="en-US" dirty="0" smtClean="0">
                <a:solidFill>
                  <a:schemeClr val="bg1"/>
                </a:solidFill>
              </a:rPr>
              <a:t>Address </a:t>
            </a:r>
          </a:p>
          <a:p>
            <a:pPr algn="ctr"/>
            <a:endParaRPr lang="en-US" dirty="0" smtClean="0">
              <a:solidFill>
                <a:schemeClr val="bg1"/>
              </a:solidFill>
            </a:endParaRPr>
          </a:p>
          <a:p>
            <a:pPr algn="ctr"/>
            <a:r>
              <a:rPr lang="en-US" dirty="0" smtClean="0">
                <a:solidFill>
                  <a:schemeClr val="bg1"/>
                </a:solidFill>
              </a:rPr>
              <a:t>* Staff </a:t>
            </a:r>
            <a:r>
              <a:rPr lang="en-US" dirty="0">
                <a:solidFill>
                  <a:schemeClr val="bg1"/>
                </a:solidFill>
              </a:rPr>
              <a:t>ID will be automatically given </a:t>
            </a:r>
            <a:r>
              <a:rPr lang="en-US" dirty="0" smtClean="0">
                <a:solidFill>
                  <a:schemeClr val="bg1"/>
                </a:solidFill>
              </a:rPr>
              <a:t>by the system(ERP </a:t>
            </a:r>
            <a:r>
              <a:rPr lang="en-US" dirty="0">
                <a:solidFill>
                  <a:schemeClr val="bg1"/>
                </a:solidFill>
              </a:rPr>
              <a:t>software)</a:t>
            </a:r>
            <a:endParaRPr lang="en-IN" dirty="0">
              <a:solidFill>
                <a:schemeClr val="bg1"/>
              </a:solidFill>
            </a:endParaRPr>
          </a:p>
          <a:p>
            <a:pPr algn="ctr"/>
            <a:endParaRPr lang="en-IN" dirty="0">
              <a:solidFill>
                <a:schemeClr val="bg1"/>
              </a:solidFill>
            </a:endParaRPr>
          </a:p>
        </p:txBody>
      </p:sp>
      <p:sp>
        <p:nvSpPr>
          <p:cNvPr id="7" name="Rounded Rectangle 6"/>
          <p:cNvSpPr/>
          <p:nvPr/>
        </p:nvSpPr>
        <p:spPr>
          <a:xfrm>
            <a:off x="9664239" y="980667"/>
            <a:ext cx="2322724" cy="1354047"/>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smtClean="0">
                <a:solidFill>
                  <a:schemeClr val="bg1"/>
                </a:solidFill>
              </a:rPr>
              <a:t>B.Sc/BA/</a:t>
            </a:r>
            <a:r>
              <a:rPr lang="en-US" dirty="0" err="1" smtClean="0">
                <a:solidFill>
                  <a:schemeClr val="bg1"/>
                </a:solidFill>
              </a:rPr>
              <a:t>B.Com</a:t>
            </a:r>
            <a:r>
              <a:rPr lang="en-US" dirty="0" smtClean="0">
                <a:solidFill>
                  <a:schemeClr val="bg1"/>
                </a:solidFill>
              </a:rPr>
              <a:t>      </a:t>
            </a:r>
            <a:endParaRPr lang="en-US" dirty="0">
              <a:solidFill>
                <a:schemeClr val="bg1"/>
              </a:solidFill>
            </a:endParaRPr>
          </a:p>
          <a:p>
            <a:pPr marL="342900" indent="-342900" algn="r">
              <a:buAutoNum type="arabicPeriod" startAt="2"/>
            </a:pPr>
            <a:r>
              <a:rPr lang="en-US" dirty="0" smtClean="0">
                <a:solidFill>
                  <a:schemeClr val="bg1"/>
                </a:solidFill>
              </a:rPr>
              <a:t>M.Sc/MA/</a:t>
            </a:r>
            <a:r>
              <a:rPr lang="en-US" dirty="0" err="1" smtClean="0">
                <a:solidFill>
                  <a:schemeClr val="bg1"/>
                </a:solidFill>
              </a:rPr>
              <a:t>M.Com</a:t>
            </a:r>
            <a:r>
              <a:rPr lang="en-US" dirty="0" smtClean="0">
                <a:solidFill>
                  <a:schemeClr val="bg1"/>
                </a:solidFill>
              </a:rPr>
              <a:t>       </a:t>
            </a:r>
            <a:endParaRPr lang="en-US" dirty="0">
              <a:solidFill>
                <a:schemeClr val="bg1"/>
              </a:solidFill>
            </a:endParaRPr>
          </a:p>
          <a:p>
            <a:pPr marL="342900" indent="-342900" algn="ctr">
              <a:buAutoNum type="arabicPeriod" startAt="3"/>
            </a:pPr>
            <a:r>
              <a:rPr lang="en-US" dirty="0" smtClean="0">
                <a:solidFill>
                  <a:schemeClr val="bg1"/>
                </a:solidFill>
              </a:rPr>
              <a:t>PHD        </a:t>
            </a:r>
            <a:endParaRPr lang="en-IN" dirty="0">
              <a:solidFill>
                <a:schemeClr val="bg1"/>
              </a:solidFill>
            </a:endParaRPr>
          </a:p>
        </p:txBody>
      </p:sp>
      <p:sp>
        <p:nvSpPr>
          <p:cNvPr id="8" name="Rounded Rectangle 7"/>
          <p:cNvSpPr/>
          <p:nvPr/>
        </p:nvSpPr>
        <p:spPr>
          <a:xfrm>
            <a:off x="9317522" y="3304902"/>
            <a:ext cx="2781027" cy="3299871"/>
          </a:xfrm>
          <a:prstGeom prst="roundRect">
            <a:avLst/>
          </a:prstGeom>
          <a:solidFill>
            <a:srgbClr val="FFFF00"/>
          </a:solidFill>
          <a:ln>
            <a:solidFill>
              <a:srgbClr val="FFFF00"/>
            </a:solidFill>
          </a:ln>
          <a:effectLst/>
          <a:scene3d>
            <a:camera prst="obliqueTopLef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dirty="0">
                <a:solidFill>
                  <a:schemeClr val="bg1"/>
                </a:solidFill>
              </a:rPr>
              <a:t>RECEPTIONIST     </a:t>
            </a:r>
          </a:p>
          <a:p>
            <a:pPr marL="342900" indent="-342900" algn="ctr">
              <a:buAutoNum type="arabicPeriod" startAt="2"/>
            </a:pPr>
            <a:r>
              <a:rPr lang="en-US" dirty="0">
                <a:solidFill>
                  <a:schemeClr val="bg1"/>
                </a:solidFill>
              </a:rPr>
              <a:t>CLERK       </a:t>
            </a:r>
          </a:p>
          <a:p>
            <a:pPr algn="ctr"/>
            <a:r>
              <a:rPr lang="en-US" dirty="0" smtClean="0">
                <a:solidFill>
                  <a:schemeClr val="bg1"/>
                </a:solidFill>
              </a:rPr>
              <a:t>3</a:t>
            </a:r>
            <a:r>
              <a:rPr lang="en-US" dirty="0">
                <a:solidFill>
                  <a:schemeClr val="bg1"/>
                </a:solidFill>
              </a:rPr>
              <a:t>. OFFICE </a:t>
            </a:r>
            <a:r>
              <a:rPr lang="en-US" dirty="0" smtClean="0">
                <a:solidFill>
                  <a:schemeClr val="bg1"/>
                </a:solidFill>
              </a:rPr>
              <a:t>ASSISTANT</a:t>
            </a:r>
          </a:p>
          <a:p>
            <a:pPr algn="ctr"/>
            <a:r>
              <a:rPr lang="en-US" dirty="0">
                <a:solidFill>
                  <a:schemeClr val="bg1"/>
                </a:solidFill>
              </a:rPr>
              <a:t>4. HEAD </a:t>
            </a:r>
            <a:r>
              <a:rPr lang="en-US" dirty="0" smtClean="0">
                <a:solidFill>
                  <a:schemeClr val="bg1"/>
                </a:solidFill>
              </a:rPr>
              <a:t>CLERK</a:t>
            </a:r>
          </a:p>
          <a:p>
            <a:pPr algn="ctr"/>
            <a:r>
              <a:rPr lang="en-US" dirty="0">
                <a:solidFill>
                  <a:schemeClr val="bg1"/>
                </a:solidFill>
              </a:rPr>
              <a:t>5. OFFICE </a:t>
            </a:r>
            <a:r>
              <a:rPr lang="en-US" dirty="0" smtClean="0">
                <a:solidFill>
                  <a:schemeClr val="bg1"/>
                </a:solidFill>
              </a:rPr>
              <a:t>SUPERINTENDENT</a:t>
            </a:r>
          </a:p>
          <a:p>
            <a:pPr algn="ctr"/>
            <a:r>
              <a:rPr lang="en-US" dirty="0">
                <a:solidFill>
                  <a:schemeClr val="bg1"/>
                </a:solidFill>
              </a:rPr>
              <a:t>6. </a:t>
            </a:r>
            <a:r>
              <a:rPr lang="en-US" dirty="0" smtClean="0">
                <a:solidFill>
                  <a:schemeClr val="bg1"/>
                </a:solidFill>
              </a:rPr>
              <a:t>DRIVER</a:t>
            </a:r>
          </a:p>
          <a:p>
            <a:pPr algn="ctr"/>
            <a:r>
              <a:rPr lang="en-US" dirty="0" smtClean="0">
                <a:solidFill>
                  <a:schemeClr val="bg1"/>
                </a:solidFill>
              </a:rPr>
              <a:t>7</a:t>
            </a:r>
            <a:r>
              <a:rPr lang="en-US" dirty="0">
                <a:solidFill>
                  <a:schemeClr val="bg1"/>
                </a:solidFill>
              </a:rPr>
              <a:t>. </a:t>
            </a:r>
            <a:r>
              <a:rPr lang="en-US" dirty="0" smtClean="0">
                <a:solidFill>
                  <a:schemeClr val="bg1"/>
                </a:solidFill>
              </a:rPr>
              <a:t>GARDENER</a:t>
            </a:r>
          </a:p>
          <a:p>
            <a:pPr algn="ctr"/>
            <a:r>
              <a:rPr lang="en-US" dirty="0">
                <a:solidFill>
                  <a:schemeClr val="bg1"/>
                </a:solidFill>
              </a:rPr>
              <a:t>8. </a:t>
            </a:r>
            <a:r>
              <a:rPr lang="en-US" dirty="0" smtClean="0">
                <a:solidFill>
                  <a:schemeClr val="bg1"/>
                </a:solidFill>
              </a:rPr>
              <a:t>SWEEPER</a:t>
            </a:r>
          </a:p>
          <a:p>
            <a:pPr algn="ctr"/>
            <a:r>
              <a:rPr lang="en-US" dirty="0" smtClean="0">
                <a:solidFill>
                  <a:schemeClr val="bg1"/>
                </a:solidFill>
              </a:rPr>
              <a:t>9. SECURITY        </a:t>
            </a:r>
            <a:endParaRPr lang="en-IN" dirty="0">
              <a:solidFill>
                <a:schemeClr val="bg1"/>
              </a:solidFill>
            </a:endParaRPr>
          </a:p>
        </p:txBody>
      </p:sp>
      <p:cxnSp>
        <p:nvCxnSpPr>
          <p:cNvPr id="9" name="Straight Arrow Connector 8"/>
          <p:cNvCxnSpPr/>
          <p:nvPr/>
        </p:nvCxnSpPr>
        <p:spPr>
          <a:xfrm flipH="1">
            <a:off x="3683726" y="1076872"/>
            <a:ext cx="1188720" cy="14966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p:cNvCxnSpPr>
          <p:nvPr/>
        </p:nvCxnSpPr>
        <p:spPr>
          <a:xfrm>
            <a:off x="5601790" y="1076872"/>
            <a:ext cx="20521" cy="94718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8360229" y="1576592"/>
            <a:ext cx="1342909" cy="123192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7925077" y="3056709"/>
            <a:ext cx="1392444" cy="69899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81519" y="456387"/>
            <a:ext cx="1801315" cy="646331"/>
          </a:xfrm>
          <a:prstGeom prst="rect">
            <a:avLst/>
          </a:prstGeom>
          <a:noFill/>
        </p:spPr>
        <p:txBody>
          <a:bodyPr wrap="square" rtlCol="0">
            <a:spAutoFit/>
          </a:bodyPr>
          <a:lstStyle/>
          <a:p>
            <a:r>
              <a:rPr lang="en-US" sz="3600" dirty="0" smtClean="0"/>
              <a:t>LEVEL 3</a:t>
            </a:r>
            <a:endParaRPr lang="en-IN" sz="3600" dirty="0"/>
          </a:p>
        </p:txBody>
      </p:sp>
    </p:spTree>
    <p:extLst>
      <p:ext uri="{BB962C8B-B14F-4D97-AF65-F5344CB8AC3E}">
        <p14:creationId xmlns:p14="http://schemas.microsoft.com/office/powerpoint/2010/main" val="2374440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659</TotalTime>
  <Words>1462</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Times New Roman</vt:lpstr>
      <vt:lpstr>Trebuchet MS</vt:lpstr>
      <vt:lpstr>Tw Cen MT</vt:lpstr>
      <vt:lpstr>Tw Cen MT (Body)</vt:lpstr>
      <vt:lpstr>Wingdings</vt:lpstr>
      <vt:lpstr>Circuit</vt:lpstr>
      <vt:lpstr>SCHOOL  MANAGEMENT  SYSTEM PROJECT</vt:lpstr>
      <vt:lpstr>About the project…..</vt:lpstr>
      <vt:lpstr>PowerPoint Presentation</vt:lpstr>
      <vt:lpstr>PowerPoint Presentation</vt:lpstr>
      <vt:lpstr>DATA FLOW DIAGRAM</vt:lpstr>
      <vt:lpstr>Level 0</vt:lpstr>
      <vt:lpstr>PowerPoint Presentation</vt:lpstr>
      <vt:lpstr>PowerPoint Presentation</vt:lpstr>
      <vt:lpstr>PowerPoint Presentation</vt:lpstr>
      <vt:lpstr>PowerPoint Presentation</vt:lpstr>
      <vt:lpstr>PowerPoint Presentation</vt:lpstr>
      <vt:lpstr>SCOPE OF THE PROJECT</vt:lpstr>
      <vt:lpstr>UTILITY OF THE PROJECT…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Shakti Prasad</dc:creator>
  <cp:lastModifiedBy>HP</cp:lastModifiedBy>
  <cp:revision>60</cp:revision>
  <dcterms:created xsi:type="dcterms:W3CDTF">2021-01-31T07:11:00Z</dcterms:created>
  <dcterms:modified xsi:type="dcterms:W3CDTF">2022-01-17T13:27:52Z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