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44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49DA"/>
    <a:srgbClr val="000000"/>
    <a:srgbClr val="87F5F0"/>
    <a:srgbClr val="FFFF00"/>
    <a:srgbClr val="4FA7FF"/>
    <a:srgbClr val="9BDEFF"/>
    <a:srgbClr val="66CCFF"/>
    <a:srgbClr val="8AE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5" autoAdjust="0"/>
    <p:restoredTop sz="90866" autoAdjust="0"/>
  </p:normalViewPr>
  <p:slideViewPr>
    <p:cSldViewPr>
      <p:cViewPr>
        <p:scale>
          <a:sx n="90" d="100"/>
          <a:sy n="90" d="100"/>
        </p:scale>
        <p:origin x="124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9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fld id="{DF60DF6A-9246-42E6-957F-9BEA541A6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06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fld id="{3AE2CBE5-025B-42EB-92F2-9721A20E3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11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7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4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0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1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2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7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4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66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0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7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9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3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white">
          <a:xfrm>
            <a:off x="0" y="0"/>
            <a:ext cx="9144000" cy="4041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21"/>
          <p:cNvSpPr>
            <a:spLocks/>
          </p:cNvSpPr>
          <p:nvPr/>
        </p:nvSpPr>
        <p:spPr bwMode="gray">
          <a:xfrm>
            <a:off x="-4763" y="1936750"/>
            <a:ext cx="9148763" cy="2744788"/>
          </a:xfrm>
          <a:custGeom>
            <a:avLst/>
            <a:gdLst/>
            <a:ahLst/>
            <a:cxnLst>
              <a:cxn ang="0">
                <a:pos x="3" y="563"/>
              </a:cxn>
              <a:cxn ang="0">
                <a:pos x="2890" y="7"/>
              </a:cxn>
              <a:cxn ang="0">
                <a:pos x="5763" y="583"/>
              </a:cxn>
              <a:cxn ang="0">
                <a:pos x="5760" y="1729"/>
              </a:cxn>
              <a:cxn ang="0">
                <a:pos x="0" y="1729"/>
              </a:cxn>
              <a:cxn ang="0">
                <a:pos x="3" y="563"/>
              </a:cxn>
            </a:cxnLst>
            <a:rect l="0" t="0" r="r" b="b"/>
            <a:pathLst>
              <a:path w="5763" h="1729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5686"/>
                  <a:invGamma/>
                </a:schemeClr>
              </a:gs>
            </a:gsLst>
            <a:lin ang="0" scaled="1"/>
          </a:gra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20" descr="b"/>
          <p:cNvSpPr>
            <a:spLocks/>
          </p:cNvSpPr>
          <p:nvPr/>
        </p:nvSpPr>
        <p:spPr bwMode="gray">
          <a:xfrm>
            <a:off x="-11113" y="2060575"/>
            <a:ext cx="9155113" cy="2765425"/>
          </a:xfrm>
          <a:custGeom>
            <a:avLst/>
            <a:gdLst>
              <a:gd name="T0" fmla="*/ 0 w 5767"/>
              <a:gd name="T1" fmla="*/ 569 h 1644"/>
              <a:gd name="T2" fmla="*/ 2818 w 5767"/>
              <a:gd name="T3" fmla="*/ 21 h 1644"/>
              <a:gd name="T4" fmla="*/ 5767 w 5767"/>
              <a:gd name="T5" fmla="*/ 583 h 1644"/>
              <a:gd name="T6" fmla="*/ 5764 w 5767"/>
              <a:gd name="T7" fmla="*/ 1644 h 1644"/>
              <a:gd name="T8" fmla="*/ 4 w 5767"/>
              <a:gd name="T9" fmla="*/ 1644 h 1644"/>
              <a:gd name="T10" fmla="*/ 0 w 5767"/>
              <a:gd name="T11" fmla="*/ 569 h 16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7" h="1644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838200" y="990600"/>
            <a:ext cx="7467600" cy="6858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4888" y="53340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7095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2DEA8-6F77-4140-9613-1638075D3510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816392540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6C6A-EE78-440D-BE80-950595DBC407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1859162725"/>
      </p:ext>
    </p:extLst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0F32-5CCE-40B5-9896-183222DFFAAC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4111385047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9F69-7E7E-4824-9532-6C7A201837DC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1950479470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5BDC-BC66-4052-B152-AA8AAAB16093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4233484910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D0AC1-4C79-492F-AA7B-7BA1D362D089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64615251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C97A4-8B4A-4469-92EE-10872D82BA79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1882944693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0EC81-AF9B-4B80-9830-AEFBA8060442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383916614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08B78-5EDE-4925-850C-86DC394A62A2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3625875683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C36B8-C5F4-45F1-A1F5-579E80284651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2706297601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5F45E-D52E-49A0-AD47-9B2F138717E0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2482015164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"/>
            <a:ext cx="91440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5B518F1-F81A-4550-9263-2DBB24D79E1E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34100" y="-14288"/>
            <a:ext cx="2895600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32" name="Freeform 19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20"/>
          <p:cNvSpPr txBox="1">
            <a:spLocks noChangeArrowheads="1"/>
          </p:cNvSpPr>
          <p:nvPr/>
        </p:nvSpPr>
        <p:spPr bwMode="auto">
          <a:xfrm>
            <a:off x="8047038" y="6540500"/>
            <a:ext cx="639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1"/>
                </a:solidFill>
                <a:latin typeface="Verdana" pitchFamily="34" charset="0"/>
              </a:rPr>
              <a:t>USEA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9999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11"/>
          <p:cNvSpPr>
            <a:spLocks noChangeArrowheads="1" noChangeShapeType="1" noTextEdit="1"/>
          </p:cNvSpPr>
          <p:nvPr/>
        </p:nvSpPr>
        <p:spPr bwMode="auto">
          <a:xfrm>
            <a:off x="1143000" y="1371600"/>
            <a:ext cx="7048500" cy="962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m-KH" sz="3600" kern="10">
                <a:solidFill>
                  <a:srgbClr val="FFFFFF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 សៅស៍អ៊ីសថ៍អេយសៀ</a:t>
            </a:r>
            <a:endParaRPr lang="en-US" sz="3600" kern="10">
              <a:solidFill>
                <a:srgbClr val="FFFFFF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75" name="WordArt 5"/>
          <p:cNvSpPr>
            <a:spLocks noChangeArrowheads="1" noChangeShapeType="1" noTextEdit="1"/>
          </p:cNvSpPr>
          <p:nvPr/>
        </p:nvSpPr>
        <p:spPr bwMode="gray">
          <a:xfrm>
            <a:off x="1390650" y="2428875"/>
            <a:ext cx="6591300" cy="352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SOUTH-EAST ASIA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gray">
          <a:xfrm>
            <a:off x="-76200" y="3505200"/>
            <a:ext cx="2743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 dirty="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ពិភពលោក</a:t>
            </a:r>
            <a:endParaRPr lang="en-US" altLang="en-US" sz="3200" dirty="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gray">
          <a:xfrm>
            <a:off x="1676400" y="4313238"/>
            <a:ext cx="327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 dirty="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ជំនាញ</a:t>
            </a:r>
            <a:endParaRPr lang="en-US" altLang="en-US" sz="3200" dirty="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gray">
          <a:xfrm>
            <a:off x="3657600" y="5029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 dirty="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ឧត្តមភាព</a:t>
            </a:r>
            <a:endParaRPr lang="en-US" altLang="en-US" sz="3200" dirty="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gray">
          <a:xfrm>
            <a:off x="5943600" y="5791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 dirty="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ឥរិយាបថ</a:t>
            </a:r>
            <a:endParaRPr lang="en-US" altLang="en-US" sz="3200" dirty="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4138"/>
            <a:ext cx="1309687" cy="13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ជំពូកទី ១ ៖ សេចក្តីផ្តើម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265238"/>
            <a:ext cx="88773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១.១- លំនាំបញ្ហា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</a:t>
            </a:r>
            <a:endParaRPr lang="km-KH" altLang="zh-TW" sz="2400" dirty="0" smtClean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.....................................................................................................................................................................។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15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ជំពូកទី ១ ៖ សេចក្តីផ្តើម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265238"/>
            <a:ext cx="88773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១.២- ចំណោទបញ្ហា និងសំណួរស្រាវជ្រាវ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.....................................................................................................................................................................?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១.៣- គោលបំណងនៃការស្រាវជ្រាវ</a:t>
            </a:r>
          </a:p>
          <a:p>
            <a:pPr marL="109728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..........................................</a:t>
            </a:r>
          </a:p>
          <a:p>
            <a:pPr marL="109728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...............................</a:t>
            </a:r>
            <a:endParaRPr lang="km-KH" altLang="zh-TW" sz="2400" dirty="0" smtClean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0691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២ ៖ រំលឹកទ្រឹស្តី (១០%-២០%)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៣-៥ ស្លាយ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រំលឹកទ្រឹស្តីសំខាន់ៗ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សូមមើលគំរូខាងក្រោម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357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ជំពូកទី ២ ៖ រំលឹកទ្រឹស្តី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112838"/>
            <a:ext cx="88773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២.១- ទិដ្ឋភាពទូទៅ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២.១.១- ...........................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...........................................................................................................។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២.១.២- ............................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.............................................</a:t>
            </a:r>
            <a:endParaRPr lang="km-KH" altLang="zh-TW" sz="2400" dirty="0" smtClean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7406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៣ ៖ វិធីសាស្ត្រស្រាវជ្រាវ (៥%-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១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០%)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២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-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៣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ស្លាយ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ទីកន្លែង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ការជ្រើសរើសសំណាក ជាដើម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សូមមើលគំរូខាងក្រោម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4182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ជំពូកទី ៣ ៖ វិធីសាស្ត្រស្រាវជ្រាវ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112838"/>
            <a:ext cx="88773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៣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.១- ទីកន្លែង ឬអង្គ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ភាព</a:t>
            </a:r>
            <a:r>
              <a:rPr lang="en-US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b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..................................................................................................................។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៣.២- ប្រភេទនៃការស្រាវជ្រាវ</a:t>
            </a:r>
          </a:p>
          <a:p>
            <a:pPr marL="457200" lvl="1" indent="0">
              <a:lnSpc>
                <a:spcPct val="200000"/>
              </a:lnSpc>
              <a:spcBef>
                <a:spcPct val="20000"/>
              </a:spcBef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.............................................</a:t>
            </a:r>
            <a:r>
              <a:rPr lang="en-US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។</a:t>
            </a:r>
            <a:endParaRPr lang="km-KH" altLang="zh-TW" sz="2400" dirty="0" smtClean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44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៤ ៖ លទ្ធផលស្រាវជ្រាវ និងការពិភាក្សា (៥០%-៦០%)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៧-១០ ស្លាយ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ប្រវត្តិអង្គភាព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បេសកកម្ម និងចក្ខុវិស័យ ជាដើម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សូមមើលគំរូខាងក្រោម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43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3048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ជំពូកទី ៤ ៖ លទ្ធផលស្រាវជ្រាវ និងការពិភាក្សា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112838"/>
            <a:ext cx="88773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៤.១- ស្ថានភាពទូទៅរបស់គ្រឹះស្ថាន...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៤.១.១- ឈ្មោះ និងស្លាកសញ្ញា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៤.១.២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- ទីតាំង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0372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៥ ៖ សេចក្តីសន្និដ្ឋាន និងការផ្តល់អនុសាសន៍ (១០%-២០%)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៣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-៦ ស្លាយ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សេចក្តីសន្និដ្ឋាន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ការផ្តល់អនុសាសន៍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សូមមើលគំរូខាងក្រោម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094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914400" y="3810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ជំពូកទី ៥ ៖ សេចក្តីសន្និដ្ឋាន និងការផ្ដល់អនុសាសន៍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112838"/>
            <a:ext cx="88773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៥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.១- សេចក្តីសន្និដ្ឋាន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...........................។</a:t>
            </a: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៥.២- ការផ្តល់អនុសាសន៍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...........................................។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143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4100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762000" y="412750"/>
            <a:ext cx="7391400" cy="577850"/>
          </a:xfrm>
          <a:noFill/>
        </p:spPr>
        <p:txBody>
          <a:bodyPr/>
          <a:lstStyle/>
          <a:p>
            <a:pPr eaLnBrk="1" hangingPunct="1"/>
            <a:r>
              <a:rPr lang="km-KH" altLang="en-US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  <a:endParaRPr lang="en-US" altLang="en-US" sz="54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pSp>
        <p:nvGrpSpPr>
          <p:cNvPr id="4101" name="Group 29"/>
          <p:cNvGrpSpPr>
            <a:grpSpLocks/>
          </p:cNvGrpSpPr>
          <p:nvPr/>
        </p:nvGrpSpPr>
        <p:grpSpPr bwMode="auto">
          <a:xfrm>
            <a:off x="752475" y="1936750"/>
            <a:ext cx="566738" cy="649288"/>
            <a:chOff x="2078" y="1104"/>
            <a:chExt cx="1615" cy="2775"/>
          </a:xfrm>
        </p:grpSpPr>
        <p:sp>
          <p:nvSpPr>
            <p:cNvPr id="4127" name="Oval 3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4128" name="Oval 3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gray">
            <a:xfrm>
              <a:off x="2254" y="1206"/>
              <a:ext cx="688" cy="25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4386"/>
                </a:solidFill>
                <a:latin typeface="Arial" charset="0"/>
              </a:endParaRPr>
            </a:p>
          </p:txBody>
        </p:sp>
        <p:sp>
          <p:nvSpPr>
            <p:cNvPr id="4130" name="Oval 33"/>
            <p:cNvSpPr>
              <a:spLocks noChangeArrowheads="1"/>
            </p:cNvSpPr>
            <p:nvPr/>
          </p:nvSpPr>
          <p:spPr bwMode="gray">
            <a:xfrm>
              <a:off x="2254" y="1204"/>
              <a:ext cx="688" cy="256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gray">
            <a:xfrm>
              <a:off x="2336" y="1206"/>
              <a:ext cx="1095" cy="257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4386"/>
                </a:solidFill>
                <a:latin typeface="Arial" charset="0"/>
              </a:endParaRPr>
            </a:p>
          </p:txBody>
        </p:sp>
        <p:sp>
          <p:nvSpPr>
            <p:cNvPr id="4132" name="Oval 35"/>
            <p:cNvSpPr>
              <a:spLocks noChangeArrowheads="1"/>
            </p:cNvSpPr>
            <p:nvPr/>
          </p:nvSpPr>
          <p:spPr bwMode="gray">
            <a:xfrm>
              <a:off x="2334" y="1104"/>
              <a:ext cx="1097" cy="2775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m-KH" altLang="en-US" sz="2400" b="1">
                  <a:solidFill>
                    <a:srgbClr val="004386"/>
                  </a:solidFill>
                  <a:latin typeface="Khmer OS Siemreap" panose="02000500000000020004" pitchFamily="2" charset="0"/>
                  <a:ea typeface="Khmer OS Muol Light" panose="02000500000000020004" pitchFamily="2" charset="0"/>
                  <a:cs typeface="Khmer OS Siemreap" panose="02000500000000020004" pitchFamily="2" charset="0"/>
                </a:rPr>
                <a:t>១</a:t>
              </a:r>
              <a:endParaRPr lang="en-US" altLang="en-US" sz="2400" b="1">
                <a:solidFill>
                  <a:srgbClr val="004386"/>
                </a:solidFill>
                <a:latin typeface="Khmer OS Siemreap" panose="02000500000000020004" pitchFamily="2" charset="0"/>
                <a:ea typeface="Khmer OS Muol Light" panose="02000500000000020004" pitchFamily="2" charset="0"/>
                <a:cs typeface="Khmer OS Siemreap" panose="02000500000000020004" pitchFamily="2" charset="0"/>
              </a:endParaRPr>
            </a:p>
          </p:txBody>
        </p:sp>
      </p:grpSp>
      <p:sp>
        <p:nvSpPr>
          <p:cNvPr id="35" name="AutoShape 28"/>
          <p:cNvSpPr txBox="1">
            <a:spLocks noChangeArrowheads="1"/>
          </p:cNvSpPr>
          <p:nvPr/>
        </p:nvSpPr>
        <p:spPr bwMode="gray">
          <a:xfrm>
            <a:off x="1485900" y="1968500"/>
            <a:ext cx="7277100" cy="627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0" fontAlgn="base" hangingPunct="0"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None/>
              <a:defRPr/>
            </a:pPr>
            <a:r>
              <a:rPr lang="km-KH" altLang="en-US" sz="2400" dirty="0" smtClean="0">
                <a:solidFill>
                  <a:srgbClr val="0033CC"/>
                </a:solidFill>
                <a:latin typeface="Khmer OS Siemreap" panose="02000500000000020004" pitchFamily="2" charset="0"/>
                <a:ea typeface="Khmer OS Muol Light" panose="02000500000000020004" pitchFamily="2" charset="0"/>
                <a:cs typeface="Khmer OS Siemreap" panose="02000500000000020004" pitchFamily="2" charset="0"/>
              </a:rPr>
              <a:t>ការរៀបចំស្លាយ</a:t>
            </a:r>
            <a:endParaRPr lang="en-US" altLang="en-US" sz="2400" dirty="0">
              <a:solidFill>
                <a:srgbClr val="0033CC"/>
              </a:solidFill>
              <a:latin typeface="Khmer OS Siemreap" panose="02000500000000020004" pitchFamily="2" charset="0"/>
              <a:ea typeface="Khmer OS Muol Light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6" name="AutoShape 28"/>
          <p:cNvSpPr txBox="1">
            <a:spLocks noChangeArrowheads="1"/>
          </p:cNvSpPr>
          <p:nvPr/>
        </p:nvSpPr>
        <p:spPr bwMode="gray">
          <a:xfrm>
            <a:off x="1485900" y="2798763"/>
            <a:ext cx="7277100" cy="625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0" fontAlgn="base" hangingPunct="0"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None/>
              <a:defRPr/>
            </a:pPr>
            <a:r>
              <a:rPr lang="km-KH" altLang="en-US" sz="2400" dirty="0" smtClean="0">
                <a:solidFill>
                  <a:srgbClr val="0033CC"/>
                </a:solidFill>
                <a:latin typeface="Khmer OS Siemreap" panose="02000500000000020004" pitchFamily="2" charset="0"/>
                <a:ea typeface="Khmer OS Muol Light" panose="02000500000000020004" pitchFamily="2" charset="0"/>
                <a:cs typeface="Khmer OS Siemreap" panose="02000500000000020004" pitchFamily="2" charset="0"/>
              </a:rPr>
              <a:t>ការធ្វើបទបង្ហាញ និងលទ្ធផល</a:t>
            </a:r>
            <a:endParaRPr lang="en-US" altLang="en-US" sz="2400" dirty="0">
              <a:solidFill>
                <a:srgbClr val="0033CC"/>
              </a:solidFill>
              <a:latin typeface="Khmer OS Siemreap" panose="02000500000000020004" pitchFamily="2" charset="0"/>
              <a:ea typeface="Khmer OS Muol Light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7" name="AutoShape 28"/>
          <p:cNvSpPr txBox="1">
            <a:spLocks noChangeArrowheads="1"/>
          </p:cNvSpPr>
          <p:nvPr/>
        </p:nvSpPr>
        <p:spPr bwMode="gray">
          <a:xfrm>
            <a:off x="1485900" y="3636963"/>
            <a:ext cx="7277100" cy="625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0" fontAlgn="base" hangingPunct="0"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None/>
              <a:defRPr/>
            </a:pPr>
            <a:r>
              <a:rPr lang="km-KH" altLang="en-US" sz="2400" dirty="0" smtClean="0">
                <a:solidFill>
                  <a:srgbClr val="0033CC"/>
                </a:solidFill>
                <a:latin typeface="Khmer OS Siemreap" panose="02000500000000020004" pitchFamily="2" charset="0"/>
                <a:ea typeface="Khmer OS Muol Light" panose="02000500000000020004" pitchFamily="2" charset="0"/>
                <a:cs typeface="Khmer OS Siemreap" panose="02000500000000020004" pitchFamily="2" charset="0"/>
              </a:rPr>
              <a:t>សំណួរ-ចម្លើយ</a:t>
            </a:r>
            <a:endParaRPr lang="en-US" altLang="en-US" sz="2400" dirty="0">
              <a:solidFill>
                <a:srgbClr val="0033CC"/>
              </a:solidFill>
              <a:latin typeface="Khmer OS Siemreap" panose="02000500000000020004" pitchFamily="2" charset="0"/>
              <a:ea typeface="Khmer OS Muol Light" panose="02000500000000020004" pitchFamily="2" charset="0"/>
              <a:cs typeface="Khmer OS Siemreap" panose="02000500000000020004" pitchFamily="2" charset="0"/>
            </a:endParaRPr>
          </a:p>
        </p:txBody>
      </p:sp>
      <p:grpSp>
        <p:nvGrpSpPr>
          <p:cNvPr id="4106" name="Group 29"/>
          <p:cNvGrpSpPr>
            <a:grpSpLocks/>
          </p:cNvGrpSpPr>
          <p:nvPr/>
        </p:nvGrpSpPr>
        <p:grpSpPr bwMode="auto">
          <a:xfrm>
            <a:off x="762000" y="2779713"/>
            <a:ext cx="566738" cy="649287"/>
            <a:chOff x="2078" y="1104"/>
            <a:chExt cx="1615" cy="2775"/>
          </a:xfrm>
        </p:grpSpPr>
        <p:sp>
          <p:nvSpPr>
            <p:cNvPr id="4121" name="Oval 3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4122" name="Oval 3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68" name="Oval 32"/>
            <p:cNvSpPr>
              <a:spLocks noChangeArrowheads="1"/>
            </p:cNvSpPr>
            <p:nvPr/>
          </p:nvSpPr>
          <p:spPr bwMode="gray">
            <a:xfrm>
              <a:off x="2254" y="1206"/>
              <a:ext cx="688" cy="25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4386"/>
                </a:solidFill>
                <a:latin typeface="Arial" charset="0"/>
              </a:endParaRPr>
            </a:p>
          </p:txBody>
        </p:sp>
        <p:sp>
          <p:nvSpPr>
            <p:cNvPr id="4124" name="Oval 33"/>
            <p:cNvSpPr>
              <a:spLocks noChangeArrowheads="1"/>
            </p:cNvSpPr>
            <p:nvPr/>
          </p:nvSpPr>
          <p:spPr bwMode="gray">
            <a:xfrm>
              <a:off x="2254" y="1204"/>
              <a:ext cx="688" cy="256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70" name="Oval 34"/>
            <p:cNvSpPr>
              <a:spLocks noChangeArrowheads="1"/>
            </p:cNvSpPr>
            <p:nvPr/>
          </p:nvSpPr>
          <p:spPr bwMode="gray">
            <a:xfrm>
              <a:off x="2336" y="1206"/>
              <a:ext cx="1095" cy="257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4386"/>
                </a:solidFill>
                <a:latin typeface="Arial" charset="0"/>
              </a:endParaRPr>
            </a:p>
          </p:txBody>
        </p:sp>
        <p:sp>
          <p:nvSpPr>
            <p:cNvPr id="4126" name="Oval 35"/>
            <p:cNvSpPr>
              <a:spLocks noChangeArrowheads="1"/>
            </p:cNvSpPr>
            <p:nvPr/>
          </p:nvSpPr>
          <p:spPr bwMode="gray">
            <a:xfrm>
              <a:off x="2334" y="1104"/>
              <a:ext cx="1097" cy="2775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m-KH" altLang="en-US" sz="2400" b="1">
                  <a:solidFill>
                    <a:srgbClr val="004386"/>
                  </a:solidFill>
                  <a:latin typeface="Khmer OS Siemreap" panose="02000500000000020004" pitchFamily="2" charset="0"/>
                  <a:ea typeface="Khmer OS Muol Light" panose="02000500000000020004" pitchFamily="2" charset="0"/>
                  <a:cs typeface="Khmer OS Siemreap" panose="02000500000000020004" pitchFamily="2" charset="0"/>
                </a:rPr>
                <a:t>២</a:t>
              </a:r>
              <a:endParaRPr lang="en-US" altLang="en-US" sz="2400" b="1">
                <a:solidFill>
                  <a:srgbClr val="004386"/>
                </a:solidFill>
                <a:latin typeface="Khmer OS Siemreap" panose="02000500000000020004" pitchFamily="2" charset="0"/>
                <a:ea typeface="Khmer OS Muol Light" panose="02000500000000020004" pitchFamily="2" charset="0"/>
                <a:cs typeface="Khmer OS Siemreap" panose="02000500000000020004" pitchFamily="2" charset="0"/>
              </a:endParaRPr>
            </a:p>
          </p:txBody>
        </p:sp>
      </p:grpSp>
      <p:grpSp>
        <p:nvGrpSpPr>
          <p:cNvPr id="4107" name="Group 29"/>
          <p:cNvGrpSpPr>
            <a:grpSpLocks/>
          </p:cNvGrpSpPr>
          <p:nvPr/>
        </p:nvGrpSpPr>
        <p:grpSpPr bwMode="auto">
          <a:xfrm>
            <a:off x="762000" y="3617913"/>
            <a:ext cx="566738" cy="649287"/>
            <a:chOff x="2078" y="1104"/>
            <a:chExt cx="1615" cy="2775"/>
          </a:xfrm>
        </p:grpSpPr>
        <p:sp>
          <p:nvSpPr>
            <p:cNvPr id="4115" name="Oval 3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4116" name="Oval 3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gray">
            <a:xfrm>
              <a:off x="2254" y="1206"/>
              <a:ext cx="688" cy="25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4386"/>
                </a:solidFill>
                <a:latin typeface="Arial" charset="0"/>
              </a:endParaRPr>
            </a:p>
          </p:txBody>
        </p:sp>
        <p:sp>
          <p:nvSpPr>
            <p:cNvPr id="4118" name="Oval 33"/>
            <p:cNvSpPr>
              <a:spLocks noChangeArrowheads="1"/>
            </p:cNvSpPr>
            <p:nvPr/>
          </p:nvSpPr>
          <p:spPr bwMode="gray">
            <a:xfrm>
              <a:off x="2254" y="1204"/>
              <a:ext cx="688" cy="256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200">
                <a:solidFill>
                  <a:srgbClr val="004386"/>
                </a:solidFill>
              </a:endParaRPr>
            </a:p>
          </p:txBody>
        </p:sp>
        <p:sp>
          <p:nvSpPr>
            <p:cNvPr id="82" name="Oval 34"/>
            <p:cNvSpPr>
              <a:spLocks noChangeArrowheads="1"/>
            </p:cNvSpPr>
            <p:nvPr/>
          </p:nvSpPr>
          <p:spPr bwMode="gray">
            <a:xfrm>
              <a:off x="2336" y="1206"/>
              <a:ext cx="1095" cy="257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004386"/>
                </a:solidFill>
                <a:latin typeface="Arial" charset="0"/>
              </a:endParaRPr>
            </a:p>
          </p:txBody>
        </p:sp>
        <p:sp>
          <p:nvSpPr>
            <p:cNvPr id="4120" name="Oval 35"/>
            <p:cNvSpPr>
              <a:spLocks noChangeArrowheads="1"/>
            </p:cNvSpPr>
            <p:nvPr/>
          </p:nvSpPr>
          <p:spPr bwMode="gray">
            <a:xfrm>
              <a:off x="2334" y="1104"/>
              <a:ext cx="1097" cy="2775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m-KH" altLang="en-US" sz="2400" b="1">
                  <a:solidFill>
                    <a:srgbClr val="004386"/>
                  </a:solidFill>
                  <a:latin typeface="Khmer OS Siemreap" panose="02000500000000020004" pitchFamily="2" charset="0"/>
                  <a:ea typeface="Khmer OS Muol Light" panose="02000500000000020004" pitchFamily="2" charset="0"/>
                  <a:cs typeface="Khmer OS Siemreap" panose="02000500000000020004" pitchFamily="2" charset="0"/>
                </a:rPr>
                <a:t>៣</a:t>
              </a:r>
              <a:endParaRPr lang="en-US" altLang="en-US" sz="2400" b="1">
                <a:solidFill>
                  <a:srgbClr val="004386"/>
                </a:solidFill>
                <a:latin typeface="Khmer OS Siemreap" panose="02000500000000020004" pitchFamily="2" charset="0"/>
                <a:ea typeface="Khmer OS Muol Light" panose="02000500000000020004" pitchFamily="2" charset="0"/>
                <a:cs typeface="Khmer OS Siemreap" panose="02000500000000020004" pitchFamily="2" charset="0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614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ការធ្វើបទបង្ហាញ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ការរៀបចំឯកសារការការពារសារ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ណា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និស្សិតត្រូវបោះពុម្ភសារណាចំនួន ១ច្បាប់ និងថតចម្លងចំនួន ២ច្បាប់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និស្សិតត្រូវបោះពុម្ភស្លាយសម្រាប់ការពារចំនួន ១ច្បាប់ និងថតចម្លងចំនួន ២ច្បាប់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ប្រគល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់</a:t>
            </a:r>
            <a:r>
              <a:rPr lang="en-US" altLang="zh-TW" sz="2400" dirty="0" err="1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ឱ្យ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សាកល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វិទ្យាល័យតាមការកំណត់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និងប្រគល់ទាំង </a:t>
            </a:r>
            <a:r>
              <a:rPr lang="en-US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Soft Copy &amp; Hard Copy 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នៃស្លាយបង្ហាញឱ្យបានមុនថ្ងៃការពារ ១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ថ្ងៃ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5422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ការធ្វើបទបង្ហាញ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ដំណើរការការការពារសារណា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និស្សិតត្រូវមានវត្តមានមុនពេលការពារយ៉ាងតិច ៣០នាទី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និស្សិតត្រូវត្រៀមរាល់ឯកសារគាំទ្រសម្រាប់ការការពារសារ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ណា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/>
            </a:r>
            <a:b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របស់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ខ្លួន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និស្សិតមានពេលវេលាការពារសារណាចំនួន ១ម៉ោងគត់ ក្នុងនោះការធ្វើបទបង្ហាញរយៈពេល ៣០នាទី និងសំណួរ-ចម្លើយរយៈពេល ៣០នាទី។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32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ការធ្វើបទបង្ហាញ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ការស្លៀកពាក់ឯកសណ្ឋាននៅពេលការពារ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បុរសស្លៀកខោជើងវែង ពណ៌ទឹកប៊ិច ពាក់អាវដៃវែងពណ៌ផ្ទៃមេឃលាត ក្រវាត់កពណ៌ខៀវទឹកប៊ិច ស្បែកជើងឃ្លុបពណ៌ខ្មៅ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នារីត្រូវស្លៀកសំពត់ខ្លី ឆែកក្រោមត្រឹមជង្គង់ ពណ៌ខៀវទឹកប៊ិច ពាក់អាវដៃខ្លីពណ៌ផ្ទៃមេឃលាត ស្បែកជើងឃ្លុប ឬក្រវ៉ាត់កែងពណ៌ខ្មៅ 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ប័ណ្ណសម្គាល់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និស្សិតនិង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ស្លាកសញ្ញាសម្គាល់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របស់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/>
            </a:r>
            <a:b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សាកលវិទ្យាល័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យ ។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151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លទ្ធផលសារណា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ការវាយតម្លៃសារណា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ការវាយតម្លៃស្របតាមតារាងរង្វាយតម្លៃការការពារសារណាថ្នាក់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បរិញ្ញាបត្រ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សូមមើលតារាងវាយតម្លៃសារណា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32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លទ្ធផលសារណា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ការបូកសរុបលទ្ធផលសារណា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លទ្ធផលនៃការវាយតម្លៃសារណារបស់ក្រុមនិស្សិត ត្រូវបានគិតជាមធ្យមភាគនៃពិន្ទុរបស់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សមាជិកគ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ណៈកម្មការទាំង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អស់ 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ក្រុមនិស្សិតដែលទទួលបានពិន្ទុមធ្យមភាគចាប់ពី ៥០/១០០ ឡើងត្រូវ ត្រូវបានកំណត់ថាជាប់ជា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ស្ថាពរ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ចំណែកក្រុមនិស្សិតដែលទទួលបានពិន្ទុ មធ្យមភាគតិចជាង 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/>
            </a:r>
            <a:b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៥០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/១០០ ត្រូវបានកំណត់ថាធ្លាក់ និងការពារឡើងវិញ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227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លទ្ធផលសារណា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ការបូកសរុបលទ្ធផលសារ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ណា(ត)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លទ្ធផលខាងលើនេះត្រូវបញ្ជូនទៅក្រសួងអប់រំ យុវជន និងកីឡាដើម្បីសុំការទទួលស្គាល់ជាប់កម្រិត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បរិញ្ញាបត្រ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ជាផ្លូវការ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ការជូនដំណឹងស្តីពីលទ្ធផល វាយតម្លៃសារណានឹងត្រូវបានផ្សព្វផ្សាយជូននិស្សិត បន្ទាប់ពីអង្គប្រជុំប្រកាសលទ្ធផលនៅក្រសួងអប់រំ យុវជន និងកីឡារួចរាល់។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706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លទ្ធផលសារណា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ការការពារសារណាឡើងវិញ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ត្រូវដាក់ពាក្យសុំការពារសារណាឡើងវិញ និងបង់ប្រាក់សុំសិទ្ធិការពារឡើង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វិញ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</a:t>
            </a: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ដែលធ្លាក់នោះត្រូវសុំសិទ្ធិការពារសារណាសម្រាប់ជំនាន់ក្រោយ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368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9"/>
          <p:cNvSpPr>
            <a:spLocks noChangeArrowheads="1"/>
          </p:cNvSpPr>
          <p:nvPr/>
        </p:nvSpPr>
        <p:spPr bwMode="gray">
          <a:xfrm>
            <a:off x="2667000" y="4876800"/>
            <a:ext cx="396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4400" i="1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សូមអរគុណ</a:t>
            </a:r>
            <a:r>
              <a:rPr lang="en-US" altLang="en-US" sz="4400" i="1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!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gray">
          <a:xfrm>
            <a:off x="2438400" y="575945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600" i="1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សំណួរ </a:t>
            </a:r>
            <a:r>
              <a:rPr lang="en-US" altLang="en-US" sz="3600" i="1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&amp; </a:t>
            </a:r>
            <a:r>
              <a:rPr lang="km-KH" altLang="en-US" sz="3600" i="1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ចម្លើយ</a:t>
            </a:r>
            <a:endParaRPr lang="en-US" altLang="en-US" sz="3600" i="1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5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 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និស្សិតត្រូវជ្រើសរើសគំរូស្លាយរបស់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USEA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​ទំហំស្លាយ ៖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ចំណងជើង ៖ 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Khmer OS </a:t>
            </a:r>
            <a:r>
              <a:rPr lang="en-US" altLang="zh-TW" sz="2400" dirty="0" err="1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Moul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light  (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​ទំហំ ២៤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- ២៨) និងអង់គ្លេស </a:t>
            </a:r>
            <a:r>
              <a:rPr lang="en-US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Khmer OS </a:t>
            </a:r>
            <a:r>
              <a:rPr lang="en-US" altLang="zh-TW" sz="2400" dirty="0" err="1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Moul</a:t>
            </a:r>
            <a:r>
              <a:rPr lang="en-US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light</a:t>
            </a:r>
            <a:r>
              <a:rPr lang="en-US" sz="2400" dirty="0" smtClean="0">
                <a:solidFill>
                  <a:srgbClr val="004386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4386"/>
                </a:solidFill>
                <a:cs typeface="Arial" panose="020B0604020202020204" pitchFamily="34" charset="0"/>
              </a:rPr>
              <a:t>Size 24-28</a:t>
            </a:r>
            <a:endParaRPr lang="km-KH" altLang="zh-TW" sz="2400" dirty="0" smtClean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ខ្លឹមសារសារណា ៖ 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Khmer OS </a:t>
            </a:r>
            <a:r>
              <a:rPr lang="en-US" altLang="zh-TW" sz="2400" dirty="0" err="1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Siem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Reap (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ទំហំ ​២៤- ២៨) និង</a:t>
            </a:r>
            <a:r>
              <a:rPr lang="en-US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Khmer OS </a:t>
            </a:r>
            <a:r>
              <a:rPr lang="en-US" altLang="zh-TW" sz="2400" dirty="0" err="1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Siem</a:t>
            </a:r>
            <a:r>
              <a:rPr lang="en-US" altLang="zh-TW" sz="2400" dirty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Reap</a:t>
            </a:r>
            <a:r>
              <a:rPr lang="en-US" sz="2400" dirty="0" smtClean="0">
                <a:solidFill>
                  <a:srgbClr val="004386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4386"/>
                </a:solidFill>
                <a:cs typeface="Arial" panose="020B0604020202020204" pitchFamily="34" charset="0"/>
              </a:rPr>
              <a:t>Size 24-28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025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និស្សិតអាចប្រើ </a:t>
            </a:r>
            <a:r>
              <a:rPr lang="en-US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ANIMATION </a:t>
            </a: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តែកុំច្រើនពេក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ស្លាយគួររៀបចន្លោះពី ២០ ទៅ ៣០ ស្លាយ ដែលចំណាយពេលបទបង្ហាញ ពី ១ ទៅ ៣នាទី សម្រាប់ស្លាយទាំងនោះ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តារាង រូបភាព ដ្យាក្រាម គួរត្រូវបានប្រើសម្រាប់បទបង្ហាញ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ការរៀបចំស្លាយ ៖</a:t>
            </a:r>
          </a:p>
          <a:p>
            <a:pPr marL="13716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ការណែនាំ ៖ ៥ %-១០%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២-៣ ស្លាយ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63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ការណែនាំ ៖ ៥ %-១០%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២-៣ ស្លាយ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ស្លាកសញ្ញាសាកលវិទ្យាល័យ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ចំណងជើងប្រធានបទ ឈ្មោះសមាជិក និងសាស្ត្រាចារ្យដឹកនាំ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រៀបចំមាតិកា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សូមមើលគំរូនៅស្លាយខាងក្រោម</a:t>
            </a:r>
          </a:p>
          <a:p>
            <a:pPr marL="73152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§"/>
            </a:pP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0863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11"/>
          <p:cNvSpPr>
            <a:spLocks noChangeArrowheads="1" noChangeShapeType="1" noTextEdit="1"/>
          </p:cNvSpPr>
          <p:nvPr/>
        </p:nvSpPr>
        <p:spPr bwMode="auto">
          <a:xfrm>
            <a:off x="1143000" y="1371600"/>
            <a:ext cx="7048500" cy="962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m-KH" sz="3600" kern="10">
                <a:solidFill>
                  <a:srgbClr val="FFFFFF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 សៅស៍អ៊ីសថ៍អេយសៀ</a:t>
            </a:r>
            <a:endParaRPr lang="en-US" sz="3600" kern="10">
              <a:solidFill>
                <a:srgbClr val="FFFFFF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75" name="WordArt 5"/>
          <p:cNvSpPr>
            <a:spLocks noChangeArrowheads="1" noChangeShapeType="1" noTextEdit="1"/>
          </p:cNvSpPr>
          <p:nvPr/>
        </p:nvSpPr>
        <p:spPr bwMode="gray">
          <a:xfrm>
            <a:off x="1390650" y="2428875"/>
            <a:ext cx="6591300" cy="352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SOUTH-EAST ASIA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gray">
          <a:xfrm>
            <a:off x="-76200" y="3505200"/>
            <a:ext cx="2743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ពិភពលោក</a:t>
            </a:r>
            <a:endParaRPr lang="en-US" altLang="en-US" sz="320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gray">
          <a:xfrm>
            <a:off x="1676400" y="4313238"/>
            <a:ext cx="327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ជំនាញ</a:t>
            </a:r>
            <a:endParaRPr lang="en-US" altLang="en-US" sz="320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gray">
          <a:xfrm>
            <a:off x="3657600" y="5029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ឧត្តមភាព</a:t>
            </a:r>
            <a:endParaRPr lang="en-US" altLang="en-US" sz="320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gray">
          <a:xfrm>
            <a:off x="5943600" y="5791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m-KH" altLang="en-US" sz="3200">
                <a:solidFill>
                  <a:srgbClr val="FF00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ឥរិយាបថ</a:t>
            </a:r>
            <a:endParaRPr lang="en-US" altLang="en-US" sz="3200">
              <a:solidFill>
                <a:srgbClr val="FF0000"/>
              </a:solidFill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26" y="136526"/>
            <a:ext cx="1311274" cy="13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37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ប្រធានបទស្តីពី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265238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8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ការគ្រប់គ្រងហានិភ័យឥណទានរបស់</a:t>
            </a:r>
            <a:r>
              <a:rPr lang="en-US" altLang="zh-TW" sz="28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/>
            </a:r>
            <a:br>
              <a:rPr lang="en-US" altLang="zh-TW" sz="28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</a:br>
            <a:r>
              <a:rPr lang="km-KH" altLang="zh-TW" sz="28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គ្រ</a:t>
            </a:r>
            <a:r>
              <a:rPr lang="en-US" altLang="zh-TW" sz="2800" dirty="0" err="1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ឹះ</a:t>
            </a:r>
            <a:r>
              <a:rPr lang="km-KH" altLang="zh-TW" sz="28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ស្ថាន..................................</a:t>
            </a:r>
            <a:endParaRPr lang="en-US" altLang="zh-TW" sz="2800" dirty="0" smtClean="0">
              <a:solidFill>
                <a:srgbClr val="004386"/>
              </a:solidFill>
              <a:latin typeface="Khmer OS Muol Light" panose="02000500000000020004" pitchFamily="2" charset="0"/>
              <a:ea typeface="新細明體" pitchFamily="18" charset="-120"/>
              <a:cs typeface="Khmer OS Muol Light" panose="02000500000000020004" pitchFamily="2" charset="0"/>
            </a:endParaRP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​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ដឹកនាំដោយសាស្ត្រាចារ្យ ៖ បណ្ឌិត ...........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  <a:tabLst>
                <a:tab pos="3211513" algn="l"/>
              </a:tabLst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ឈ្មោះនិស្សិត ៖	កញ្ញា 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....................</a:t>
            </a:r>
            <a:endParaRPr lang="km-KH" altLang="zh-TW" sz="2400" dirty="0" smtClean="0">
              <a:solidFill>
                <a:srgbClr val="004386"/>
              </a:solidFill>
              <a:latin typeface="Khmer OS Muol Light" panose="02000500000000020004" pitchFamily="2" charset="0"/>
              <a:ea typeface="新細明體" pitchFamily="18" charset="-120"/>
              <a:cs typeface="Khmer OS Muol Light" panose="02000500000000020004" pitchFamily="2" charset="0"/>
            </a:endParaRP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tabLst>
                <a:tab pos="3211513" algn="l"/>
                <a:tab pos="3255963" algn="l"/>
              </a:tabLst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	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លោក....................</a:t>
            </a:r>
            <a:endParaRPr lang="km-KH" altLang="zh-TW" sz="2400" dirty="0" smtClean="0">
              <a:solidFill>
                <a:srgbClr val="004386"/>
              </a:solidFill>
              <a:latin typeface="Khmer OS Muol Light" panose="02000500000000020004" pitchFamily="2" charset="0"/>
              <a:ea typeface="新細明體" pitchFamily="18" charset="-120"/>
              <a:cs typeface="Khmer OS Muol Light" panose="02000500000000020004" pitchFamily="2" charset="0"/>
            </a:endParaRP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tabLst>
                <a:tab pos="3211513" algn="l"/>
                <a:tab pos="3255963" algn="l"/>
              </a:tabLst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	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កញ្ញា 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....................</a:t>
            </a:r>
            <a:endParaRPr lang="km-KH" altLang="zh-TW" sz="2400" dirty="0" smtClean="0">
              <a:solidFill>
                <a:srgbClr val="004386"/>
              </a:solidFill>
              <a:latin typeface="Khmer OS Muol Light" panose="02000500000000020004" pitchFamily="2" charset="0"/>
              <a:ea typeface="新細明體" pitchFamily="18" charset="-120"/>
              <a:cs typeface="Khmer OS Muol Light" panose="02000500000000020004" pitchFamily="2" charset="0"/>
            </a:endParaRPr>
          </a:p>
          <a:p>
            <a:pPr marL="457200" lvl="1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</a:pPr>
            <a:endParaRPr lang="km-KH" altLang="zh-TW" sz="2400" dirty="0" smtClean="0">
              <a:solidFill>
                <a:srgbClr val="004386"/>
              </a:solidFill>
              <a:latin typeface="Khmer OS Muol Light" panose="02000500000000020004" pitchFamily="2" charset="0"/>
              <a:ea typeface="新細明體" pitchFamily="18" charset="-120"/>
              <a:cs typeface="Khmer OS Muol Light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1494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1265238"/>
            <a:ext cx="88773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  <a:tabLst>
                <a:tab pos="2286000" algn="l"/>
              </a:tabLst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ជំពូកទី ១	៖ សេចក្តីផ្តើម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  <a:tabLst>
                <a:tab pos="2286000" algn="l"/>
              </a:tabLst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ជំពូក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ទី ២	៖ រំលឹកទ្រឹស្តី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  <a:tabLst>
                <a:tab pos="2286000" algn="l"/>
              </a:tabLst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ជំពូកទី 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៣	៖ វិធីសាស្ត្រស្រាវជ្រាវ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  <a:tabLst>
                <a:tab pos="2286000" algn="l"/>
              </a:tabLst>
            </a:pP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ជំពូកទី​ ៤	៖ លទ្ធផលស្រាវជ្រាវ</a:t>
            </a:r>
            <a:r>
              <a:rPr lang="en-US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 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និងការពិភាក្សា</a:t>
            </a:r>
          </a:p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  <a:tabLst>
                <a:tab pos="2286000" algn="l"/>
              </a:tabLst>
            </a:pPr>
            <a:r>
              <a:rPr lang="km-KH" altLang="zh-TW" sz="2400" dirty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ជំពូកទី </a:t>
            </a:r>
            <a:r>
              <a:rPr lang="km-KH" altLang="zh-TW" sz="2400" dirty="0" smtClean="0">
                <a:solidFill>
                  <a:srgbClr val="004386"/>
                </a:solidFill>
                <a:latin typeface="Khmer OS Muol Light" panose="02000500000000020004" pitchFamily="2" charset="0"/>
                <a:ea typeface="新細明體" pitchFamily="18" charset="-120"/>
                <a:cs typeface="Khmer OS Muol Light" panose="02000500000000020004" pitchFamily="2" charset="0"/>
              </a:rPr>
              <a:t>៥	៖ សេចក្តីសន្និដ្ឋាន និងការផ្ដល់អនុសាសន៍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75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www.usea.edu.kh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336550"/>
            <a:ext cx="8229600" cy="577850"/>
          </a:xfrm>
          <a:noFill/>
        </p:spPr>
        <p:txBody>
          <a:bodyPr/>
          <a:lstStyle/>
          <a:p>
            <a:pPr eaLnBrk="1" hangingPunct="1"/>
            <a:r>
              <a:rPr lang="km-KH" altLang="en-US" sz="2600" dirty="0" smtClean="0"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ការរៀបចំស្លាយ</a:t>
            </a:r>
            <a:endParaRPr lang="en-US" altLang="en-US" sz="2600" dirty="0" smtClean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90600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v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១ ៖ សេចក្តីផ្តើម (២០%-៣០%)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៣-៦ ស្លាយ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លំនាំបញ្ហា និងចំណោទបញ្ហា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គោលបំណង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វិសាលភាព និងដែនកំណត់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ប្លង់ និង វិធីសាស្ត្រ </a:t>
            </a:r>
          </a:p>
          <a:p>
            <a:pPr marL="1828800" lvl="1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191F1"/>
              </a:buClr>
              <a:buFont typeface="Courier New" panose="02070309020205020404" pitchFamily="49" charset="0"/>
              <a:buChar char="o"/>
            </a:pPr>
            <a:r>
              <a:rPr lang="km-KH" altLang="zh-TW" sz="2400" dirty="0" smtClean="0">
                <a:solidFill>
                  <a:srgbClr val="004386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សូមមើលគំរូខាងក្រោម</a:t>
            </a:r>
            <a:endParaRPr lang="km-KH" altLang="zh-TW" sz="2400" dirty="0">
              <a:solidFill>
                <a:srgbClr val="004386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2"/>
            <a:ext cx="100488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714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3l">
  <a:themeElements>
    <a:clrScheme name="cdb2004113l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cdb2004113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13l 1">
        <a:dk1>
          <a:srgbClr val="0F349B"/>
        </a:dk1>
        <a:lt1>
          <a:srgbClr val="FFFFFF"/>
        </a:lt1>
        <a:dk2>
          <a:srgbClr val="333333"/>
        </a:dk2>
        <a:lt2>
          <a:srgbClr val="B2B2B2"/>
        </a:lt2>
        <a:accent1>
          <a:srgbClr val="57B3E1"/>
        </a:accent1>
        <a:accent2>
          <a:srgbClr val="009999"/>
        </a:accent2>
        <a:accent3>
          <a:srgbClr val="FFFFFF"/>
        </a:accent3>
        <a:accent4>
          <a:srgbClr val="0B2B84"/>
        </a:accent4>
        <a:accent5>
          <a:srgbClr val="B4D6EE"/>
        </a:accent5>
        <a:accent6>
          <a:srgbClr val="008A8A"/>
        </a:accent6>
        <a:hlink>
          <a:srgbClr val="999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3l 2">
        <a:dk1>
          <a:srgbClr val="174FB5"/>
        </a:dk1>
        <a:lt1>
          <a:srgbClr val="FFFFFF"/>
        </a:lt1>
        <a:dk2>
          <a:srgbClr val="000000"/>
        </a:dk2>
        <a:lt2>
          <a:srgbClr val="B2B2B2"/>
        </a:lt2>
        <a:accent1>
          <a:srgbClr val="EAA22C"/>
        </a:accent1>
        <a:accent2>
          <a:srgbClr val="96D1E6"/>
        </a:accent2>
        <a:accent3>
          <a:srgbClr val="FFFFFF"/>
        </a:accent3>
        <a:accent4>
          <a:srgbClr val="12429A"/>
        </a:accent4>
        <a:accent5>
          <a:srgbClr val="F3CEAC"/>
        </a:accent5>
        <a:accent6>
          <a:srgbClr val="87BDD0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3l 3">
        <a:dk1>
          <a:srgbClr val="004386"/>
        </a:dk1>
        <a:lt1>
          <a:srgbClr val="FFFFFF"/>
        </a:lt1>
        <a:dk2>
          <a:srgbClr val="003366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3l 4">
        <a:dk1>
          <a:srgbClr val="004386"/>
        </a:dk1>
        <a:lt1>
          <a:srgbClr val="FFFFFF"/>
        </a:lt1>
        <a:dk2>
          <a:srgbClr val="000000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987</Words>
  <Application>Microsoft Macintosh PowerPoint</Application>
  <PresentationFormat>On-screen Show (4:3)</PresentationFormat>
  <Paragraphs>171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Courier New</vt:lpstr>
      <vt:lpstr>Khmer OS Muol Light</vt:lpstr>
      <vt:lpstr>Khmer OS Siemreap</vt:lpstr>
      <vt:lpstr>Times New Roman</vt:lpstr>
      <vt:lpstr>Verdana</vt:lpstr>
      <vt:lpstr>Wingdings</vt:lpstr>
      <vt:lpstr>新細明體</vt:lpstr>
      <vt:lpstr>Arial</vt:lpstr>
      <vt:lpstr>cdb2004113l</vt:lpstr>
      <vt:lpstr>PowerPoint Presentation</vt:lpstr>
      <vt:lpstr>មាតិកា</vt:lpstr>
      <vt:lpstr>ការរៀបចំស្លាយ </vt:lpstr>
      <vt:lpstr>ការរៀបចំស្លាយ</vt:lpstr>
      <vt:lpstr>ការរៀបចំស្លាយ</vt:lpstr>
      <vt:lpstr>PowerPoint Presentation</vt:lpstr>
      <vt:lpstr>ប្រធានបទស្តីពី</vt:lpstr>
      <vt:lpstr>មាតិកា</vt:lpstr>
      <vt:lpstr>ការរៀបចំស្លាយ</vt:lpstr>
      <vt:lpstr>ជំពូកទី ១ ៖ សេចក្តីផ្តើម</vt:lpstr>
      <vt:lpstr>ជំពូកទី ១ ៖ សេចក្តីផ្តើម</vt:lpstr>
      <vt:lpstr>ការរៀបចំស្លាយ</vt:lpstr>
      <vt:lpstr>ជំពូកទី ២ ៖ រំលឹកទ្រឹស្តី</vt:lpstr>
      <vt:lpstr>ការរៀបចំស្លាយ</vt:lpstr>
      <vt:lpstr>ជំពូកទី ៣ ៖ វិធីសាស្ត្រស្រាវជ្រាវ</vt:lpstr>
      <vt:lpstr>ការរៀបចំស្លាយ</vt:lpstr>
      <vt:lpstr>ជំពូកទី ៤ ៖ លទ្ធផលស្រាវជ្រាវ និងការពិភាក្សា</vt:lpstr>
      <vt:lpstr>ការរៀបចំស្លាយ</vt:lpstr>
      <vt:lpstr>ជំពូកទី ៥ ៖ សេចក្តីសន្និដ្ឋាន និងការផ្ដល់អនុសាសន៍</vt:lpstr>
      <vt:lpstr>ការធ្វើបទបង្ហាញ</vt:lpstr>
      <vt:lpstr>ការធ្វើបទបង្ហាញ</vt:lpstr>
      <vt:lpstr>ការធ្វើបទបង្ហាញ</vt:lpstr>
      <vt:lpstr>លទ្ធផលសារណា</vt:lpstr>
      <vt:lpstr>លទ្ធផលសារណា</vt:lpstr>
      <vt:lpstr>លទ្ធផលសារណា</vt:lpstr>
      <vt:lpstr>លទ្ធផលសារណា</vt:lpstr>
      <vt:lpstr>PowerPoint Presentation</vt:lpstr>
    </vt:vector>
  </TitlesOfParts>
  <Company>-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TiedACayuT§saRsþedIm,IFanaKuNPaB</dc:title>
  <dc:creator>Mr Vanna</dc:creator>
  <cp:lastModifiedBy>Microsoft Office User</cp:lastModifiedBy>
  <cp:revision>1590</cp:revision>
  <cp:lastPrinted>2017-05-04T05:02:20Z</cp:lastPrinted>
  <dcterms:created xsi:type="dcterms:W3CDTF">2008-10-19T10:42:49Z</dcterms:created>
  <dcterms:modified xsi:type="dcterms:W3CDTF">2017-05-04T05:02:23Z</dcterms:modified>
</cp:coreProperties>
</file>