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7" r:id="rId1"/>
  </p:sldMasterIdLst>
  <p:notesMasterIdLst>
    <p:notesMasterId r:id="rId28"/>
  </p:notesMasterIdLst>
  <p:handoutMasterIdLst>
    <p:handoutMasterId r:id="rId29"/>
  </p:handoutMasterIdLst>
  <p:sldIdLst>
    <p:sldId id="641" r:id="rId2"/>
    <p:sldId id="620" r:id="rId3"/>
    <p:sldId id="615" r:id="rId4"/>
    <p:sldId id="616" r:id="rId5"/>
    <p:sldId id="617" r:id="rId6"/>
    <p:sldId id="642" r:id="rId7"/>
    <p:sldId id="602" r:id="rId8"/>
    <p:sldId id="603" r:id="rId9"/>
    <p:sldId id="604" r:id="rId10"/>
    <p:sldId id="605" r:id="rId11"/>
    <p:sldId id="606" r:id="rId12"/>
    <p:sldId id="607" r:id="rId13"/>
    <p:sldId id="608" r:id="rId14"/>
    <p:sldId id="609" r:id="rId15"/>
    <p:sldId id="610" r:id="rId16"/>
    <p:sldId id="611" r:id="rId17"/>
    <p:sldId id="644" r:id="rId18"/>
    <p:sldId id="863" r:id="rId19"/>
    <p:sldId id="635" r:id="rId20"/>
    <p:sldId id="636" r:id="rId21"/>
    <p:sldId id="623" r:id="rId22"/>
    <p:sldId id="624" r:id="rId23"/>
    <p:sldId id="625" r:id="rId24"/>
    <p:sldId id="637" r:id="rId25"/>
    <p:sldId id="638" r:id="rId26"/>
    <p:sldId id="640" r:id="rId27"/>
  </p:sldIdLst>
  <p:sldSz cx="9144000" cy="6858000" type="screen4x3"/>
  <p:notesSz cx="6954838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49DA"/>
    <a:srgbClr val="19C171"/>
    <a:srgbClr val="2DAD67"/>
    <a:srgbClr val="35A568"/>
    <a:srgbClr val="12C890"/>
    <a:srgbClr val="00DA97"/>
    <a:srgbClr val="FFFF00"/>
    <a:srgbClr val="000000"/>
    <a:srgbClr val="87F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50" autoAdjust="0"/>
    <p:restoredTop sz="94995" autoAdjust="0"/>
  </p:normalViewPr>
  <p:slideViewPr>
    <p:cSldViewPr>
      <p:cViewPr varScale="1">
        <p:scale>
          <a:sx n="127" d="100"/>
          <a:sy n="127" d="100"/>
        </p:scale>
        <p:origin x="162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9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90"/>
      </p:cViewPr>
      <p:guideLst>
        <p:guide orient="horz" pos="2933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>
            <a:lvl1pPr defTabSz="91413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0175" y="0"/>
            <a:ext cx="3013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>
            <a:lvl1pPr algn="r" defTabSz="91413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130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b" anchorCtr="0" compatLnSpc="1">
            <a:prstTxWarp prst="textNoShape">
              <a:avLst/>
            </a:prstTxWarp>
          </a:bodyPr>
          <a:lstStyle>
            <a:lvl1pPr defTabSz="91413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0175" y="8842375"/>
            <a:ext cx="30130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b" anchorCtr="0" compatLnSpc="1">
            <a:prstTxWarp prst="textNoShape">
              <a:avLst/>
            </a:prstTxWarp>
          </a:bodyPr>
          <a:lstStyle>
            <a:lvl1pPr algn="r" defTabSz="914131">
              <a:defRPr sz="1200">
                <a:latin typeface="Arial" charset="0"/>
              </a:defRPr>
            </a:lvl1pPr>
          </a:lstStyle>
          <a:p>
            <a:pPr>
              <a:defRPr/>
            </a:pPr>
            <a:fld id="{DF60DF6A-9246-42E6-957F-9BEA541A6E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606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>
            <a:lvl1pPr defTabSz="91413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0175" y="0"/>
            <a:ext cx="3013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>
            <a:lvl1pPr algn="r" defTabSz="91413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421188"/>
            <a:ext cx="5564188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6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130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b" anchorCtr="0" compatLnSpc="1">
            <a:prstTxWarp prst="textNoShape">
              <a:avLst/>
            </a:prstTxWarp>
          </a:bodyPr>
          <a:lstStyle>
            <a:lvl1pPr defTabSz="91413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0175" y="8842375"/>
            <a:ext cx="30130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b" anchorCtr="0" compatLnSpc="1">
            <a:prstTxWarp prst="textNoShape">
              <a:avLst/>
            </a:prstTxWarp>
          </a:bodyPr>
          <a:lstStyle>
            <a:lvl1pPr algn="r" defTabSz="914131">
              <a:defRPr sz="1200">
                <a:latin typeface="Arial" charset="0"/>
              </a:defRPr>
            </a:lvl1pPr>
          </a:lstStyle>
          <a:p>
            <a:pPr>
              <a:defRPr/>
            </a:pPr>
            <a:fld id="{3AE2CBE5-025B-42EB-92F2-9721A20E3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511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D8459-9DC2-45DA-A645-DA33DD5DC9AA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5BFD53-DC01-4ACF-BF25-FA2A562BDC4B}" type="datetime1">
              <a:rPr lang="en-US" smtClean="0"/>
              <a:t>5/5/2023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75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3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D8459-9DC2-45DA-A645-DA33DD5DC9AA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5BFD53-DC01-4ACF-BF25-FA2A562BDC4B}" type="datetime1">
              <a:rPr lang="en-US" smtClean="0"/>
              <a:t>5/5/2023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43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77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93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3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89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40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28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7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638" y="-9442"/>
            <a:ext cx="9175275" cy="6876884"/>
          </a:xfrm>
          <a:prstGeom prst="rect">
            <a:avLst/>
          </a:prstGeom>
        </p:spPr>
      </p:pic>
      <p:sp>
        <p:nvSpPr>
          <p:cNvPr id="27" name="WordArt 11"/>
          <p:cNvSpPr>
            <a:spLocks noChangeArrowheads="1" noChangeShapeType="1" noTextEdit="1"/>
          </p:cNvSpPr>
          <p:nvPr userDrawn="1"/>
        </p:nvSpPr>
        <p:spPr bwMode="auto">
          <a:xfrm>
            <a:off x="457200" y="1981200"/>
            <a:ext cx="8229600" cy="83820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km-KH" sz="36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សាកលវិទ្យាល័យ សៅស៍អ៊ីសថ៍អេយសៀ</a:t>
            </a:r>
            <a:endParaRPr lang="en-US" sz="3200" b="1" dirty="0">
              <a:ln w="11430"/>
              <a:gradFill>
                <a:gsLst>
                  <a:gs pos="0">
                    <a:srgbClr val="E4A800">
                      <a:tint val="70000"/>
                      <a:satMod val="245000"/>
                    </a:srgbClr>
                  </a:gs>
                  <a:gs pos="75000">
                    <a:srgbClr val="E4A800">
                      <a:tint val="90000"/>
                      <a:shade val="60000"/>
                      <a:satMod val="240000"/>
                    </a:srgbClr>
                  </a:gs>
                  <a:gs pos="100000">
                    <a:srgbClr val="E4A800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8" name="WordArt 5"/>
          <p:cNvSpPr>
            <a:spLocks noChangeArrowheads="1" noChangeShapeType="1" noTextEdit="1"/>
          </p:cNvSpPr>
          <p:nvPr userDrawn="1"/>
        </p:nvSpPr>
        <p:spPr bwMode="gray">
          <a:xfrm>
            <a:off x="914400" y="3000375"/>
            <a:ext cx="7162800" cy="3524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kern="10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UNIVERSITY OF SOUTH-EAST ASIA</a:t>
            </a:r>
          </a:p>
        </p:txBody>
      </p:sp>
      <p:pic>
        <p:nvPicPr>
          <p:cNvPr id="29" name="Picture 28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0678" y="304800"/>
            <a:ext cx="1640514" cy="16405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" name="Picture 3" descr="C:\Users\SARIN\Pictures\usea1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2588" y="6400800"/>
            <a:ext cx="121761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664214"/>
      </p:ext>
    </p:extLst>
  </p:cSld>
  <p:clrMapOvr>
    <a:masterClrMapping/>
  </p:clrMapOvr>
  <p:transition spd="med" advTm="548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 userDrawn="1"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0" name="Picture 3" descr="C:\Users\SARIN\Pictures\usea1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8308649" y="127205"/>
            <a:ext cx="835351" cy="365125"/>
          </a:xfrm>
        </p:spPr>
        <p:txBody>
          <a:bodyPr/>
          <a:lstStyle>
            <a:lvl1pPr>
              <a:defRPr kumimoji="0" lang="en-US" sz="1300" b="1" i="0" u="none" strike="noStrike" kern="1200" cap="none" spc="0" normalizeH="0" baseline="0" smtClean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defRPr>
            </a:lvl1pPr>
          </a:lstStyle>
          <a:p>
            <a:pPr algn="ctr"/>
            <a:fld id="{ACF4B466-A27C-4D81-912B-0DA34CB67D36}" type="datetime12">
              <a:rPr lang="en-US" smtClean="0"/>
              <a:pPr algn="ctr"/>
              <a:t>8:52 AM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640410788"/>
      </p:ext>
    </p:extLst>
  </p:cSld>
  <p:clrMapOvr>
    <a:masterClrMapping/>
  </p:clrMapOvr>
  <p:transition spd="med" advTm="548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9" name="Picture 3" descr="C:\Users\SARIN\Pictures\usea1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735185" y="30190"/>
            <a:ext cx="6969561" cy="706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kern="12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Click to edit Master title style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8308649" y="127205"/>
            <a:ext cx="835351" cy="365125"/>
          </a:xfrm>
        </p:spPr>
        <p:txBody>
          <a:bodyPr/>
          <a:lstStyle>
            <a:lvl1pPr>
              <a:defRPr kumimoji="0" lang="en-US" sz="1300" b="1" i="0" u="none" strike="noStrike" kern="1200" cap="none" spc="0" normalizeH="0" baseline="0" smtClean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defRPr>
            </a:lvl1pPr>
          </a:lstStyle>
          <a:p>
            <a:pPr algn="ctr"/>
            <a:fld id="{ACF4B466-A27C-4D81-912B-0DA34CB67D36}" type="datetime12">
              <a:rPr lang="en-US" smtClean="0"/>
              <a:pPr algn="ctr"/>
              <a:t>8:52 AM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343641064"/>
      </p:ext>
    </p:extLst>
  </p:cSld>
  <p:clrMapOvr>
    <a:masterClrMapping/>
  </p:clrMapOvr>
  <p:transition spd="med" advTm="548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4855"/>
            <a:ext cx="2133600" cy="53613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96000" cy="53641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9" name="Picture 3" descr="C:\Users\SARIN\Pictures\usea1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308649" y="127205"/>
            <a:ext cx="835351" cy="365125"/>
          </a:xfrm>
        </p:spPr>
        <p:txBody>
          <a:bodyPr/>
          <a:lstStyle>
            <a:lvl1pPr>
              <a:defRPr kumimoji="0" lang="en-US" sz="1300" b="1" i="0" u="none" strike="noStrike" kern="1200" cap="none" spc="0" normalizeH="0" baseline="0" smtClean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defRPr>
            </a:lvl1pPr>
          </a:lstStyle>
          <a:p>
            <a:pPr algn="ctr"/>
            <a:fld id="{ACF4B466-A27C-4D81-912B-0DA34CB67D36}" type="datetime12">
              <a:rPr lang="en-US" smtClean="0"/>
              <a:pPr algn="ctr"/>
              <a:t>8:52 AM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4224254216"/>
      </p:ext>
    </p:extLst>
  </p:cSld>
  <p:clrMapOvr>
    <a:masterClrMapping/>
  </p:clrMapOvr>
  <p:transition spd="med" advTm="548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638" y="-9442"/>
            <a:ext cx="9175275" cy="68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99520"/>
      </p:ext>
    </p:extLst>
  </p:cSld>
  <p:clrMapOvr>
    <a:masterClrMapping/>
  </p:clrMapOvr>
  <p:transition spd="med" advTm="548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49F69-7E7E-4824-9532-6C7A201837DC}" type="datetime1">
              <a:rPr lang="en-US"/>
              <a:pPr>
                <a:defRPr/>
              </a:pPr>
              <a:t>5/5/2023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1www.usea.edu.com.kh</a:t>
            </a:r>
          </a:p>
        </p:txBody>
      </p:sp>
    </p:spTree>
    <p:extLst>
      <p:ext uri="{BB962C8B-B14F-4D97-AF65-F5344CB8AC3E}">
        <p14:creationId xmlns:p14="http://schemas.microsoft.com/office/powerpoint/2010/main" val="966226441"/>
      </p:ext>
    </p:extLst>
  </p:cSld>
  <p:clrMapOvr>
    <a:masterClrMapping/>
  </p:clrMapOvr>
  <p:transition>
    <p:comb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638" y="-9442"/>
            <a:ext cx="9175275" cy="6876884"/>
          </a:xfrm>
          <a:prstGeom prst="rect">
            <a:avLst/>
          </a:prstGeom>
        </p:spPr>
      </p:pic>
      <p:sp>
        <p:nvSpPr>
          <p:cNvPr id="27" name="WordArt 11"/>
          <p:cNvSpPr>
            <a:spLocks noChangeArrowheads="1" noChangeShapeType="1" noTextEdit="1"/>
          </p:cNvSpPr>
          <p:nvPr userDrawn="1"/>
        </p:nvSpPr>
        <p:spPr bwMode="auto">
          <a:xfrm>
            <a:off x="685800" y="2009775"/>
            <a:ext cx="7772400" cy="96202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km-KH" sz="36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សាកលវិទ្យាល័យ សៅស៍អ៊ីសថ៍អេយសៀ</a:t>
            </a:r>
            <a:endParaRPr lang="en-US" sz="3200" b="1" dirty="0">
              <a:ln w="11430"/>
              <a:gradFill>
                <a:gsLst>
                  <a:gs pos="0">
                    <a:srgbClr val="E4A800">
                      <a:tint val="70000"/>
                      <a:satMod val="245000"/>
                    </a:srgbClr>
                  </a:gs>
                  <a:gs pos="75000">
                    <a:srgbClr val="E4A800">
                      <a:tint val="90000"/>
                      <a:shade val="60000"/>
                      <a:satMod val="240000"/>
                    </a:srgbClr>
                  </a:gs>
                  <a:gs pos="100000">
                    <a:srgbClr val="E4A800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8" name="WordArt 5"/>
          <p:cNvSpPr>
            <a:spLocks noChangeArrowheads="1" noChangeShapeType="1" noTextEdit="1"/>
          </p:cNvSpPr>
          <p:nvPr userDrawn="1"/>
        </p:nvSpPr>
        <p:spPr bwMode="gray">
          <a:xfrm>
            <a:off x="990600" y="3000375"/>
            <a:ext cx="7010400" cy="3524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kern="10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UNIVERSITY OF SOUTH-EAST ASIA</a:t>
            </a:r>
          </a:p>
        </p:txBody>
      </p:sp>
      <p:pic>
        <p:nvPicPr>
          <p:cNvPr id="29" name="Picture 28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09647" y="304800"/>
            <a:ext cx="1662577" cy="16405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" name="Picture 3" descr="C:\Users\SARIN\Pictures\usea1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2588" y="6400800"/>
            <a:ext cx="121761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305128"/>
      </p:ext>
    </p:extLst>
  </p:cSld>
  <p:clrMapOvr>
    <a:masterClrMapping/>
  </p:clrMapOvr>
  <p:transition spd="med" advTm="548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lang="en-US" sz="3200" kern="1200" dirty="0">
                <a:solidFill>
                  <a:srgbClr val="0049DA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400800" cy="83820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800" kern="1200" dirty="0">
                <a:solidFill>
                  <a:srgbClr val="0049DA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308649" y="127205"/>
            <a:ext cx="835351" cy="365125"/>
          </a:xfrm>
        </p:spPr>
        <p:txBody>
          <a:bodyPr/>
          <a:lstStyle>
            <a:lvl1pPr>
              <a:defRPr kumimoji="0" lang="en-US" sz="1300" b="1" i="0" u="none" strike="noStrike" kern="1200" cap="none" spc="0" normalizeH="0" baseline="0" smtClean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defRPr>
            </a:lvl1pPr>
          </a:lstStyle>
          <a:p>
            <a:pPr algn="ctr"/>
            <a:fld id="{ACF4B466-A27C-4D81-912B-0DA34CB67D36}" type="datetime12">
              <a:rPr lang="en-US" smtClean="0"/>
              <a:pPr algn="ctr"/>
              <a:t>8:52 AM</a:t>
            </a:fld>
            <a:endParaRPr lang="en-US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726639" y="23929"/>
            <a:ext cx="6969561" cy="706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kern="12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Click to edit Master title style</a:t>
            </a:r>
          </a:p>
        </p:txBody>
      </p:sp>
      <p:pic>
        <p:nvPicPr>
          <p:cNvPr id="16" name="Picture 3" descr="C:\Users\SARIN\Pictures\usea1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1684029533"/>
      </p:ext>
    </p:extLst>
  </p:cSld>
  <p:clrMapOvr>
    <a:masterClrMapping/>
  </p:clrMapOvr>
  <p:transition spd="med" advTm="548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8" name="Picture 3" descr="C:\Users\SARIN\Pictures\usea1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735185" y="30190"/>
            <a:ext cx="6969561" cy="706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kern="12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308649" y="127205"/>
            <a:ext cx="835351" cy="365125"/>
          </a:xfrm>
        </p:spPr>
        <p:txBody>
          <a:bodyPr/>
          <a:lstStyle>
            <a:lvl1pPr>
              <a:defRPr kumimoji="0" lang="en-US" sz="1300" b="1" i="0" u="none" strike="noStrike" kern="1200" cap="none" spc="0" normalizeH="0" baseline="0" smtClean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defRPr>
            </a:lvl1pPr>
          </a:lstStyle>
          <a:p>
            <a:pPr algn="ctr"/>
            <a:fld id="{ACF4B466-A27C-4D81-912B-0DA34CB67D36}" type="datetime12">
              <a:rPr lang="en-US" smtClean="0"/>
              <a:pPr algn="ctr"/>
              <a:t>8:52 AM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816088"/>
            <a:ext cx="8610600" cy="5351094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lang="en-US" sz="2000" kern="1200" dirty="0" smtClean="0">
                <a:solidFill>
                  <a:srgbClr val="0033CC"/>
                </a:solidFill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defRPr>
            </a:lvl1pPr>
            <a:lvl2pPr marL="457200" indent="0">
              <a:buNone/>
              <a:defRPr sz="2000">
                <a:solidFill>
                  <a:srgbClr val="0049DA"/>
                </a:solidFill>
                <a:latin typeface="Khmer OS Siemreap" panose="02000500000000020004" pitchFamily="2" charset="0"/>
                <a:cs typeface="Khmer OS Siemreap" panose="02000500000000020004" pitchFamily="2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solidFill>
                  <a:srgbClr val="0049DA"/>
                </a:solidFill>
                <a:latin typeface="Khmer OS Siemreap" panose="02000500000000020004" pitchFamily="2" charset="0"/>
                <a:cs typeface="Khmer OS Siemreap" panose="02000500000000020004" pitchFamily="2" charset="0"/>
              </a:defRPr>
            </a:lvl3pPr>
            <a:lvl4pPr marL="1600200" indent="-228600">
              <a:buFont typeface="Courier New" panose="02070309020205020404" pitchFamily="49" charset="0"/>
              <a:buChar char="o"/>
              <a:defRPr sz="2000">
                <a:solidFill>
                  <a:srgbClr val="0049DA"/>
                </a:solidFill>
                <a:latin typeface="Khmer OS Siemreap" panose="02000500000000020004" pitchFamily="2" charset="0"/>
                <a:cs typeface="Khmer OS Siemreap" panose="02000500000000020004" pitchFamily="2" charset="0"/>
              </a:defRPr>
            </a:lvl4pPr>
            <a:lvl5pPr marL="1828800" indent="0">
              <a:buFont typeface="Arial" panose="020B0604020202020204" pitchFamily="34" charset="0"/>
              <a:buNone/>
              <a:defRPr lang="en-US" sz="2000" kern="1200" dirty="0" smtClean="0">
                <a:solidFill>
                  <a:srgbClr val="0033CC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4"/>
            <a:endParaRPr lang="en-US" dirty="0"/>
          </a:p>
          <a:p>
            <a:pPr lvl="4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3194355149"/>
      </p:ext>
    </p:extLst>
  </p:cSld>
  <p:clrMapOvr>
    <a:masterClrMapping/>
  </p:clrMapOvr>
  <p:transition spd="med" advTm="548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816088"/>
            <a:ext cx="8610600" cy="535109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lang="en-US" sz="2000" kern="1200" dirty="0" smtClean="0">
                <a:solidFill>
                  <a:srgbClr val="0033CC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defRPr>
            </a:lvl1pPr>
            <a:lvl2pPr>
              <a:defRPr sz="2000">
                <a:solidFill>
                  <a:srgbClr val="0033CC"/>
                </a:solidFill>
                <a:latin typeface="Khmer OS Siemreap" panose="02000500000000020004" pitchFamily="2" charset="0"/>
                <a:cs typeface="Khmer OS Siemreap" panose="02000500000000020004" pitchFamily="2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solidFill>
                  <a:srgbClr val="0033CC"/>
                </a:solidFill>
                <a:latin typeface="Khmer OS Siemreap" panose="02000500000000020004" pitchFamily="2" charset="0"/>
                <a:cs typeface="Khmer OS Siemreap" panose="02000500000000020004" pitchFamily="2" charset="0"/>
              </a:defRPr>
            </a:lvl3pPr>
            <a:lvl4pPr marL="1600200" indent="-228600">
              <a:buFont typeface="Courier New" panose="02070309020205020404" pitchFamily="49" charset="0"/>
              <a:buChar char="o"/>
              <a:defRPr sz="2000">
                <a:solidFill>
                  <a:srgbClr val="0033CC"/>
                </a:solidFill>
                <a:latin typeface="Khmer OS Siemreap" panose="02000500000000020004" pitchFamily="2" charset="0"/>
                <a:cs typeface="Khmer OS Siemreap" panose="02000500000000020004" pitchFamily="2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0033CC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9" name="Picture 3" descr="C:\Users\SARIN\Pictures\usea1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726639" y="30190"/>
            <a:ext cx="6969561" cy="706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kern="12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8308649" y="127205"/>
            <a:ext cx="835351" cy="365125"/>
          </a:xfrm>
        </p:spPr>
        <p:txBody>
          <a:bodyPr/>
          <a:lstStyle>
            <a:lvl1pPr>
              <a:defRPr kumimoji="0" lang="en-US" sz="1300" b="1" i="0" u="none" strike="noStrike" kern="1200" cap="none" spc="0" normalizeH="0" baseline="0" smtClean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defRPr>
            </a:lvl1pPr>
          </a:lstStyle>
          <a:p>
            <a:pPr algn="ctr"/>
            <a:fld id="{ACF4B466-A27C-4D81-912B-0DA34CB67D36}" type="datetime12">
              <a:rPr lang="en-US" smtClean="0"/>
              <a:pPr algn="ctr"/>
              <a:t>8:52 AM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2850317231"/>
      </p:ext>
    </p:extLst>
  </p:cSld>
  <p:clrMapOvr>
    <a:masterClrMapping/>
  </p:clrMapOvr>
  <p:transition spd="med" advTm="548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9" name="Picture 3" descr="C:\Users\SARIN\Pictures\usea1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308649" y="127205"/>
            <a:ext cx="835351" cy="365125"/>
          </a:xfrm>
        </p:spPr>
        <p:txBody>
          <a:bodyPr/>
          <a:lstStyle>
            <a:lvl1pPr>
              <a:defRPr kumimoji="0" lang="en-US" sz="1300" b="1" i="0" u="none" strike="noStrike" kern="1200" cap="none" spc="0" normalizeH="0" baseline="0" smtClean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defRPr>
            </a:lvl1pPr>
          </a:lstStyle>
          <a:p>
            <a:pPr algn="ctr"/>
            <a:fld id="{ACF4B466-A27C-4D81-912B-0DA34CB67D36}" type="datetime12">
              <a:rPr lang="en-US" smtClean="0"/>
              <a:pPr algn="ctr"/>
              <a:t>8:52 AM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1113377237"/>
      </p:ext>
    </p:extLst>
  </p:cSld>
  <p:clrMapOvr>
    <a:masterClrMapping/>
  </p:clrMapOvr>
  <p:transition spd="med" advTm="548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 userDrawn="1"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0" name="Picture 3" descr="C:\Users\SARIN\Pictures\usea1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735185" y="30190"/>
            <a:ext cx="6969561" cy="706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kern="12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Click to edit Master title style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8308649" y="127205"/>
            <a:ext cx="835351" cy="365125"/>
          </a:xfrm>
        </p:spPr>
        <p:txBody>
          <a:bodyPr/>
          <a:lstStyle>
            <a:lvl1pPr>
              <a:defRPr kumimoji="0" lang="en-US" sz="1300" b="1" i="0" u="none" strike="noStrike" kern="1200" cap="none" spc="0" normalizeH="0" baseline="0" smtClean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defRPr>
            </a:lvl1pPr>
          </a:lstStyle>
          <a:p>
            <a:pPr algn="ctr"/>
            <a:fld id="{ACF4B466-A27C-4D81-912B-0DA34CB67D36}" type="datetime12">
              <a:rPr lang="en-US" smtClean="0"/>
              <a:pPr algn="ctr"/>
              <a:t>8:52 AM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3519485250"/>
      </p:ext>
    </p:extLst>
  </p:cSld>
  <p:clrMapOvr>
    <a:masterClrMapping/>
  </p:clrMapOvr>
  <p:transition spd="med" advTm="548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2" name="Picture 3" descr="C:\Users\SARIN\Pictures\usea1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Title 1"/>
          <p:cNvSpPr txBox="1">
            <a:spLocks/>
          </p:cNvSpPr>
          <p:nvPr userDrawn="1"/>
        </p:nvSpPr>
        <p:spPr>
          <a:xfrm>
            <a:off x="743731" y="38736"/>
            <a:ext cx="6969561" cy="706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kern="12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Click to edit Master title style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8308649" y="127205"/>
            <a:ext cx="835351" cy="365125"/>
          </a:xfrm>
        </p:spPr>
        <p:txBody>
          <a:bodyPr/>
          <a:lstStyle>
            <a:lvl1pPr>
              <a:defRPr kumimoji="0" lang="en-US" sz="1300" b="1" i="0" u="none" strike="noStrike" kern="1200" cap="none" spc="0" normalizeH="0" baseline="0" smtClean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defRPr>
            </a:lvl1pPr>
          </a:lstStyle>
          <a:p>
            <a:pPr algn="ctr"/>
            <a:fld id="{ACF4B466-A27C-4D81-912B-0DA34CB67D36}" type="datetime12">
              <a:rPr lang="en-US" smtClean="0"/>
              <a:pPr algn="ctr"/>
              <a:t>8:52 AM</a:t>
            </a:fld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1191145251"/>
      </p:ext>
    </p:extLst>
  </p:cSld>
  <p:clrMapOvr>
    <a:masterClrMapping/>
  </p:clrMapOvr>
  <p:transition spd="med" advTm="548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7" name="Picture 3" descr="C:\Users\SARIN\Pictures\usea1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8308649" y="127205"/>
            <a:ext cx="835351" cy="365125"/>
          </a:xfrm>
        </p:spPr>
        <p:txBody>
          <a:bodyPr/>
          <a:lstStyle>
            <a:lvl1pPr>
              <a:defRPr kumimoji="0" lang="en-US" sz="1300" b="1" i="0" u="none" strike="noStrike" kern="1200" cap="none" spc="0" normalizeH="0" baseline="0" smtClean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defRPr>
            </a:lvl1pPr>
          </a:lstStyle>
          <a:p>
            <a:pPr algn="ctr"/>
            <a:fld id="{ACF4B466-A27C-4D81-912B-0DA34CB67D36}" type="datetime12">
              <a:rPr lang="en-US" smtClean="0"/>
              <a:pPr algn="ctr"/>
              <a:t>8:52 AM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3779529031"/>
      </p:ext>
    </p:extLst>
  </p:cSld>
  <p:clrMapOvr>
    <a:masterClrMapping/>
  </p:clrMapOvr>
  <p:transition spd="med" advTm="548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 userDrawn="1"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0" name="Picture 3" descr="C:\Users\SARIN\Pictures\usea1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8308649" y="127205"/>
            <a:ext cx="835351" cy="365125"/>
          </a:xfrm>
        </p:spPr>
        <p:txBody>
          <a:bodyPr/>
          <a:lstStyle>
            <a:lvl1pPr>
              <a:defRPr kumimoji="0" lang="en-US" sz="1300" b="1" i="0" u="none" strike="noStrike" kern="1200" cap="none" spc="0" normalizeH="0" baseline="0" smtClean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defRPr>
            </a:lvl1pPr>
          </a:lstStyle>
          <a:p>
            <a:pPr algn="ctr"/>
            <a:fld id="{ACF4B466-A27C-4D81-912B-0DA34CB67D36}" type="datetime12">
              <a:rPr lang="en-US" smtClean="0"/>
              <a:pPr algn="ctr"/>
              <a:t>8:52 AM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3144747467"/>
      </p:ext>
    </p:extLst>
  </p:cSld>
  <p:clrMapOvr>
    <a:masterClrMapping/>
  </p:clrMapOvr>
  <p:transition spd="med" advTm="548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1955CD7-EAD8-4351-A4EF-84AE43A070EC}" type="datetime12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8:52 AM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56A9ED-47C7-46B0-9A42-CF8CD432AB0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525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28" r:id="rId2"/>
    <p:sldLayoutId id="2147484033" r:id="rId3"/>
    <p:sldLayoutId id="2147484029" r:id="rId4"/>
    <p:sldLayoutId id="2147484030" r:id="rId5"/>
    <p:sldLayoutId id="2147484031" r:id="rId6"/>
    <p:sldLayoutId id="2147484032" r:id="rId7"/>
    <p:sldLayoutId id="2147484034" r:id="rId8"/>
    <p:sldLayoutId id="2147484035" r:id="rId9"/>
    <p:sldLayoutId id="2147484036" r:id="rId10"/>
    <p:sldLayoutId id="2147484037" r:id="rId11"/>
    <p:sldLayoutId id="2147484038" r:id="rId12"/>
    <p:sldLayoutId id="2147484053" r:id="rId13"/>
    <p:sldLayoutId id="2147484054" r:id="rId14"/>
    <p:sldLayoutId id="2147484067" r:id="rId15"/>
  </p:sldLayoutIdLst>
  <p:transition spd="med" advTm="548">
    <p:pull/>
  </p:transition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2829581" y="4343400"/>
            <a:ext cx="1764537" cy="777734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m-KH" sz="32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Khmer Mool1" panose="02000506000000020004" pitchFamily="2" charset="0"/>
                <a:cs typeface="Khmer Mool1" panose="02000506000000020004" pitchFamily="2" charset="0"/>
              </a:rPr>
              <a:t>ជំនាញ</a:t>
            </a:r>
            <a:endParaRPr lang="en-US" sz="3200" b="1" dirty="0">
              <a:ln w="11430"/>
              <a:gradFill>
                <a:gsLst>
                  <a:gs pos="0">
                    <a:srgbClr val="E4A800">
                      <a:tint val="70000"/>
                      <a:satMod val="245000"/>
                    </a:srgbClr>
                  </a:gs>
                  <a:gs pos="75000">
                    <a:srgbClr val="E4A800">
                      <a:tint val="90000"/>
                      <a:shade val="60000"/>
                      <a:satMod val="240000"/>
                    </a:srgbClr>
                  </a:gs>
                  <a:gs pos="100000">
                    <a:srgbClr val="E4A800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Khmer Mool1" panose="02000506000000020004" pitchFamily="2" charset="0"/>
              <a:cs typeface="Khmer Mool1" panose="02000506000000020004" pitchFamily="2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gray">
          <a:xfrm>
            <a:off x="7086600" y="5410200"/>
            <a:ext cx="2189038" cy="685800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m-KH" sz="32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Khmer Mool1" panose="02000506000000020004" pitchFamily="2" charset="0"/>
                <a:cs typeface="Khmer Mool1" panose="02000506000000020004" pitchFamily="2" charset="0"/>
              </a:rPr>
              <a:t>សង្គម</a:t>
            </a:r>
            <a:endParaRPr lang="en-US" sz="3200" b="1" dirty="0">
              <a:ln w="11430"/>
              <a:gradFill>
                <a:gsLst>
                  <a:gs pos="0">
                    <a:srgbClr val="E4A800">
                      <a:tint val="70000"/>
                      <a:satMod val="245000"/>
                    </a:srgbClr>
                  </a:gs>
                  <a:gs pos="75000">
                    <a:srgbClr val="E4A800">
                      <a:tint val="90000"/>
                      <a:shade val="60000"/>
                      <a:satMod val="240000"/>
                    </a:srgbClr>
                  </a:gs>
                  <a:gs pos="100000">
                    <a:srgbClr val="E4A800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Khmer Mool1" panose="02000506000000020004" pitchFamily="2" charset="0"/>
              <a:cs typeface="Khmer Mool1" panose="02000506000000020004" pitchFamily="2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4882970" y="5036516"/>
            <a:ext cx="2133600" cy="626743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m-KH" sz="32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Khmer Mool1" panose="02000506000000020004" pitchFamily="2" charset="0"/>
                <a:cs typeface="Khmer Mool1" panose="02000506000000020004" pitchFamily="2" charset="0"/>
              </a:rPr>
              <a:t>ឧត្ដមភាព</a:t>
            </a:r>
            <a:endParaRPr lang="en-US" sz="3200" b="1" dirty="0">
              <a:ln w="11430"/>
              <a:gradFill>
                <a:gsLst>
                  <a:gs pos="0">
                    <a:srgbClr val="E4A800">
                      <a:tint val="70000"/>
                      <a:satMod val="245000"/>
                    </a:srgbClr>
                  </a:gs>
                  <a:gs pos="75000">
                    <a:srgbClr val="E4A800">
                      <a:tint val="90000"/>
                      <a:shade val="60000"/>
                      <a:satMod val="240000"/>
                    </a:srgbClr>
                  </a:gs>
                  <a:gs pos="100000">
                    <a:srgbClr val="E4A800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Khmer Mool1" panose="02000506000000020004" pitchFamily="2" charset="0"/>
              <a:cs typeface="Khmer Mool1" panose="02000506000000020004" pitchFamily="2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gray">
          <a:xfrm>
            <a:off x="2827869" y="4807515"/>
            <a:ext cx="1820331" cy="831285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okman Old Style" panose="02050604050505020204" pitchFamily="18" charset="0"/>
                <a:cs typeface="Khmer OS Muol Light" pitchFamily="2" charset="0"/>
              </a:rPr>
              <a:t>Skills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7135081" y="5867400"/>
            <a:ext cx="2237519" cy="740938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okman Old Style" panose="02050604050505020204" pitchFamily="18" charset="0"/>
                <a:cs typeface="Khmer OS Muol Light" pitchFamily="2" charset="0"/>
              </a:rPr>
              <a:t>Social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gray">
          <a:xfrm>
            <a:off x="111483" y="3878333"/>
            <a:ext cx="2364723" cy="777734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m-KH" sz="32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Khmer Mool1" panose="02000506000000020004" pitchFamily="2" charset="0"/>
                <a:cs typeface="Khmer Mool1" panose="02000506000000020004" pitchFamily="2" charset="0"/>
              </a:rPr>
              <a:t>ចំណេះដឹង</a:t>
            </a:r>
            <a:endParaRPr lang="en-US" sz="3200" b="1" dirty="0">
              <a:ln w="11430"/>
              <a:gradFill>
                <a:gsLst>
                  <a:gs pos="0">
                    <a:srgbClr val="E4A800">
                      <a:tint val="70000"/>
                      <a:satMod val="245000"/>
                    </a:srgbClr>
                  </a:gs>
                  <a:gs pos="75000">
                    <a:srgbClr val="E4A800">
                      <a:tint val="90000"/>
                      <a:shade val="60000"/>
                      <a:satMod val="240000"/>
                    </a:srgbClr>
                  </a:gs>
                  <a:gs pos="100000">
                    <a:srgbClr val="E4A800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Khmer Mool1" panose="02000506000000020004" pitchFamily="2" charset="0"/>
              <a:cs typeface="Khmer Mool1" panose="02000506000000020004" pitchFamily="2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gray">
          <a:xfrm>
            <a:off x="-237070" y="4267200"/>
            <a:ext cx="3128435" cy="831285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okman Old Style" panose="02050604050505020204" pitchFamily="18" charset="0"/>
                <a:cs typeface="Khmer OS Muol Light" pitchFamily="2" charset="0"/>
              </a:rPr>
              <a:t>Knowledge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gray">
          <a:xfrm>
            <a:off x="4648200" y="5465928"/>
            <a:ext cx="2743200" cy="706272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okman Old Style" panose="02050604050505020204" pitchFamily="18" charset="0"/>
                <a:cs typeface="Khmer OS Muol Light" pitchFamily="2" charset="0"/>
              </a:rPr>
              <a:t>Excellence</a:t>
            </a:r>
          </a:p>
        </p:txBody>
      </p:sp>
    </p:spTree>
    <p:extLst>
      <p:ext uri="{BB962C8B-B14F-4D97-AF65-F5344CB8AC3E}">
        <p14:creationId xmlns:p14="http://schemas.microsoft.com/office/powerpoint/2010/main" val="1435965681"/>
      </p:ext>
    </p:extLst>
  </p:cSld>
  <p:clrMapOvr>
    <a:masterClrMapping/>
  </p:clrMapOvr>
  <p:transition spd="med" advTm="54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8" name="Picture 3" descr="C:\Users\SARIN\Pictures\usea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48000" y="6538587"/>
            <a:ext cx="3276600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/>
                <a:uLnTx/>
                <a:uFillTx/>
                <a:latin typeface="Khmer Mool1" panose="02000506000000020004" pitchFamily="2" charset="0"/>
                <a:ea typeface="+mn-ea"/>
                <a:cs typeface="Khmer Mool1" panose="02000506000000020004" pitchFamily="2" charset="0"/>
              </a:rPr>
              <a:t>បទបង្ហាញដោយនិស្សិត៖..........................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8:52 AM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56A9ED-47C7-46B0-9A42-CF8CD432AB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km-KH" sz="26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១. សេចក្តីផ្តើម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152400" y="785929"/>
            <a:ext cx="8763000" cy="5665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១.២ ចំណោទបញ្ហា និងសំណួរស្រាវជ្រាវ	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១.៣ វត្ថុបំណងនៃការស្រាវជ្រាវ</a:t>
            </a:r>
          </a:p>
          <a:p>
            <a:pPr marL="233363" lvl="1" indent="0" defTabSz="690563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	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359989736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8" name="Picture 3" descr="C:\Users\SARIN\Pictures\usea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48000" y="6538587"/>
            <a:ext cx="3276600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/>
                <a:uLnTx/>
                <a:uFillTx/>
                <a:latin typeface="Khmer Mool1" panose="02000506000000020004" pitchFamily="2" charset="0"/>
                <a:ea typeface="+mn-ea"/>
                <a:cs typeface="Khmer Mool1" panose="02000506000000020004" pitchFamily="2" charset="0"/>
              </a:rPr>
              <a:t>បទបង្ហាញដោយនិស្សិត៖..........................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8:52 AM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56A9ED-47C7-46B0-9A42-CF8CD432AB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km-KH" sz="26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១. សេចក្តីផ្តើម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52400" y="785929"/>
            <a:ext cx="8763000" cy="5665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១.៤ សម្មតិកម្មនៃការស្រាវជ្រាវ (បើមាន) 	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១.៥ វិសាលភាព និងដែនកំណត់នៃការស្រាវជ្រាវ</a:t>
            </a:r>
          </a:p>
          <a:p>
            <a:pPr marL="233363" lvl="1" indent="0" defTabSz="690563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	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237064653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8" name="Picture 3" descr="C:\Users\SARIN\Pictures\usea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48000" y="6538587"/>
            <a:ext cx="3276600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/>
                <a:uLnTx/>
                <a:uFillTx/>
                <a:latin typeface="Khmer Mool1" panose="02000506000000020004" pitchFamily="2" charset="0"/>
                <a:ea typeface="+mn-ea"/>
                <a:cs typeface="Khmer Mool1" panose="02000506000000020004" pitchFamily="2" charset="0"/>
              </a:rPr>
              <a:t>បទបង្ហាញដោយនិស្សិត៖..........................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8:52 AM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56A9ED-47C7-46B0-9A42-CF8CD432AB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km-KH" sz="26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១. សេចក្តីផ្តើម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52400" y="785929"/>
            <a:ext cx="8763000" cy="5665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១.៦ សារៈសំខាន់នៃការស្រាវជ្រាវ	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១.៧ រចនាសម្ព័ន្ធនៃសារណា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	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317478993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8" name="Picture 3" descr="C:\Users\SARIN\Pictures\usea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48000" y="6538587"/>
            <a:ext cx="3276600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/>
                <a:uLnTx/>
                <a:uFillTx/>
                <a:latin typeface="Khmer Mool1" panose="02000506000000020004" pitchFamily="2" charset="0"/>
                <a:ea typeface="+mn-ea"/>
                <a:cs typeface="Khmer Mool1" panose="02000506000000020004" pitchFamily="2" charset="0"/>
              </a:rPr>
              <a:t>បទបង្ហាញដោយនិស្សិត៖..........................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8:52 AM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56A9ED-47C7-46B0-9A42-CF8CD432AB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km-KH" sz="26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២. រំលឹកទ្រឹស្តី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52400" y="768647"/>
            <a:ext cx="8763000" cy="568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២.១ រំលឹកទ្រឹស្ដីពាក់ព័ន្ធប្រធានបទ	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២.២ លទ្ធផលសា្រវជ្រាវមុនៗពាក់ព័ន្ធប្រធានបទ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	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113957242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8" name="Picture 3" descr="C:\Users\SARIN\Pictures\usea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48000" y="6538587"/>
            <a:ext cx="3276600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/>
                <a:uLnTx/>
                <a:uFillTx/>
                <a:latin typeface="Khmer Mool1" panose="02000506000000020004" pitchFamily="2" charset="0"/>
                <a:ea typeface="+mn-ea"/>
                <a:cs typeface="Khmer Mool1" panose="02000506000000020004" pitchFamily="2" charset="0"/>
              </a:rPr>
              <a:t>បទបង្ហាញដោយនិស្សិត៖..........................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8:52 AM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56A9ED-47C7-46B0-9A42-CF8CD432AB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km-KH" sz="26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៣. វិធីសាស្ត្រស្រាវជ្រាវ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52400" y="768647"/>
            <a:ext cx="8763000" cy="568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៣.១ បញ្ញត្តិ/ម៉ូដែលនៃការស្រាវជ្រាវ (ប្រសិនបើមាន)	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៣.២ ប្រភេទនៃការស្រាវជ្រាវ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	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266408802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8" name="Picture 3" descr="C:\Users\SARIN\Pictures\usea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48000" y="6538587"/>
            <a:ext cx="3276600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/>
                <a:uLnTx/>
                <a:uFillTx/>
                <a:latin typeface="Khmer Mool1" panose="02000506000000020004" pitchFamily="2" charset="0"/>
                <a:ea typeface="+mn-ea"/>
                <a:cs typeface="Khmer Mool1" panose="02000506000000020004" pitchFamily="2" charset="0"/>
              </a:rPr>
              <a:t>បទបង្ហាញដោយនិស្សិត៖..........................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8:52 AM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56A9ED-47C7-46B0-9A42-CF8CD432AB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km-KH" sz="26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៣. វិធីសាស្ត្រស្រាវជ្រាវ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52400" y="785929"/>
            <a:ext cx="8763000" cy="5665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៣.៣ ការកំណត់ទំហំសាកលសិក្សាគោលដៅ	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៣.៤ គ្រោងការណ៍ធ្វើសំណាក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	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410478070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8" name="Picture 3" descr="C:\Users\SARIN\Pictures\usea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48000" y="6538587"/>
            <a:ext cx="3276600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/>
                <a:uLnTx/>
                <a:uFillTx/>
                <a:latin typeface="Khmer Mool1" panose="02000506000000020004" pitchFamily="2" charset="0"/>
                <a:ea typeface="+mn-ea"/>
                <a:cs typeface="Khmer Mool1" panose="02000506000000020004" pitchFamily="2" charset="0"/>
              </a:rPr>
              <a:t>បទបង្ហាញដោយនិស្សិត៖..........................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8:52 AM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56A9ED-47C7-46B0-9A42-CF8CD432AB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km-KH" sz="26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៣. វិធីសាស្ត្រស្រាវជ្រាវ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52400" y="785929"/>
            <a:ext cx="8763000" cy="5665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៣.៥ ឧបករណ៍ និងវិធីប្រមូលទិន្នន័យ	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៣.៦ វិធីសាស្រ្តវិភាគ និងបកស្រាយទិន្នន័យ 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	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3420361325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11"/>
          <p:cNvSpPr>
            <a:spLocks noChangeArrowheads="1" noChangeShapeType="1" noTextEdit="1"/>
          </p:cNvSpPr>
          <p:nvPr/>
        </p:nvSpPr>
        <p:spPr bwMode="auto">
          <a:xfrm>
            <a:off x="3011055" y="3230080"/>
            <a:ext cx="3906982" cy="97122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m-KH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Khmer Mool1" panose="02000506000000020004" pitchFamily="2" charset="0"/>
                <a:ea typeface="+mn-ea"/>
                <a:cs typeface="Khmer Mool1" panose="02000506000000020004" pitchFamily="2" charset="0"/>
              </a:rPr>
              <a:t>សូមអគុណ!</a:t>
            </a:r>
            <a:endParaRPr kumimoji="0" lang="en-US" sz="3600" b="1" i="0" u="none" strike="noStrike" kern="1200" cap="none" spc="0" normalizeH="0" baseline="0" noProof="0" dirty="0">
              <a:ln w="11430"/>
              <a:gradFill>
                <a:gsLst>
                  <a:gs pos="0">
                    <a:srgbClr val="E4A800">
                      <a:tint val="70000"/>
                      <a:satMod val="245000"/>
                    </a:srgbClr>
                  </a:gs>
                  <a:gs pos="75000">
                    <a:srgbClr val="E4A800">
                      <a:tint val="90000"/>
                      <a:shade val="60000"/>
                      <a:satMod val="240000"/>
                    </a:srgbClr>
                  </a:gs>
                  <a:gs pos="100000">
                    <a:srgbClr val="E4A800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Khmer Mool1" panose="02000506000000020004" pitchFamily="2" charset="0"/>
              <a:ea typeface="+mn-ea"/>
              <a:cs typeface="Khmer Mool1" panose="02000506000000020004" pitchFamily="2" charset="0"/>
            </a:endParaRPr>
          </a:p>
        </p:txBody>
      </p:sp>
      <p:sp>
        <p:nvSpPr>
          <p:cNvPr id="8" name="WordArt 11"/>
          <p:cNvSpPr>
            <a:spLocks noChangeArrowheads="1" noChangeShapeType="1" noTextEdit="1"/>
          </p:cNvSpPr>
          <p:nvPr/>
        </p:nvSpPr>
        <p:spPr bwMode="auto">
          <a:xfrm>
            <a:off x="1996321" y="5008115"/>
            <a:ext cx="6205492" cy="69245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km-KH" altLang="zh-CN" sz="32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Khmer Mool1" panose="02000506000000020004" pitchFamily="2" charset="0"/>
                <a:ea typeface="+mn-ea"/>
                <a:cs typeface="Khmer Mool1" panose="02000506000000020004" pitchFamily="2" charset="0"/>
              </a:rPr>
              <a:t>ចំណេះដឹង ជំនាញ ឧត្ដមភាព សង្គម</a:t>
            </a:r>
            <a:endParaRPr kumimoji="0" lang="en-US" altLang="zh-CN" sz="3200" b="1" i="0" u="none" strike="noStrike" kern="1200" cap="none" spc="0" normalizeH="0" baseline="0" noProof="0" dirty="0">
              <a:ln w="11430"/>
              <a:gradFill>
                <a:gsLst>
                  <a:gs pos="0">
                    <a:srgbClr val="E4A800">
                      <a:tint val="70000"/>
                      <a:satMod val="245000"/>
                    </a:srgbClr>
                  </a:gs>
                  <a:gs pos="75000">
                    <a:srgbClr val="E4A800">
                      <a:tint val="90000"/>
                      <a:shade val="60000"/>
                      <a:satMod val="240000"/>
                    </a:srgbClr>
                  </a:gs>
                  <a:gs pos="100000">
                    <a:srgbClr val="E4A800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Khmer Mool1" panose="02000506000000020004" pitchFamily="2" charset="0"/>
              <a:ea typeface="+mn-ea"/>
              <a:cs typeface="Khmer Mool1" panose="02000506000000020004" pitchFamily="2" charset="0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black">
          <a:xfrm>
            <a:off x="0" y="2528184"/>
            <a:ext cx="9142412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187"/>
          <a:stretch/>
        </p:blipFill>
        <p:spPr bwMode="auto">
          <a:xfrm>
            <a:off x="7189140" y="2528184"/>
            <a:ext cx="19621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962400" y="381815"/>
            <a:ext cx="2273334" cy="2273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80324519"/>
      </p:ext>
    </p:extLst>
  </p:cSld>
  <p:clrMapOvr>
    <a:masterClrMapping/>
  </p:clrMapOvr>
  <p:transition spd="med" advTm="54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7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លទ្ធផល​រូបភាព​សម្រាប់ docum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8:52 AM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បច្ចេកទេសធ្វើបទបង្ហាញលទ្ធផលសារណា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3132" y="838200"/>
            <a:ext cx="9070046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0100" lvl="1" indent="-342900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កាលវិភាគការពារសំណើគម្រោងស្រាវជ្រាវ សាកលវិទ្យាល័យនឹងផ្សព្វផ្សាយឱ្យបានយ៉ាងតិច១សប្ដាហ៍មុន </a:t>
            </a:r>
          </a:p>
          <a:p>
            <a:pPr marL="800100" lvl="1" indent="-342900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km-KH" altLang="zh-TW" sz="24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និស្សិតការពារសំណើគម្រោងស្រាវជ្រាវត្រូវ ៖</a:t>
            </a:r>
          </a:p>
          <a:p>
            <a:pPr marL="1371600" lvl="1" indent="-342900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ធ្វើបទបង្ហាញដោយភាពជឿជាក់</a:t>
            </a:r>
          </a:p>
          <a:p>
            <a:pPr marL="1371600" lvl="1" indent="-342900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ឆ្លើយសំណួរដោយរលូន និងមានក្រមសីលធម៌</a:t>
            </a:r>
          </a:p>
          <a:p>
            <a:pPr marL="1371600" lvl="1" indent="-342900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ទទួលយកអនុសាសន៍ សម្រាប់អភិវឌ្ឍសារណា ។</a:t>
            </a:r>
          </a:p>
        </p:txBody>
      </p:sp>
    </p:spTree>
    <p:extLst>
      <p:ext uri="{BB962C8B-B14F-4D97-AF65-F5344CB8AC3E}">
        <p14:creationId xmlns:p14="http://schemas.microsoft.com/office/powerpoint/2010/main" val="2896299470"/>
      </p:ext>
    </p:extLst>
  </p:cSld>
  <p:clrMapOvr>
    <a:masterClrMapping/>
  </p:clrMapOvr>
  <p:transition spd="slow">
    <p:circl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លទ្ធផល​រូបភាព​សម្រាប់ docum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8:52 AM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បច្ចេកទេសធ្វើបទបង្ហាញលទ្ធផលសារណា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3132" y="838200"/>
            <a:ext cx="9070046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-223838" algn="thaiDi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</a:t>
            </a:r>
            <a:r>
              <a:rPr lang="km-KH" altLang="zh-TW" sz="22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មុនពេលដំណើរការការពារសំណើគម្រោងស្រាវជ្រាវ៖</a:t>
            </a:r>
          </a:p>
          <a:p>
            <a:pPr marL="690563" lvl="1" indent="-233363" algn="thaiDi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និស្សិតត្រូវប្រគល់សៀវភៅពណ៌ធម្មជាតិសំណើគម្រោងស្រាវជ្រាវចំនួន ២ក្បាលជូនបុគ្គលិកទទួលបន្ទុកតាមមហាវិទ្យាល័យនីមួយៗ</a:t>
            </a:r>
          </a:p>
          <a:p>
            <a:pPr marL="690563" lvl="1" indent="-233363" algn="thaiDi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និស្សិតត្រូវប្រ</a:t>
            </a: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គល់ស្លាយបទបង្ហាញសម្រាប់គណៈកម្មការត្រួតពិនិត្យ និងវាយតម្លៃសំណើគម្រោងស្រាវជ្រាវចំនួន ៣ច្បាប់</a:t>
            </a:r>
            <a:endParaRPr lang="km-KH" altLang="zh-TW" sz="2200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  <a:p>
            <a:pPr marL="690563" lvl="1" indent="-233363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ការពិនិត្យកាលវិភាគ និងកាលបរិច្ឆេទការពារសំណើគម្រោងស្រាវជ្រាវ</a:t>
            </a:r>
          </a:p>
          <a:p>
            <a:pPr marL="1371600" lvl="1" indent="-223838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ធានាថាសមាជិកក្រុមត្រៀមខ្លួនរួចរាល់</a:t>
            </a:r>
          </a:p>
          <a:p>
            <a:pPr marL="1371600" lvl="1" indent="-223838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ត្រៀមបម្រុងកុំព្យូរទ័រយួរដៃសម្រាប់ធ្វើបទបង្ហាញ</a:t>
            </a:r>
          </a:p>
          <a:p>
            <a:pPr marL="1371600" lvl="1" indent="-223838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ការពារសាកល្បងដោយពិនិត្យពេលវេលា (១៥ នាទី)</a:t>
            </a:r>
          </a:p>
          <a:p>
            <a:pPr marL="1371600" lvl="1" indent="-342900" algn="thaiDi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Ø"/>
            </a:pPr>
            <a:endParaRPr lang="km-KH" altLang="zh-TW" sz="2400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5542"/>
      </p:ext>
    </p:extLst>
  </p:cSld>
  <p:clrMapOvr>
    <a:masterClrMapping/>
  </p:clrMapOvr>
  <p:transition spd="slow"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9"/>
          <p:cNvSpPr txBox="1"/>
          <p:nvPr/>
        </p:nvSpPr>
        <p:spPr>
          <a:xfrm>
            <a:off x="978044" y="87335"/>
            <a:ext cx="6824783" cy="606813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ប្រធានបទ</a:t>
            </a:r>
          </a:p>
        </p:txBody>
      </p:sp>
      <p:sp>
        <p:nvSpPr>
          <p:cNvPr id="21" name="Text Box 9"/>
          <p:cNvSpPr txBox="1"/>
          <p:nvPr/>
        </p:nvSpPr>
        <p:spPr>
          <a:xfrm>
            <a:off x="261667" y="774761"/>
            <a:ext cx="8653733" cy="5705695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endParaRPr lang="km-KH" sz="2400" dirty="0">
              <a:solidFill>
                <a:srgbClr val="FF0000"/>
              </a:solidFill>
              <a:effectLst>
                <a:outerShdw blurRad="50800" dist="38989" dir="5460000" algn="tl">
                  <a:srgbClr val="000000">
                    <a:alpha val="38000"/>
                  </a:srgbClr>
                </a:outerShdw>
              </a:effectLst>
              <a:latin typeface="Khmer OS Siemreap" panose="02000500000000020004" pitchFamily="2" charset="0"/>
              <a:ea typeface="Calibri" panose="020F0502020204030204" pitchFamily="34" charset="0"/>
              <a:cs typeface="Khmer Mool1" panose="02000506000000020004" pitchFamily="2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km-KH" sz="2400" dirty="0">
              <a:solidFill>
                <a:srgbClr val="FF0000"/>
              </a:solidFill>
              <a:effectLst>
                <a:outerShdw blurRad="50800" dist="38989" dir="5460000" algn="tl">
                  <a:srgbClr val="000000">
                    <a:alpha val="38000"/>
                  </a:srgbClr>
                </a:outerShdw>
              </a:effectLst>
              <a:latin typeface="Khmer OS Siemreap" panose="02000500000000020004" pitchFamily="2" charset="0"/>
              <a:ea typeface="Calibri" panose="020F0502020204030204" pitchFamily="34" charset="0"/>
              <a:cs typeface="Khmer Mool1" panose="02000506000000020004" pitchFamily="2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km-KH" sz="2400" dirty="0">
              <a:solidFill>
                <a:srgbClr val="FF0000"/>
              </a:solidFill>
              <a:effectLst>
                <a:outerShdw blurRad="50800" dist="38989" dir="5460000" algn="tl">
                  <a:srgbClr val="000000">
                    <a:alpha val="38000"/>
                  </a:srgbClr>
                </a:outerShdw>
              </a:effectLst>
              <a:latin typeface="Khmer OS Siemreap" panose="02000500000000020004" pitchFamily="2" charset="0"/>
              <a:ea typeface="Calibri" panose="020F0502020204030204" pitchFamily="34" charset="0"/>
              <a:cs typeface="Khmer Mool1" panose="02000506000000020004" pitchFamily="2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km-KH" sz="3200" dirty="0">
                <a:solidFill>
                  <a:srgbClr val="FF0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បច្ចេកទេសរៀបចំស្លាយ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km-KH" sz="3200" dirty="0">
                <a:solidFill>
                  <a:srgbClr val="FF0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និងការធ្វើបទបង្ហាញលទ្ធផលគម្រោងស្រាវជ្រាវ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km-KH" sz="3200" dirty="0">
                <a:solidFill>
                  <a:srgbClr val="FF0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សម្រាប់និស្សិតជំនាន់ទី ១៤</a:t>
            </a:r>
          </a:p>
        </p:txBody>
      </p:sp>
      <p:sp>
        <p:nvSpPr>
          <p:cNvPr id="19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lang="en-US" sz="1300" b="1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8:52 AM</a:t>
            </a:fld>
            <a:endParaRPr lang="en-US" sz="1300" b="1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374493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លទ្ធផល​រូបភាព​សម្រាប់ docum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8:52 AM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បច្ចេកទេសធ្វើបទបង្ហាញលទ្ធផលសារណា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3132" y="838200"/>
            <a:ext cx="9070046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-223838" algn="thaiDi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</a:t>
            </a:r>
            <a:r>
              <a:rPr lang="km-KH" altLang="zh-TW" sz="22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មុនពេលដំណើរការការពារសំណើគម្រោងស្រាវជ្រាវ</a:t>
            </a:r>
            <a:r>
              <a:rPr lang="en-US" altLang="zh-TW" sz="22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</a:t>
            </a:r>
            <a:r>
              <a:rPr lang="km-KH" altLang="zh-TW" sz="22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៖</a:t>
            </a:r>
          </a:p>
          <a:p>
            <a:pPr marL="690563" lvl="1" indent="-233363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អាន និងកត់ត្រាផ្នែកសំខាន់ៗនៃសារណា និងត្រៀមឯកសារអំណះអំណាង</a:t>
            </a:r>
          </a:p>
          <a:p>
            <a:pPr marL="690563" lvl="1" indent="-233363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សួរសមាជិកក្រុមទៅវិញទៅមកនូវសំណួរដែលអាចត្រូវបានចោទសួរ</a:t>
            </a:r>
          </a:p>
          <a:p>
            <a:pPr marL="690563" lvl="1" indent="-233363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លើកទឹកចិត្តមិត្តរួមក្រុម ។</a:t>
            </a:r>
          </a:p>
          <a:p>
            <a:pPr marL="1028700" lvl="1" indent="0" algn="thaiDi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191F1"/>
              </a:buClr>
            </a:pPr>
            <a:endParaRPr lang="km-KH" altLang="zh-TW" sz="2400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01" y="3741597"/>
            <a:ext cx="4067122" cy="2590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500" y="3741597"/>
            <a:ext cx="4408571" cy="258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69853"/>
      </p:ext>
    </p:extLst>
  </p:cSld>
  <p:clrMapOvr>
    <a:masterClrMapping/>
  </p:clrMapOvr>
  <p:transition spd="slow">
    <p:circl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152400" y="914400"/>
            <a:ext cx="8839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0100" lvl="1" indent="-3429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km-KH" altLang="zh-TW" sz="24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ពេលដំណើរការការការពារសំណើគម្រោងស្រាវជ្រាវ៖</a:t>
            </a:r>
          </a:p>
          <a:p>
            <a:pPr marL="1371600" lvl="1" indent="-342900" algn="thaiDi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និស្សិតត្រូវមានវត្តមានមុនពេលការពារយ៉ាងតិច៣០ នាទី</a:t>
            </a:r>
          </a:p>
          <a:p>
            <a:pPr marL="1371600" lvl="1" indent="-342900" algn="thaiDi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និស្សិតត្រូវត្រៀមសម្ភារៈ និងឯកសារគាំទ្រសម្រាប់ការការពារសំណើគម្រោងស្រាវជ្រាវ​របស់ខ្លួន</a:t>
            </a:r>
          </a:p>
          <a:p>
            <a:pPr marL="1371600" lvl="1" indent="-342900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ក្រុមនិស្សិតត្រូវការពារសំណើគម្រោងស្រាវជ្រាវតាមកាលបរិច្ឆេទកំណត់ដោយ </a:t>
            </a:r>
            <a:r>
              <a:rPr lang="km-KH" altLang="zh-TW" sz="24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គ.គ.ស </a:t>
            </a: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នៅចំពោះមុខគណៈកម្មការដែលមាន</a:t>
            </a:r>
            <a:b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</a:b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រយៈពេល ៣០នាទីដោយក្នុងនោះរយៈពេលធ្វើបទបង្ហាញរចំនួន១៥នាទី និងសំណួរ-ចម្លើយចំនួន ១៥នាទី ។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8:52 AM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បច្ចេកទេសធ្វើបទបង្ហាញលទ្ធផលសារណា</a:t>
            </a:r>
          </a:p>
        </p:txBody>
      </p:sp>
    </p:spTree>
    <p:extLst>
      <p:ext uri="{BB962C8B-B14F-4D97-AF65-F5344CB8AC3E}">
        <p14:creationId xmlns:p14="http://schemas.microsoft.com/office/powerpoint/2010/main" val="2809911184"/>
      </p:ext>
    </p:extLst>
  </p:cSld>
  <p:clrMapOvr>
    <a:masterClrMapping/>
  </p:clrMapOvr>
  <p:transition spd="slow">
    <p:circl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228600" y="990600"/>
            <a:ext cx="8884578" cy="490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-2286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km-KH" altLang="zh-TW" sz="24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ពេលដំណើរការការការពារសំណើគម្រោងស្រាវជ្រាវ៖</a:t>
            </a:r>
            <a:endParaRPr lang="km-KH" altLang="zh-TW" sz="2400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  <a:p>
            <a:pPr marL="690563" lvl="1" indent="-233363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ការស្លៀកពាក់ឯកសណ្ឋាននៅពេលការពារ</a:t>
            </a:r>
            <a:r>
              <a:rPr lang="en-US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</a:t>
            </a: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៖</a:t>
            </a:r>
          </a:p>
          <a:p>
            <a:pPr marL="1147763" lvl="1" indent="-233363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បុរសស្លៀកខោជើងវែង ពណ៌ទឹកប៊ិច ពាក់អាវដៃវែងពណ៌ផ្ទៃមេឃលាត ក្រវាត់កពណ៌ខៀវទឹកប៊ិច ស្បែកជើងឃ្លុបពណ៌ខ្មៅ</a:t>
            </a:r>
          </a:p>
          <a:p>
            <a:pPr marL="1147763" lvl="1" indent="-233363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នារីត្រូវស្លៀកសំពត់ខ្លី ឆែកក្រោមត្រឹមជង្គង់ ពណ៌ខៀវទឹកប៊ិច ពាក់អាវដៃខ្លីពណ៌ផ្ទៃមេឃលាត ស្បែកជើងឃ្លុប ឬក្រវ៉ាត់កែងពណ៌ខ្មៅ </a:t>
            </a:r>
          </a:p>
          <a:p>
            <a:pPr marL="1147763" lvl="1" indent="-233363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ប័ណ្ណសម្គាល់និស្សិត និងស្លាកសញ្ញាសម្គាល់សាកលវិទ្យាល័យ ។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8:52 AM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បច្ចេកទេសធ្វើបទបង្ហាញលទ្ធផលសារណា</a:t>
            </a:r>
          </a:p>
        </p:txBody>
      </p:sp>
    </p:spTree>
    <p:extLst>
      <p:ext uri="{BB962C8B-B14F-4D97-AF65-F5344CB8AC3E}">
        <p14:creationId xmlns:p14="http://schemas.microsoft.com/office/powerpoint/2010/main" val="4026448317"/>
      </p:ext>
    </p:extLst>
  </p:cSld>
  <p:clrMapOvr>
    <a:masterClrMapping/>
  </p:clrMapOvr>
  <p:transition spd="slow">
    <p:circl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9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/>
          <a:lstStyle/>
          <a:p>
            <a:pPr eaLnBrk="1" hangingPunct="1"/>
            <a:r>
              <a:rPr lang="km-KH" altLang="en-US" sz="2400" dirty="0">
                <a:solidFill>
                  <a:srgbClr val="FFFF00"/>
                </a:solidFill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ការធ្វើបទបង្ហាញ</a:t>
            </a:r>
            <a:r>
              <a:rPr lang="en-US" altLang="en-US" sz="2400" dirty="0">
                <a:solidFill>
                  <a:srgbClr val="FFFF00"/>
                </a:solidFill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 (</a:t>
            </a:r>
            <a:r>
              <a:rPr lang="km-KH" altLang="en-US" sz="2400" dirty="0">
                <a:solidFill>
                  <a:srgbClr val="FFFF00"/>
                </a:solidFill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ត</a:t>
            </a:r>
            <a:r>
              <a:rPr lang="en-US" altLang="en-US" sz="2400" dirty="0">
                <a:solidFill>
                  <a:srgbClr val="FFFF00"/>
                </a:solidFill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)</a:t>
            </a:r>
            <a:endParaRPr lang="en-US" altLang="en-US" sz="2400" dirty="0"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525343" y="925640"/>
            <a:ext cx="8001000" cy="490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0" algn="ctr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191F1"/>
              </a:buClr>
            </a:pPr>
            <a:r>
              <a:rPr lang="km-KH" altLang="zh-TW" sz="24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ឯកសណ្ឋាននៅពេលការពារ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6" t="13187" r="2197"/>
          <a:stretch/>
        </p:blipFill>
        <p:spPr>
          <a:xfrm>
            <a:off x="525343" y="1611440"/>
            <a:ext cx="8001000" cy="4713160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8:52 AM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បច្ចេកទេសធ្វើបទបង្ហាញលទ្ធផលសារណា</a:t>
            </a:r>
          </a:p>
        </p:txBody>
      </p:sp>
    </p:spTree>
    <p:extLst>
      <p:ext uri="{BB962C8B-B14F-4D97-AF65-F5344CB8AC3E}">
        <p14:creationId xmlns:p14="http://schemas.microsoft.com/office/powerpoint/2010/main" val="1050670912"/>
      </p:ext>
    </p:extLst>
  </p:cSld>
  <p:clrMapOvr>
    <a:masterClrMapping/>
  </p:clrMapOvr>
  <p:transition spd="slow">
    <p:circl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152400" y="761970"/>
            <a:ext cx="8839200" cy="571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-223838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km-KH" altLang="zh-TW" sz="22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ពេលដំណើរការការការពារ</a:t>
            </a:r>
            <a:r>
              <a:rPr lang="km-KH" altLang="zh-TW" sz="20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សំណើគម្រោងស្រាវជ្រាវ</a:t>
            </a:r>
            <a:r>
              <a:rPr lang="km-KH" altLang="zh-TW" sz="22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៖</a:t>
            </a:r>
          </a:p>
          <a:p>
            <a:pPr marL="690563" lvl="1" indent="-233363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  <a:tabLst>
                <a:tab pos="690563" algn="l"/>
              </a:tabLst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ឧបករណ៍គាំទ្រការការពារ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សំណើគម្រោងស្រាវជ្រាវ </a:t>
            </a: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និងរៀបចំថតសម្លេង និងកត់ត្រានូវយោបល់ ឬអនុសាសន៍របស់គណកម្មការ</a:t>
            </a:r>
          </a:p>
          <a:p>
            <a:pPr marL="690563" lvl="1" indent="-233363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  <a:tabLst>
                <a:tab pos="690563" algn="l"/>
              </a:tabLst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បទបង្ហាញដោយ</a:t>
            </a:r>
          </a:p>
          <a:p>
            <a:pPr marL="1147763" lvl="1" indent="-233363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បដិសណ្ឋារកិច្ចចំពោះគណកម្មការ</a:t>
            </a:r>
          </a:p>
          <a:p>
            <a:pPr marL="1147763" lvl="1" indent="-233363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បង្ហាញពីប្រធានបទ</a:t>
            </a:r>
          </a:p>
          <a:p>
            <a:pPr marL="1147763" lvl="1" indent="-233363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ប្រើឈ្មោះរបស់អ្នកជំនាញសម្រាប់គាំទ្រទស្សនៈរបស់អ្នក</a:t>
            </a:r>
          </a:p>
          <a:p>
            <a:pPr marL="1147763" lvl="1" indent="-233363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បង្ហាញនូវទឡ្ហីករណ៍នៃការសម្រេចចិត្ត សំណាក និងវិធីសាស្ត្រជាដើម</a:t>
            </a:r>
          </a:p>
          <a:p>
            <a:pPr marL="1147763" lvl="1" indent="-233363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ធ្វើសកម្មភាពភាពក្នុងបន្ទប់ការពារ (ភ្នែក កាយវិការ) និងបញ្ចេញសំឡេងឲ្យបានច្បាស់ៗដោយ</a:t>
            </a: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ប្រើពាក្យធ្នាក់សម្រាប់ភ្ជាប់ប្រយោគ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8:52 AM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បច្ចេកទេសធ្វើបទបង្ហាញលទ្ធផលសារណា</a:t>
            </a:r>
          </a:p>
        </p:txBody>
      </p:sp>
    </p:spTree>
    <p:extLst>
      <p:ext uri="{BB962C8B-B14F-4D97-AF65-F5344CB8AC3E}">
        <p14:creationId xmlns:p14="http://schemas.microsoft.com/office/powerpoint/2010/main" val="1762013048"/>
      </p:ext>
    </p:extLst>
  </p:cSld>
  <p:clrMapOvr>
    <a:masterClrMapping/>
  </p:clrMapOvr>
  <p:transition spd="slow">
    <p:circl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152400" y="761970"/>
            <a:ext cx="8839200" cy="571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0100" lvl="1" indent="-34290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km-KH" altLang="zh-TW" sz="21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ពេលដំណើរការការការពារ</a:t>
            </a:r>
            <a:r>
              <a:rPr lang="km-KH" altLang="zh-TW" sz="20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សំណើគម្រោងស្រាវជ្រាវ</a:t>
            </a:r>
            <a:r>
              <a:rPr lang="km-KH" altLang="zh-TW" sz="21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៖</a:t>
            </a:r>
          </a:p>
          <a:p>
            <a:pPr marL="1371600" lvl="1" indent="-342900" algn="thaiDist">
              <a:lnSpc>
                <a:spcPct val="14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1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វេទិកាសំណួរ និងចម្លើយ (១៥ នាទី) ។</a:t>
            </a:r>
          </a:p>
          <a:p>
            <a:pPr marL="1604963" lvl="1" indent="-233363" algn="thaiDist">
              <a:lnSpc>
                <a:spcPct val="14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m-KH" altLang="zh-TW" sz="21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ស្តាប់សំណួរឲ្យច្បាស់ និងអរគុណ ព្រមទាំងចែកសមាជិកឆ្លើយ</a:t>
            </a:r>
          </a:p>
          <a:p>
            <a:pPr marL="1604963" lvl="1" indent="-233363" algn="thaiDist">
              <a:lnSpc>
                <a:spcPct val="14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m-KH" altLang="zh-TW" sz="21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កុំប្រកែកជាមួយគណកម្មការ តែត្រូវបង្ហាញអំណះអំណាង</a:t>
            </a:r>
            <a:br>
              <a:rPr lang="km-KH" altLang="zh-TW" sz="21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</a:br>
            <a:r>
              <a:rPr lang="km-KH" altLang="zh-TW" sz="21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ច្បាស់លាស់ និងទន់ភ្លន់ ។</a:t>
            </a:r>
          </a:p>
          <a:p>
            <a:pPr marL="1371600" lvl="1" indent="-342900" algn="thaiDist">
              <a:lnSpc>
                <a:spcPct val="14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1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នៅចុងបញ្ចប់ នៃការការពារ</a:t>
            </a:r>
          </a:p>
          <a:p>
            <a:pPr marL="1604963" lvl="1" indent="-233363" algn="thaiDist">
              <a:lnSpc>
                <a:spcPct val="14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m-KH" altLang="zh-TW" sz="21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ថ្លែងអំណរគុណគណកម្មការ និងអ្នកចូលរួម</a:t>
            </a:r>
          </a:p>
          <a:p>
            <a:pPr marL="1371600" lvl="1" indent="-342900" algn="thaiDist">
              <a:lnSpc>
                <a:spcPct val="14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1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ប្រជុំសមាជិកពិនិត្យសារណាបន្ទាប់ពីពិភាក្សាជាមួយសាស្ត្រាចារ្យណែនាំ ដើម្បីកែលម្អអនុសាសន៍របស់គណៈកម្មការ </a:t>
            </a:r>
          </a:p>
          <a:p>
            <a:pPr marL="1371600" lvl="1" indent="0" algn="thaiDist">
              <a:lnSpc>
                <a:spcPct val="140000"/>
              </a:lnSpc>
              <a:spcBef>
                <a:spcPts val="0"/>
              </a:spcBef>
              <a:buClr>
                <a:srgbClr val="3191F1"/>
              </a:buClr>
            </a:pPr>
            <a:endParaRPr lang="km-KH" altLang="zh-TW" sz="2100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  <a:p>
            <a:pPr marL="1604963" lvl="1" indent="-233363" algn="thaiDist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Font typeface="Wingdings" panose="05000000000000000000" pitchFamily="2" charset="2"/>
              <a:buChar char="§"/>
            </a:pPr>
            <a:endParaRPr lang="km-KH" altLang="zh-TW" sz="2100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8:52 AM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បច្ចេកទេសធ្វើបទបង្ហាញលទ្ធផលសារណា</a:t>
            </a:r>
          </a:p>
        </p:txBody>
      </p:sp>
    </p:spTree>
    <p:extLst>
      <p:ext uri="{BB962C8B-B14F-4D97-AF65-F5344CB8AC3E}">
        <p14:creationId xmlns:p14="http://schemas.microsoft.com/office/powerpoint/2010/main" val="3332078829"/>
      </p:ext>
    </p:extLst>
  </p:cSld>
  <p:clrMapOvr>
    <a:masterClrMapping/>
  </p:clrMapOvr>
  <p:transition spd="slow">
    <p:circl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11"/>
          <p:cNvSpPr>
            <a:spLocks noChangeArrowheads="1" noChangeShapeType="1" noTextEdit="1"/>
          </p:cNvSpPr>
          <p:nvPr/>
        </p:nvSpPr>
        <p:spPr bwMode="auto">
          <a:xfrm>
            <a:off x="2263807" y="3180727"/>
            <a:ext cx="5166804" cy="97122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m-KH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Khmer Mool1" panose="02000506000000020004" pitchFamily="2" charset="0"/>
                <a:ea typeface="+mn-ea"/>
                <a:cs typeface="Khmer Mool1" panose="02000506000000020004" pitchFamily="2" charset="0"/>
              </a:rPr>
              <a:t>សូមអគុណ!</a:t>
            </a:r>
            <a:endParaRPr kumimoji="0" lang="en-US" sz="3600" b="1" i="0" u="none" strike="noStrike" kern="1200" cap="none" spc="0" normalizeH="0" baseline="0" noProof="0" dirty="0">
              <a:ln w="11430"/>
              <a:gradFill>
                <a:gsLst>
                  <a:gs pos="0">
                    <a:srgbClr val="E4A800">
                      <a:tint val="70000"/>
                      <a:satMod val="245000"/>
                    </a:srgbClr>
                  </a:gs>
                  <a:gs pos="75000">
                    <a:srgbClr val="E4A800">
                      <a:tint val="90000"/>
                      <a:shade val="60000"/>
                      <a:satMod val="240000"/>
                    </a:srgbClr>
                  </a:gs>
                  <a:gs pos="100000">
                    <a:srgbClr val="E4A800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Khmer Mool1" panose="02000506000000020004" pitchFamily="2" charset="0"/>
              <a:ea typeface="+mn-ea"/>
              <a:cs typeface="Khmer Mool1" panose="02000506000000020004" pitchFamily="2" charset="0"/>
            </a:endParaRPr>
          </a:p>
        </p:txBody>
      </p:sp>
      <p:sp>
        <p:nvSpPr>
          <p:cNvPr id="8" name="WordArt 11"/>
          <p:cNvSpPr>
            <a:spLocks noChangeArrowheads="1" noChangeShapeType="1" noTextEdit="1"/>
          </p:cNvSpPr>
          <p:nvPr/>
        </p:nvSpPr>
        <p:spPr bwMode="auto">
          <a:xfrm>
            <a:off x="1996321" y="5008115"/>
            <a:ext cx="6205492" cy="69245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marR="0" lvl="1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km-KH" altLang="zh-CN" sz="32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Khmer Mool1" panose="02000506000000020004" pitchFamily="2" charset="0"/>
                <a:ea typeface="+mn-ea"/>
                <a:cs typeface="Khmer Mool1" panose="02000506000000020004" pitchFamily="2" charset="0"/>
              </a:rPr>
              <a:t>ជំនាញ ឧត្ដមភាព សង្គម</a:t>
            </a:r>
            <a:endParaRPr kumimoji="0" lang="en-US" altLang="zh-CN" sz="3200" b="1" i="0" u="none" strike="noStrike" kern="1200" cap="none" spc="0" normalizeH="0" baseline="0" noProof="0" dirty="0">
              <a:ln w="11430"/>
              <a:gradFill>
                <a:gsLst>
                  <a:gs pos="0">
                    <a:srgbClr val="E4A800">
                      <a:tint val="70000"/>
                      <a:satMod val="245000"/>
                    </a:srgbClr>
                  </a:gs>
                  <a:gs pos="75000">
                    <a:srgbClr val="E4A800">
                      <a:tint val="90000"/>
                      <a:shade val="60000"/>
                      <a:satMod val="240000"/>
                    </a:srgbClr>
                  </a:gs>
                  <a:gs pos="100000">
                    <a:srgbClr val="E4A800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Khmer Mool1" panose="02000506000000020004" pitchFamily="2" charset="0"/>
              <a:ea typeface="+mn-ea"/>
              <a:cs typeface="Khmer Mool1" panose="02000506000000020004" pitchFamily="2" charset="0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black">
          <a:xfrm>
            <a:off x="-8626" y="2523478"/>
            <a:ext cx="9159916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187"/>
          <a:stretch/>
        </p:blipFill>
        <p:spPr bwMode="auto">
          <a:xfrm>
            <a:off x="7189140" y="2528184"/>
            <a:ext cx="19621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2400" y="241266"/>
            <a:ext cx="2273334" cy="2273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046070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7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SARIN\Pictures\usea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56A9ED-47C7-46B0-9A42-CF8CD432AB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បច្ចេកទេសរៀបចំស្លាយបទបង្ហាញ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0" y="990600"/>
            <a:ext cx="9152864" cy="546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6263" lvl="1" indent="-34290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Font typeface="Wingdings" panose="05000000000000000000" pitchFamily="2" charset="2"/>
              <a:buChar char="Ø"/>
            </a:pP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និស្សិតត្រូវប្រើប្រាស់គំរូស្លាយដែលកំណត់ដោយសាកលវិទ្យាល័យ </a:t>
            </a:r>
            <a:r>
              <a:rPr lang="en-US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USEA</a:t>
            </a:r>
          </a:p>
          <a:p>
            <a:pPr marL="576263" lvl="1" indent="-34290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​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ការរៀបចំខ្លឹមសារក្នុងស្លាយ៖</a:t>
            </a:r>
          </a:p>
          <a:p>
            <a:pPr lvl="1" indent="-223838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Font typeface="Wingdings" panose="05000000000000000000" pitchFamily="2" charset="2"/>
              <a:buChar char="§"/>
            </a:pP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ចំណងជើង៖ អក្សរខ្មែរ និងអង់គ្លេស ត្រូវប្រើ </a:t>
            </a:r>
            <a:r>
              <a:rPr lang="en-US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Font: Khmer Mool1, Size 24</a:t>
            </a:r>
          </a:p>
          <a:p>
            <a:pPr lvl="1" indent="-223838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Font typeface="Wingdings" panose="05000000000000000000" pitchFamily="2" charset="2"/>
              <a:buChar char="§"/>
            </a:pP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ខ្លឹមសារសារណា ៖ 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អក្សរខ្មែរ 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និង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អង់គ្លេស ត្រូវប្រើ </a:t>
            </a:r>
            <a:r>
              <a:rPr lang="en-US" altLang="zh-TW" sz="2000" dirty="0">
                <a:solidFill>
                  <a:srgbClr val="00206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Font: </a:t>
            </a:r>
            <a:r>
              <a:rPr lang="en-US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Khmer OS </a:t>
            </a:r>
            <a:r>
              <a:rPr lang="en-US" altLang="zh-TW" sz="2000" dirty="0" err="1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Siem</a:t>
            </a:r>
            <a:r>
              <a:rPr lang="en-US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</a:t>
            </a:r>
            <a:r>
              <a:rPr lang="en-US" altLang="zh-TW" sz="2000" dirty="0">
                <a:solidFill>
                  <a:srgbClr val="00206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Reap</a:t>
            </a:r>
            <a:r>
              <a:rPr lang="en-US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, Size 20</a:t>
            </a:r>
          </a:p>
          <a:p>
            <a:pPr lvl="1" indent="-223838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Font typeface="Wingdings" panose="05000000000000000000" pitchFamily="2" charset="2"/>
              <a:buChar char="§"/>
            </a:pP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គម្លាតពីកបន្ទាត់នៃជួរនីមួយៗ គឺប្រើ </a:t>
            </a:r>
            <a:r>
              <a:rPr lang="en-US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Line Spacing: 1.5 </a:t>
            </a:r>
            <a:endParaRPr lang="km-KH" altLang="zh-TW" sz="2000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  <a:p>
            <a:pPr marL="576263" lvl="1" indent="-34290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Font typeface="Wingdings" panose="05000000000000000000" pitchFamily="2" charset="2"/>
              <a:buChar char="Ø"/>
            </a:pP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ចំនួនស្លាយតាមជំពូកនីមួយៗ៖</a:t>
            </a:r>
          </a:p>
          <a:p>
            <a:pPr lvl="1" indent="-223838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Font typeface="Wingdings" panose="05000000000000000000" pitchFamily="2" charset="2"/>
              <a:buChar char="§"/>
            </a:pP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ជំពូកទី ១ ៖ គួររៀបចំស្លាយចំនួនពី ៥-៦ស្លាយ</a:t>
            </a:r>
            <a:endParaRPr lang="en-US" altLang="zh-TW" sz="2000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  <a:p>
            <a:pPr lvl="1" indent="-223838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Font typeface="Wingdings" panose="05000000000000000000" pitchFamily="2" charset="2"/>
              <a:buChar char="§"/>
            </a:pP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ជំពូកទី ២ ៖ គួររៀបចំស្លាយចំនួនពី ៦-៧ស្លាយ</a:t>
            </a:r>
            <a:endParaRPr lang="en-US" altLang="zh-TW" sz="2000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  <a:p>
            <a:pPr lvl="1" indent="-223838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Font typeface="Wingdings" panose="05000000000000000000" pitchFamily="2" charset="2"/>
              <a:buChar char="§"/>
            </a:pP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ជំពូកទី ៣ ៖ គួររៀបចំស្លាយចំនួនពី ៤-៥ស្លាយ</a:t>
            </a:r>
            <a:endParaRPr lang="en-US" altLang="zh-TW" sz="2000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  <p:sp>
        <p:nvSpPr>
          <p:cNvPr id="19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lang="en-US" sz="1300" b="1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8:52 AM</a:t>
            </a:fld>
            <a:endParaRPr lang="en-US" sz="1300" b="1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04183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8" name="Picture 3" descr="C:\Users\SARIN\Pictures\usea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8:52 AM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56A9ED-47C7-46B0-9A42-CF8CD432AB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ការណែនាំស្ដីពីការរៀបចំស្លាយបទបង្ហាញ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52400" y="1067339"/>
            <a:ext cx="8763000" cy="538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6263" lvl="1" indent="-342900" algn="thaiDist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Font typeface="Wingdings" panose="05000000000000000000" pitchFamily="2" charset="2"/>
              <a:buChar char="Ø"/>
            </a:pP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ចំណងជើង និងចំណងជើងរងត្រូវដាក់លេខរៀងស្របតាមទម្រង់បែបបទស្តីពី     ការសរសេរសំណើគម្រោងស្រាវជ្រាវ</a:t>
            </a:r>
          </a:p>
          <a:p>
            <a:pPr marL="576263" lvl="1" indent="-34290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Font typeface="Wingdings" panose="05000000000000000000" pitchFamily="2" charset="2"/>
              <a:buChar char="Ø"/>
            </a:pP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និស្សិតអាចប្រើ </a:t>
            </a:r>
            <a:r>
              <a:rPr lang="en-US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ANIMATION 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តែកុំច្រើនពេក</a:t>
            </a:r>
          </a:p>
          <a:p>
            <a:pPr marL="576263" lvl="1" indent="-34290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Font typeface="Wingdings" panose="05000000000000000000" pitchFamily="2" charset="2"/>
              <a:buChar char="Ø"/>
            </a:pP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តារាង រូបភាព ដ្យាក្រាម អនុញ្ញាតឱ្យបញ្ចូលក្នុងស្លាយបទបង្ហាញ ។</a:t>
            </a:r>
          </a:p>
          <a:p>
            <a:pPr marL="690562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endParaRPr lang="en-US" altLang="zh-TW" sz="2000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  <a:p>
            <a:pPr marL="690562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endParaRPr lang="en-US" altLang="zh-TW" sz="2000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373652521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Text Box 9"/>
          <p:cNvSpPr txBox="1"/>
          <p:nvPr/>
        </p:nvSpPr>
        <p:spPr>
          <a:xfrm>
            <a:off x="914400" y="2286000"/>
            <a:ext cx="6969561" cy="1676400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m-KH" sz="32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ទម្រង់</a:t>
            </a:r>
            <a:r>
              <a:rPr kumimoji="0" lang="km-KH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ស្លាយបទបង្ហាញ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m-KH" sz="32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សំណើគម្រោងស្រាវជ្រាវ</a:t>
            </a:r>
            <a:endParaRPr kumimoji="0" lang="km-KH" sz="3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50800" dist="38989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Khmer OS Siemreap" panose="02000500000000020004" pitchFamily="2" charset="0"/>
              <a:ea typeface="Calibri" panose="020F0502020204030204" pitchFamily="34" charset="0"/>
              <a:cs typeface="Khmer Mool1" panose="02000506000000020004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lang="en-US" sz="1300" b="1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8:52 AM</a:t>
            </a:fld>
            <a:endParaRPr lang="en-US" sz="1300" b="1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57246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2829581" y="4343400"/>
            <a:ext cx="1764537" cy="777734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m-KH" sz="32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Khmer Mool1" panose="02000506000000020004" pitchFamily="2" charset="0"/>
                <a:cs typeface="Khmer Mool1" panose="02000506000000020004" pitchFamily="2" charset="0"/>
              </a:rPr>
              <a:t>ជំនាញ</a:t>
            </a:r>
            <a:endParaRPr lang="en-US" sz="3200" b="1" dirty="0">
              <a:ln w="11430"/>
              <a:gradFill>
                <a:gsLst>
                  <a:gs pos="0">
                    <a:srgbClr val="E4A800">
                      <a:tint val="70000"/>
                      <a:satMod val="245000"/>
                    </a:srgbClr>
                  </a:gs>
                  <a:gs pos="75000">
                    <a:srgbClr val="E4A800">
                      <a:tint val="90000"/>
                      <a:shade val="60000"/>
                      <a:satMod val="240000"/>
                    </a:srgbClr>
                  </a:gs>
                  <a:gs pos="100000">
                    <a:srgbClr val="E4A800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Khmer Mool1" panose="02000506000000020004" pitchFamily="2" charset="0"/>
              <a:cs typeface="Khmer Mool1" panose="02000506000000020004" pitchFamily="2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gray">
          <a:xfrm>
            <a:off x="7086600" y="5410200"/>
            <a:ext cx="2189038" cy="685800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m-KH" sz="32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Khmer Mool1" panose="02000506000000020004" pitchFamily="2" charset="0"/>
                <a:cs typeface="Khmer Mool1" panose="02000506000000020004" pitchFamily="2" charset="0"/>
              </a:rPr>
              <a:t>សង្គម</a:t>
            </a:r>
            <a:endParaRPr lang="en-US" sz="3200" b="1" dirty="0">
              <a:ln w="11430"/>
              <a:gradFill>
                <a:gsLst>
                  <a:gs pos="0">
                    <a:srgbClr val="E4A800">
                      <a:tint val="70000"/>
                      <a:satMod val="245000"/>
                    </a:srgbClr>
                  </a:gs>
                  <a:gs pos="75000">
                    <a:srgbClr val="E4A800">
                      <a:tint val="90000"/>
                      <a:shade val="60000"/>
                      <a:satMod val="240000"/>
                    </a:srgbClr>
                  </a:gs>
                  <a:gs pos="100000">
                    <a:srgbClr val="E4A800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Khmer Mool1" panose="02000506000000020004" pitchFamily="2" charset="0"/>
              <a:cs typeface="Khmer Mool1" panose="02000506000000020004" pitchFamily="2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4882970" y="5036516"/>
            <a:ext cx="2133600" cy="626743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m-KH" sz="32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Khmer Mool1" panose="02000506000000020004" pitchFamily="2" charset="0"/>
                <a:cs typeface="Khmer Mool1" panose="02000506000000020004" pitchFamily="2" charset="0"/>
              </a:rPr>
              <a:t>ឧត្ដមភាព</a:t>
            </a:r>
            <a:endParaRPr lang="en-US" sz="3200" b="1" dirty="0">
              <a:ln w="11430"/>
              <a:gradFill>
                <a:gsLst>
                  <a:gs pos="0">
                    <a:srgbClr val="E4A800">
                      <a:tint val="70000"/>
                      <a:satMod val="245000"/>
                    </a:srgbClr>
                  </a:gs>
                  <a:gs pos="75000">
                    <a:srgbClr val="E4A800">
                      <a:tint val="90000"/>
                      <a:shade val="60000"/>
                      <a:satMod val="240000"/>
                    </a:srgbClr>
                  </a:gs>
                  <a:gs pos="100000">
                    <a:srgbClr val="E4A800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Khmer Mool1" panose="02000506000000020004" pitchFamily="2" charset="0"/>
              <a:cs typeface="Khmer Mool1" panose="02000506000000020004" pitchFamily="2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gray">
          <a:xfrm>
            <a:off x="2827869" y="4807515"/>
            <a:ext cx="1820331" cy="831285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okman Old Style" panose="02050604050505020204" pitchFamily="18" charset="0"/>
                <a:cs typeface="Khmer OS Muol Light" pitchFamily="2" charset="0"/>
              </a:rPr>
              <a:t>Skills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7135081" y="5867400"/>
            <a:ext cx="2237519" cy="740938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okman Old Style" panose="02050604050505020204" pitchFamily="18" charset="0"/>
                <a:cs typeface="Khmer OS Muol Light" pitchFamily="2" charset="0"/>
              </a:rPr>
              <a:t>Social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gray">
          <a:xfrm>
            <a:off x="111483" y="3878333"/>
            <a:ext cx="2364723" cy="777734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m-KH" sz="32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Khmer Mool1" panose="02000506000000020004" pitchFamily="2" charset="0"/>
                <a:cs typeface="Khmer Mool1" panose="02000506000000020004" pitchFamily="2" charset="0"/>
              </a:rPr>
              <a:t>ចំណេះដឹង</a:t>
            </a:r>
            <a:endParaRPr lang="en-US" sz="3200" b="1" dirty="0">
              <a:ln w="11430"/>
              <a:gradFill>
                <a:gsLst>
                  <a:gs pos="0">
                    <a:srgbClr val="E4A800">
                      <a:tint val="70000"/>
                      <a:satMod val="245000"/>
                    </a:srgbClr>
                  </a:gs>
                  <a:gs pos="75000">
                    <a:srgbClr val="E4A800">
                      <a:tint val="90000"/>
                      <a:shade val="60000"/>
                      <a:satMod val="240000"/>
                    </a:srgbClr>
                  </a:gs>
                  <a:gs pos="100000">
                    <a:srgbClr val="E4A800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Khmer Mool1" panose="02000506000000020004" pitchFamily="2" charset="0"/>
              <a:cs typeface="Khmer Mool1" panose="02000506000000020004" pitchFamily="2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gray">
          <a:xfrm>
            <a:off x="-237070" y="4267200"/>
            <a:ext cx="3128435" cy="831285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okman Old Style" panose="02050604050505020204" pitchFamily="18" charset="0"/>
                <a:cs typeface="Khmer OS Muol Light" pitchFamily="2" charset="0"/>
              </a:rPr>
              <a:t>Knowledge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gray">
          <a:xfrm>
            <a:off x="4648200" y="5465928"/>
            <a:ext cx="2743200" cy="706272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okman Old Style" panose="02050604050505020204" pitchFamily="18" charset="0"/>
                <a:cs typeface="Khmer OS Muol Light" pitchFamily="2" charset="0"/>
              </a:rPr>
              <a:t>Excellence</a:t>
            </a:r>
          </a:p>
        </p:txBody>
      </p:sp>
    </p:spTree>
    <p:extLst>
      <p:ext uri="{BB962C8B-B14F-4D97-AF65-F5344CB8AC3E}">
        <p14:creationId xmlns:p14="http://schemas.microsoft.com/office/powerpoint/2010/main" val="1601520945"/>
      </p:ext>
    </p:extLst>
  </p:cSld>
  <p:clrMapOvr>
    <a:masterClrMapping/>
  </p:clrMapOvr>
  <p:transition spd="med" advTm="54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8" name="Picture 3" descr="C:\Users\SARIN\Pictures\usea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48000" y="6538587"/>
            <a:ext cx="3276600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r" eaLnBrk="0" hangingPunct="0">
              <a:defRPr/>
            </a:pPr>
            <a:r>
              <a:rPr lang="km-KH" sz="1300" b="1" dirty="0">
                <a:ln w="50800"/>
                <a:solidFill>
                  <a:prstClr val="white">
                    <a:shade val="50000"/>
                  </a:prstClr>
                </a:solidFill>
                <a:latin typeface="Khmer Mool1" panose="02000506000000020004" pitchFamily="2" charset="0"/>
                <a:cs typeface="Khmer Mool1" panose="02000506000000020004" pitchFamily="2" charset="0"/>
              </a:rPr>
              <a:t>បទបង្ហាញដោយនិស្សិត៖..........................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lang="en-US" sz="1300" b="1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8:52 AM</a:t>
            </a:fld>
            <a:endParaRPr lang="en-US" sz="1300" b="1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20" name="Text Box 9"/>
          <p:cNvSpPr txBox="1"/>
          <p:nvPr/>
        </p:nvSpPr>
        <p:spPr>
          <a:xfrm>
            <a:off x="978044" y="87335"/>
            <a:ext cx="6824783" cy="606813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សារណា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56A9ED-47C7-46B0-9A42-CF8CD432AB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Text Box 9"/>
          <p:cNvSpPr txBox="1"/>
          <p:nvPr/>
        </p:nvSpPr>
        <p:spPr>
          <a:xfrm>
            <a:off x="261667" y="774761"/>
            <a:ext cx="8653733" cy="5705695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km-KH" sz="2400" dirty="0">
                <a:solidFill>
                  <a:srgbClr val="FF0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ការបណ្តុះបណ្តាលបុគ្គលិករបស់សណ្ឋាគារ..................................................................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km-KH" sz="2200" dirty="0">
                <a:solidFill>
                  <a:srgbClr val="00206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សាស្ត្រាចារ្យណែនាំ ៖ បណ្ឌិត ....................................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km-KH" sz="2200" dirty="0">
                <a:solidFill>
                  <a:srgbClr val="00B0F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ស្រាវជ្រាវដោយ ៖ </a:t>
            </a:r>
          </a:p>
          <a:p>
            <a:pPr lvl="5">
              <a:lnSpc>
                <a:spcPct val="150000"/>
              </a:lnSpc>
            </a:pPr>
            <a:r>
              <a:rPr lang="km-KH" sz="2200" dirty="0">
                <a:solidFill>
                  <a:srgbClr val="00B0F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និស្សិត .............................</a:t>
            </a:r>
          </a:p>
          <a:p>
            <a:pPr lvl="5">
              <a:lnSpc>
                <a:spcPct val="150000"/>
              </a:lnSpc>
            </a:pPr>
            <a:r>
              <a:rPr lang="km-KH" sz="2200" dirty="0">
                <a:solidFill>
                  <a:srgbClr val="00B0F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និស្សិត...............................</a:t>
            </a:r>
          </a:p>
          <a:p>
            <a:pPr lvl="5">
              <a:lnSpc>
                <a:spcPct val="150000"/>
              </a:lnSpc>
            </a:pPr>
            <a:r>
              <a:rPr lang="km-KH" sz="2200" dirty="0">
                <a:solidFill>
                  <a:srgbClr val="00B0F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និស្សិត...............................</a:t>
            </a:r>
          </a:p>
          <a:p>
            <a:pPr lvl="5">
              <a:lnSpc>
                <a:spcPct val="150000"/>
              </a:lnSpc>
            </a:pPr>
            <a:r>
              <a:rPr lang="km-KH" sz="2200" dirty="0">
                <a:solidFill>
                  <a:srgbClr val="00B0F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និស្សិត...............................</a:t>
            </a:r>
          </a:p>
          <a:p>
            <a:pPr lvl="5">
              <a:lnSpc>
                <a:spcPct val="150000"/>
              </a:lnSpc>
            </a:pPr>
            <a:r>
              <a:rPr lang="km-KH" sz="2200" dirty="0">
                <a:solidFill>
                  <a:srgbClr val="00B0F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និស្សិត...............................</a:t>
            </a:r>
          </a:p>
          <a:p>
            <a:pPr lvl="5">
              <a:lnSpc>
                <a:spcPct val="150000"/>
              </a:lnSpc>
            </a:pPr>
            <a:r>
              <a:rPr lang="km-KH" sz="2200" dirty="0">
                <a:solidFill>
                  <a:srgbClr val="00B0F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និស្សិត...............................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km-KH" sz="2200" dirty="0">
              <a:solidFill>
                <a:srgbClr val="00B0F0"/>
              </a:solidFill>
              <a:effectLst>
                <a:outerShdw blurRad="50800" dist="38989" dir="5460000" algn="tl">
                  <a:srgbClr val="000000">
                    <a:alpha val="38000"/>
                  </a:srgbClr>
                </a:outerShdw>
              </a:effectLst>
              <a:latin typeface="Khmer OS Siemreap" panose="02000500000000020004" pitchFamily="2" charset="0"/>
              <a:ea typeface="Calibri" panose="020F0502020204030204" pitchFamily="34" charset="0"/>
              <a:cs typeface="Khmer Mool1" panose="02000506000000020004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257529042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8" name="Picture 3" descr="C:\Users\SARIN\Pictures\usea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48000" y="6538587"/>
            <a:ext cx="3276600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r" eaLnBrk="0" hangingPunct="0">
              <a:defRPr/>
            </a:pPr>
            <a:r>
              <a:rPr lang="km-KH" sz="1300" b="1" dirty="0">
                <a:ln w="50800"/>
                <a:solidFill>
                  <a:prstClr val="white">
                    <a:shade val="50000"/>
                  </a:prstClr>
                </a:solidFill>
                <a:latin typeface="Khmer Mool1" panose="02000506000000020004" pitchFamily="2" charset="0"/>
                <a:cs typeface="Khmer Mool1" panose="02000506000000020004" pitchFamily="2" charset="0"/>
              </a:rPr>
              <a:t>បទបង្ហាញដោយនិស្សិត៖..........................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lang="en-US" sz="1300" b="1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8:52 AM</a:t>
            </a:fld>
            <a:endParaRPr lang="en-US" sz="1300" b="1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56A9ED-47C7-46B0-9A42-CF8CD432AB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km-KH" sz="26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មាតិកា</a:t>
            </a:r>
          </a:p>
        </p:txBody>
      </p:sp>
      <p:sp>
        <p:nvSpPr>
          <p:cNvPr id="22" name="Text Box 9"/>
          <p:cNvSpPr txBox="1"/>
          <p:nvPr/>
        </p:nvSpPr>
        <p:spPr>
          <a:xfrm>
            <a:off x="261667" y="778374"/>
            <a:ext cx="8653733" cy="5702082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marL="457200" lvl="5">
              <a:lnSpc>
                <a:spcPct val="150000"/>
              </a:lnSpc>
            </a:pPr>
            <a:r>
              <a:rPr lang="km-KH" sz="2200" dirty="0">
                <a:solidFill>
                  <a:srgbClr val="00206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១. សេចក្តីផ្តើម</a:t>
            </a:r>
          </a:p>
          <a:p>
            <a:pPr marL="457200" lvl="5">
              <a:lnSpc>
                <a:spcPct val="150000"/>
              </a:lnSpc>
            </a:pPr>
            <a:r>
              <a:rPr lang="km-KH" sz="2200" dirty="0">
                <a:solidFill>
                  <a:srgbClr val="00206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២. ការរំលឹកទ្រឹស្តី</a:t>
            </a:r>
          </a:p>
          <a:p>
            <a:pPr marL="457200" lvl="5">
              <a:lnSpc>
                <a:spcPct val="150000"/>
              </a:lnSpc>
            </a:pPr>
            <a:r>
              <a:rPr lang="km-KH" sz="2200" dirty="0">
                <a:solidFill>
                  <a:srgbClr val="00206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៣. វិធីសាស្ត្រស្រាវជ្រាវ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km-KH" sz="2200" dirty="0">
              <a:solidFill>
                <a:srgbClr val="002060"/>
              </a:solidFill>
              <a:effectLst>
                <a:outerShdw blurRad="50800" dist="38989" dir="5460000" algn="tl">
                  <a:srgbClr val="000000">
                    <a:alpha val="38000"/>
                  </a:srgbClr>
                </a:outerShdw>
              </a:effectLst>
              <a:latin typeface="Khmer OS Siemreap" panose="02000500000000020004" pitchFamily="2" charset="0"/>
              <a:ea typeface="Calibri" panose="020F0502020204030204" pitchFamily="34" charset="0"/>
              <a:cs typeface="Khmer Mool1" panose="02000506000000020004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82520511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8" name="Picture 3" descr="C:\Users\SARIN\Pictures\usea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48000" y="6538587"/>
            <a:ext cx="3276600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r" eaLnBrk="0" hangingPunct="0">
              <a:defRPr/>
            </a:pPr>
            <a:r>
              <a:rPr lang="km-KH" sz="1300" b="1" dirty="0">
                <a:ln w="50800"/>
                <a:solidFill>
                  <a:prstClr val="white">
                    <a:shade val="50000"/>
                  </a:prstClr>
                </a:solidFill>
                <a:latin typeface="Khmer Mool1" panose="02000506000000020004" pitchFamily="2" charset="0"/>
                <a:cs typeface="Khmer Mool1" panose="02000506000000020004" pitchFamily="2" charset="0"/>
              </a:rPr>
              <a:t>បទបង្ហាញដោយនិស្សិត៖..........................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lang="en-US" sz="1300" b="1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8:52 AM</a:t>
            </a:fld>
            <a:endParaRPr lang="en-US" sz="1300" b="1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56A9ED-47C7-46B0-9A42-CF8CD432AB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km-KH" sz="26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១. សេចក្តីផ្តើម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52400" y="785929"/>
            <a:ext cx="8763000" cy="5665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១.១ លំនាំបញ្ហានៃការស្រាវជ្រាវ</a:t>
            </a:r>
          </a:p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tabLst>
                <a:tab pos="690563" algn="l"/>
              </a:tabLst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	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  <a:p>
            <a:pPr marL="233363" lvl="1" indent="0" defTabSz="690563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	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349995308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9693</TotalTime>
  <Words>1507</Words>
  <Application>Microsoft Office PowerPoint</Application>
  <PresentationFormat>On-screen Show (4:3)</PresentationFormat>
  <Paragraphs>206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Bookman Old Style</vt:lpstr>
      <vt:lpstr>Calibri</vt:lpstr>
      <vt:lpstr>Cambria</vt:lpstr>
      <vt:lpstr>Courier New</vt:lpstr>
      <vt:lpstr>Khmer Mool1</vt:lpstr>
      <vt:lpstr>Khmer OS Muol Light</vt:lpstr>
      <vt:lpstr>Khmer OS Siemreap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ការធ្វើបទបង្ហាញ (ត)</vt:lpstr>
      <vt:lpstr>PowerPoint Presentation</vt:lpstr>
      <vt:lpstr>PowerPoint Presentation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TiedACayuT§saRsþedIm,IFanaKuNPaB</dc:title>
  <dc:creator>Mr Vanna</dc:creator>
  <cp:lastModifiedBy>Jiv Reaksmey</cp:lastModifiedBy>
  <cp:revision>1917</cp:revision>
  <dcterms:created xsi:type="dcterms:W3CDTF">2008-10-19T10:42:49Z</dcterms:created>
  <dcterms:modified xsi:type="dcterms:W3CDTF">2023-05-05T02:09:13Z</dcterms:modified>
</cp:coreProperties>
</file>