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</p:sldMasterIdLst>
  <p:notesMasterIdLst>
    <p:notesMasterId r:id="rId46"/>
  </p:notesMasterIdLst>
  <p:handoutMasterIdLst>
    <p:handoutMasterId r:id="rId47"/>
  </p:handoutMasterIdLst>
  <p:sldIdLst>
    <p:sldId id="641" r:id="rId2"/>
    <p:sldId id="620" r:id="rId3"/>
    <p:sldId id="615" r:id="rId4"/>
    <p:sldId id="616" r:id="rId5"/>
    <p:sldId id="617" r:id="rId6"/>
    <p:sldId id="642" r:id="rId7"/>
    <p:sldId id="602" r:id="rId8"/>
    <p:sldId id="603" r:id="rId9"/>
    <p:sldId id="604" r:id="rId10"/>
    <p:sldId id="605" r:id="rId11"/>
    <p:sldId id="606" r:id="rId12"/>
    <p:sldId id="607" r:id="rId13"/>
    <p:sldId id="608" r:id="rId14"/>
    <p:sldId id="609" r:id="rId15"/>
    <p:sldId id="610" r:id="rId16"/>
    <p:sldId id="611" r:id="rId17"/>
    <p:sldId id="612" r:id="rId18"/>
    <p:sldId id="613" r:id="rId19"/>
    <p:sldId id="614" r:id="rId20"/>
    <p:sldId id="644" r:id="rId21"/>
    <p:sldId id="634" r:id="rId22"/>
    <p:sldId id="863" r:id="rId23"/>
    <p:sldId id="635" r:id="rId24"/>
    <p:sldId id="636" r:id="rId25"/>
    <p:sldId id="623" r:id="rId26"/>
    <p:sldId id="624" r:id="rId27"/>
    <p:sldId id="625" r:id="rId28"/>
    <p:sldId id="637" r:id="rId29"/>
    <p:sldId id="638" r:id="rId30"/>
    <p:sldId id="626" r:id="rId31"/>
    <p:sldId id="645" r:id="rId32"/>
    <p:sldId id="646" r:id="rId33"/>
    <p:sldId id="647" r:id="rId34"/>
    <p:sldId id="648" r:id="rId35"/>
    <p:sldId id="649" r:id="rId36"/>
    <p:sldId id="627" r:id="rId37"/>
    <p:sldId id="628" r:id="rId38"/>
    <p:sldId id="639" r:id="rId39"/>
    <p:sldId id="650" r:id="rId40"/>
    <p:sldId id="630" r:id="rId41"/>
    <p:sldId id="631" r:id="rId42"/>
    <p:sldId id="632" r:id="rId43"/>
    <p:sldId id="633" r:id="rId44"/>
    <p:sldId id="640" r:id="rId45"/>
  </p:sldIdLst>
  <p:sldSz cx="9144000" cy="6858000" type="screen4x3"/>
  <p:notesSz cx="6954838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49DA"/>
    <a:srgbClr val="19C171"/>
    <a:srgbClr val="2DAD67"/>
    <a:srgbClr val="35A568"/>
    <a:srgbClr val="12C890"/>
    <a:srgbClr val="00DA97"/>
    <a:srgbClr val="FFFF00"/>
    <a:srgbClr val="000000"/>
    <a:srgbClr val="87F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50" autoAdjust="0"/>
    <p:restoredTop sz="94995" autoAdjust="0"/>
  </p:normalViewPr>
  <p:slideViewPr>
    <p:cSldViewPr>
      <p:cViewPr>
        <p:scale>
          <a:sx n="75" d="100"/>
          <a:sy n="75" d="100"/>
        </p:scale>
        <p:origin x="1536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9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90"/>
      </p:cViewPr>
      <p:guideLst>
        <p:guide orient="horz" pos="2933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0175" y="0"/>
            <a:ext cx="3013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 algn="r"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130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0175" y="8842375"/>
            <a:ext cx="30130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 algn="r"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fld id="{DF60DF6A-9246-42E6-957F-9BEA541A6E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606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0175" y="0"/>
            <a:ext cx="3013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 algn="r"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421188"/>
            <a:ext cx="5564188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130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0175" y="8842375"/>
            <a:ext cx="30130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 algn="r" defTabSz="914131">
              <a:defRPr sz="1200">
                <a:latin typeface="Arial" charset="0"/>
              </a:defRPr>
            </a:lvl1pPr>
          </a:lstStyle>
          <a:p>
            <a:pPr>
              <a:defRPr/>
            </a:pPr>
            <a:fld id="{3AE2CBE5-025B-42EB-92F2-9721A20E3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511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D8459-9DC2-45DA-A645-DA33DD5DC9AA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5BFD53-DC01-4ACF-BF25-FA2A562BDC4B}" type="datetime1">
              <a:rPr lang="en-US" smtClean="0"/>
              <a:t>07-Sep-22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75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72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4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77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57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59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8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74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60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9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D8459-9DC2-45DA-A645-DA33DD5DC9AA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5BFD53-DC01-4ACF-BF25-FA2A562BDC4B}" type="datetime1">
              <a:rPr lang="en-US" smtClean="0"/>
              <a:t>07-Sep-22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43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6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7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93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3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89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40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2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638" y="-9442"/>
            <a:ext cx="9175275" cy="6876884"/>
          </a:xfrm>
          <a:prstGeom prst="rect">
            <a:avLst/>
          </a:prstGeom>
        </p:spPr>
      </p:pic>
      <p:sp>
        <p:nvSpPr>
          <p:cNvPr id="27" name="WordArt 11"/>
          <p:cNvSpPr>
            <a:spLocks noChangeArrowheads="1" noChangeShapeType="1" noTextEdit="1"/>
          </p:cNvSpPr>
          <p:nvPr userDrawn="1"/>
        </p:nvSpPr>
        <p:spPr bwMode="auto">
          <a:xfrm>
            <a:off x="457200" y="1981200"/>
            <a:ext cx="8229600" cy="8382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km-KH" sz="36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សាកលវិទ្យាល័យ សៅស៍អ៊ីសថ៍អេយសៀ</a:t>
            </a:r>
            <a:endParaRPr lang="en-US" sz="3200" b="1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8" name="WordArt 5"/>
          <p:cNvSpPr>
            <a:spLocks noChangeArrowheads="1" noChangeShapeType="1" noTextEdit="1"/>
          </p:cNvSpPr>
          <p:nvPr userDrawn="1"/>
        </p:nvSpPr>
        <p:spPr bwMode="gray">
          <a:xfrm>
            <a:off x="914400" y="3000375"/>
            <a:ext cx="7162800" cy="3524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kern="10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UNIVERSITY OF SOUTH-EAST ASIA</a:t>
            </a:r>
          </a:p>
        </p:txBody>
      </p:sp>
      <p:pic>
        <p:nvPicPr>
          <p:cNvPr id="29" name="Picture 28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0678" y="304800"/>
            <a:ext cx="1640514" cy="16405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2588" y="6400800"/>
            <a:ext cx="12176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664214"/>
      </p:ext>
    </p:extLst>
  </p:cSld>
  <p:clrMapOvr>
    <a:masterClrMapping/>
  </p:clrMapOvr>
  <p:transition spd="med" advTm="548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 userDrawn="1"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0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8308649" y="127205"/>
            <a:ext cx="835351" cy="365125"/>
          </a:xfrm>
        </p:spPr>
        <p:txBody>
          <a:bodyPr/>
          <a:lstStyle>
            <a:lvl1pPr>
              <a:defRPr kumimoji="0" lang="en-US" sz="1300" b="1" i="0" u="none" strike="noStrike" kern="1200" cap="none" spc="0" normalizeH="0" baseline="0" smtClean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defRPr>
            </a:lvl1pPr>
          </a:lstStyle>
          <a:p>
            <a:pPr algn="ctr"/>
            <a:fld id="{ACF4B466-A27C-4D81-912B-0DA34CB67D36}" type="datetime12">
              <a:rPr lang="en-US" smtClean="0"/>
              <a:pPr algn="ctr"/>
              <a:t>3:03 PM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640410788"/>
      </p:ext>
    </p:extLst>
  </p:cSld>
  <p:clrMapOvr>
    <a:masterClrMapping/>
  </p:clrMapOvr>
  <p:transition spd="med" advTm="548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9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735185" y="30190"/>
            <a:ext cx="6969561" cy="706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kern="12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Click to edit Master title style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8308649" y="127205"/>
            <a:ext cx="835351" cy="365125"/>
          </a:xfrm>
        </p:spPr>
        <p:txBody>
          <a:bodyPr/>
          <a:lstStyle>
            <a:lvl1pPr>
              <a:defRPr kumimoji="0" lang="en-US" sz="1300" b="1" i="0" u="none" strike="noStrike" kern="1200" cap="none" spc="0" normalizeH="0" baseline="0" smtClean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defRPr>
            </a:lvl1pPr>
          </a:lstStyle>
          <a:p>
            <a:pPr algn="ctr"/>
            <a:fld id="{ACF4B466-A27C-4D81-912B-0DA34CB67D36}" type="datetime12">
              <a:rPr lang="en-US" smtClean="0"/>
              <a:pPr algn="ctr"/>
              <a:t>3:03 PM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43641064"/>
      </p:ext>
    </p:extLst>
  </p:cSld>
  <p:clrMapOvr>
    <a:masterClrMapping/>
  </p:clrMapOvr>
  <p:transition spd="med" advTm="548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4855"/>
            <a:ext cx="2133600" cy="5361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96000" cy="53641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9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308649" y="127205"/>
            <a:ext cx="835351" cy="365125"/>
          </a:xfrm>
        </p:spPr>
        <p:txBody>
          <a:bodyPr/>
          <a:lstStyle>
            <a:lvl1pPr>
              <a:defRPr kumimoji="0" lang="en-US" sz="1300" b="1" i="0" u="none" strike="noStrike" kern="1200" cap="none" spc="0" normalizeH="0" baseline="0" smtClean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defRPr>
            </a:lvl1pPr>
          </a:lstStyle>
          <a:p>
            <a:pPr algn="ctr"/>
            <a:fld id="{ACF4B466-A27C-4D81-912B-0DA34CB67D36}" type="datetime12">
              <a:rPr lang="en-US" smtClean="0"/>
              <a:pPr algn="ctr"/>
              <a:t>3:03 PM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4224254216"/>
      </p:ext>
    </p:extLst>
  </p:cSld>
  <p:clrMapOvr>
    <a:masterClrMapping/>
  </p:clrMapOvr>
  <p:transition spd="med" advTm="548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638" y="-9442"/>
            <a:ext cx="9175275" cy="68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99520"/>
      </p:ext>
    </p:extLst>
  </p:cSld>
  <p:clrMapOvr>
    <a:masterClrMapping/>
  </p:clrMapOvr>
  <p:transition spd="med" advTm="548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49F69-7E7E-4824-9532-6C7A201837DC}" type="datetime1">
              <a:rPr lang="en-US"/>
              <a:pPr>
                <a:defRPr/>
              </a:pPr>
              <a:t>07-Sep-22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1www.usea.edu.com.kh</a:t>
            </a:r>
          </a:p>
        </p:txBody>
      </p:sp>
    </p:spTree>
    <p:extLst>
      <p:ext uri="{BB962C8B-B14F-4D97-AF65-F5344CB8AC3E}">
        <p14:creationId xmlns:p14="http://schemas.microsoft.com/office/powerpoint/2010/main" val="966226441"/>
      </p:ext>
    </p:extLst>
  </p:cSld>
  <p:clrMapOvr>
    <a:masterClrMapping/>
  </p:clrMapOvr>
  <p:transition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638" y="-9442"/>
            <a:ext cx="9175275" cy="6876884"/>
          </a:xfrm>
          <a:prstGeom prst="rect">
            <a:avLst/>
          </a:prstGeom>
        </p:spPr>
      </p:pic>
      <p:sp>
        <p:nvSpPr>
          <p:cNvPr id="27" name="WordArt 11"/>
          <p:cNvSpPr>
            <a:spLocks noChangeArrowheads="1" noChangeShapeType="1" noTextEdit="1"/>
          </p:cNvSpPr>
          <p:nvPr userDrawn="1"/>
        </p:nvSpPr>
        <p:spPr bwMode="auto">
          <a:xfrm>
            <a:off x="685800" y="2009775"/>
            <a:ext cx="7772400" cy="96202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km-KH" sz="36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សាកលវិទ្យាល័យ សៅស៍អ៊ីសថ៍អេយសៀ</a:t>
            </a:r>
            <a:endParaRPr lang="en-US" sz="3200" b="1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8" name="WordArt 5"/>
          <p:cNvSpPr>
            <a:spLocks noChangeArrowheads="1" noChangeShapeType="1" noTextEdit="1"/>
          </p:cNvSpPr>
          <p:nvPr userDrawn="1"/>
        </p:nvSpPr>
        <p:spPr bwMode="gray">
          <a:xfrm>
            <a:off x="990600" y="3000375"/>
            <a:ext cx="7010400" cy="3524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kern="10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UNIVERSITY OF SOUTH-EAST ASIA</a:t>
            </a:r>
          </a:p>
        </p:txBody>
      </p:sp>
      <p:pic>
        <p:nvPicPr>
          <p:cNvPr id="29" name="Picture 28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09647" y="304800"/>
            <a:ext cx="1662577" cy="16405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2588" y="6400800"/>
            <a:ext cx="12176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05128"/>
      </p:ext>
    </p:extLst>
  </p:cSld>
  <p:clrMapOvr>
    <a:masterClrMapping/>
  </p:clrMapOvr>
  <p:transition spd="med" advTm="548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lang="en-US" sz="3200" kern="1200" dirty="0">
                <a:solidFill>
                  <a:srgbClr val="0049DA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83820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800" kern="1200" dirty="0">
                <a:solidFill>
                  <a:srgbClr val="0049DA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308649" y="127205"/>
            <a:ext cx="835351" cy="365125"/>
          </a:xfrm>
        </p:spPr>
        <p:txBody>
          <a:bodyPr/>
          <a:lstStyle>
            <a:lvl1pPr>
              <a:defRPr kumimoji="0" lang="en-US" sz="1300" b="1" i="0" u="none" strike="noStrike" kern="1200" cap="none" spc="0" normalizeH="0" baseline="0" smtClean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defRPr>
            </a:lvl1pPr>
          </a:lstStyle>
          <a:p>
            <a:pPr algn="ctr"/>
            <a:fld id="{ACF4B466-A27C-4D81-912B-0DA34CB67D36}" type="datetime12">
              <a:rPr lang="en-US" smtClean="0"/>
              <a:pPr algn="ctr"/>
              <a:t>3:03 PM</a:t>
            </a:fld>
            <a:endParaRPr lang="en-US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726639" y="23929"/>
            <a:ext cx="6969561" cy="706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kern="12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Click to edit Master title style</a:t>
            </a:r>
          </a:p>
        </p:txBody>
      </p:sp>
      <p:pic>
        <p:nvPicPr>
          <p:cNvPr id="16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1684029533"/>
      </p:ext>
    </p:extLst>
  </p:cSld>
  <p:clrMapOvr>
    <a:masterClrMapping/>
  </p:clrMapOvr>
  <p:transition spd="med" advTm="548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8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735185" y="30190"/>
            <a:ext cx="6969561" cy="706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kern="12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308649" y="127205"/>
            <a:ext cx="835351" cy="365125"/>
          </a:xfrm>
        </p:spPr>
        <p:txBody>
          <a:bodyPr/>
          <a:lstStyle>
            <a:lvl1pPr>
              <a:defRPr kumimoji="0" lang="en-US" sz="1300" b="1" i="0" u="none" strike="noStrike" kern="1200" cap="none" spc="0" normalizeH="0" baseline="0" smtClean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defRPr>
            </a:lvl1pPr>
          </a:lstStyle>
          <a:p>
            <a:pPr algn="ctr"/>
            <a:fld id="{ACF4B466-A27C-4D81-912B-0DA34CB67D36}" type="datetime12">
              <a:rPr lang="en-US" smtClean="0"/>
              <a:pPr algn="ctr"/>
              <a:t>3:03 PM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816088"/>
            <a:ext cx="8610600" cy="5351094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lang="en-US" sz="2000" kern="1200" dirty="0" smtClean="0">
                <a:solidFill>
                  <a:srgbClr val="0033CC"/>
                </a:solidFill>
                <a:latin typeface="Khmer OS Siemreap" panose="02000500000000020004" pitchFamily="2" charset="0"/>
                <a:ea typeface="+mn-ea"/>
                <a:cs typeface="Khmer OS Siemreap" panose="02000500000000020004" pitchFamily="2" charset="0"/>
              </a:defRPr>
            </a:lvl1pPr>
            <a:lvl2pPr marL="457200" indent="0">
              <a:buNone/>
              <a:defRPr sz="2000">
                <a:solidFill>
                  <a:srgbClr val="0049DA"/>
                </a:solidFill>
                <a:latin typeface="Khmer OS Siemreap" panose="02000500000000020004" pitchFamily="2" charset="0"/>
                <a:cs typeface="Khmer OS Siemreap" panose="02000500000000020004" pitchFamily="2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solidFill>
                  <a:srgbClr val="0049DA"/>
                </a:solidFill>
                <a:latin typeface="Khmer OS Siemreap" panose="02000500000000020004" pitchFamily="2" charset="0"/>
                <a:cs typeface="Khmer OS Siemreap" panose="02000500000000020004" pitchFamily="2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2000">
                <a:solidFill>
                  <a:srgbClr val="0049DA"/>
                </a:solidFill>
                <a:latin typeface="Khmer OS Siemreap" panose="02000500000000020004" pitchFamily="2" charset="0"/>
                <a:cs typeface="Khmer OS Siemreap" panose="02000500000000020004" pitchFamily="2" charset="0"/>
              </a:defRPr>
            </a:lvl4pPr>
            <a:lvl5pPr marL="1828800" indent="0">
              <a:buFont typeface="Arial" panose="020B0604020202020204" pitchFamily="34" charset="0"/>
              <a:buNone/>
              <a:defRPr lang="en-US" sz="2000" kern="1200" dirty="0" smtClean="0">
                <a:solidFill>
                  <a:srgbClr val="0033CC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194355149"/>
      </p:ext>
    </p:extLst>
  </p:cSld>
  <p:clrMapOvr>
    <a:masterClrMapping/>
  </p:clrMapOvr>
  <p:transition spd="med" advTm="548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816088"/>
            <a:ext cx="8610600" cy="535109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lang="en-US" sz="2000" kern="1200" dirty="0" smtClean="0">
                <a:solidFill>
                  <a:srgbClr val="0033CC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defRPr>
            </a:lvl1pPr>
            <a:lvl2pPr>
              <a:defRPr sz="2000">
                <a:solidFill>
                  <a:srgbClr val="0033CC"/>
                </a:solidFill>
                <a:latin typeface="Khmer OS Siemreap" panose="02000500000000020004" pitchFamily="2" charset="0"/>
                <a:cs typeface="Khmer OS Siemreap" panose="02000500000000020004" pitchFamily="2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solidFill>
                  <a:srgbClr val="0033CC"/>
                </a:solidFill>
                <a:latin typeface="Khmer OS Siemreap" panose="02000500000000020004" pitchFamily="2" charset="0"/>
                <a:cs typeface="Khmer OS Siemreap" panose="02000500000000020004" pitchFamily="2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2000">
                <a:solidFill>
                  <a:srgbClr val="0033CC"/>
                </a:solidFill>
                <a:latin typeface="Khmer OS Siemreap" panose="02000500000000020004" pitchFamily="2" charset="0"/>
                <a:cs typeface="Khmer OS Siemreap" panose="02000500000000020004" pitchFamily="2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0033CC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9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726639" y="30190"/>
            <a:ext cx="6969561" cy="706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kern="12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8308649" y="127205"/>
            <a:ext cx="835351" cy="365125"/>
          </a:xfrm>
        </p:spPr>
        <p:txBody>
          <a:bodyPr/>
          <a:lstStyle>
            <a:lvl1pPr>
              <a:defRPr kumimoji="0" lang="en-US" sz="1300" b="1" i="0" u="none" strike="noStrike" kern="1200" cap="none" spc="0" normalizeH="0" baseline="0" smtClean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defRPr>
            </a:lvl1pPr>
          </a:lstStyle>
          <a:p>
            <a:pPr algn="ctr"/>
            <a:fld id="{ACF4B466-A27C-4D81-912B-0DA34CB67D36}" type="datetime12">
              <a:rPr lang="en-US" smtClean="0"/>
              <a:pPr algn="ctr"/>
              <a:t>3:03 PM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2850317231"/>
      </p:ext>
    </p:extLst>
  </p:cSld>
  <p:clrMapOvr>
    <a:masterClrMapping/>
  </p:clrMapOvr>
  <p:transition spd="med" advTm="548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9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308649" y="127205"/>
            <a:ext cx="835351" cy="365125"/>
          </a:xfrm>
        </p:spPr>
        <p:txBody>
          <a:bodyPr/>
          <a:lstStyle>
            <a:lvl1pPr>
              <a:defRPr kumimoji="0" lang="en-US" sz="1300" b="1" i="0" u="none" strike="noStrike" kern="1200" cap="none" spc="0" normalizeH="0" baseline="0" smtClean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defRPr>
            </a:lvl1pPr>
          </a:lstStyle>
          <a:p>
            <a:pPr algn="ctr"/>
            <a:fld id="{ACF4B466-A27C-4D81-912B-0DA34CB67D36}" type="datetime12">
              <a:rPr lang="en-US" smtClean="0"/>
              <a:pPr algn="ctr"/>
              <a:t>3:03 PM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1113377237"/>
      </p:ext>
    </p:extLst>
  </p:cSld>
  <p:clrMapOvr>
    <a:masterClrMapping/>
  </p:clrMapOvr>
  <p:transition spd="med" advTm="548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 userDrawn="1"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0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735185" y="30190"/>
            <a:ext cx="6969561" cy="706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kern="12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Click to edit Master 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8308649" y="127205"/>
            <a:ext cx="835351" cy="365125"/>
          </a:xfrm>
        </p:spPr>
        <p:txBody>
          <a:bodyPr/>
          <a:lstStyle>
            <a:lvl1pPr>
              <a:defRPr kumimoji="0" lang="en-US" sz="1300" b="1" i="0" u="none" strike="noStrike" kern="1200" cap="none" spc="0" normalizeH="0" baseline="0" smtClean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defRPr>
            </a:lvl1pPr>
          </a:lstStyle>
          <a:p>
            <a:pPr algn="ctr"/>
            <a:fld id="{ACF4B466-A27C-4D81-912B-0DA34CB67D36}" type="datetime12">
              <a:rPr lang="en-US" smtClean="0"/>
              <a:pPr algn="ctr"/>
              <a:t>3:03 PM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519485250"/>
      </p:ext>
    </p:extLst>
  </p:cSld>
  <p:clrMapOvr>
    <a:masterClrMapping/>
  </p:clrMapOvr>
  <p:transition spd="med" advTm="548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2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743731" y="38736"/>
            <a:ext cx="6969561" cy="706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kern="12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Click to edit Master title style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8308649" y="127205"/>
            <a:ext cx="835351" cy="365125"/>
          </a:xfrm>
        </p:spPr>
        <p:txBody>
          <a:bodyPr/>
          <a:lstStyle>
            <a:lvl1pPr>
              <a:defRPr kumimoji="0" lang="en-US" sz="1300" b="1" i="0" u="none" strike="noStrike" kern="1200" cap="none" spc="0" normalizeH="0" baseline="0" smtClean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defRPr>
            </a:lvl1pPr>
          </a:lstStyle>
          <a:p>
            <a:pPr algn="ctr"/>
            <a:fld id="{ACF4B466-A27C-4D81-912B-0DA34CB67D36}" type="datetime12">
              <a:rPr lang="en-US" smtClean="0"/>
              <a:pPr algn="ctr"/>
              <a:t>3:03 PM</a:t>
            </a:fld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1191145251"/>
      </p:ext>
    </p:extLst>
  </p:cSld>
  <p:clrMapOvr>
    <a:masterClrMapping/>
  </p:clrMapOvr>
  <p:transition spd="med" advTm="548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7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8308649" y="127205"/>
            <a:ext cx="835351" cy="365125"/>
          </a:xfrm>
        </p:spPr>
        <p:txBody>
          <a:bodyPr/>
          <a:lstStyle>
            <a:lvl1pPr>
              <a:defRPr kumimoji="0" lang="en-US" sz="1300" b="1" i="0" u="none" strike="noStrike" kern="1200" cap="none" spc="0" normalizeH="0" baseline="0" smtClean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defRPr>
            </a:lvl1pPr>
          </a:lstStyle>
          <a:p>
            <a:pPr algn="ctr"/>
            <a:fld id="{ACF4B466-A27C-4D81-912B-0DA34CB67D36}" type="datetime12">
              <a:rPr lang="en-US" smtClean="0"/>
              <a:pPr algn="ctr"/>
              <a:t>3:03 PM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779529031"/>
      </p:ext>
    </p:extLst>
  </p:cSld>
  <p:clrMapOvr>
    <a:masterClrMapping/>
  </p:clrMapOvr>
  <p:transition spd="med" advTm="548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 userDrawn="1"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0" name="Picture 3" descr="C:\Users\SARIN\Pictures\usea1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8308649" y="127205"/>
            <a:ext cx="835351" cy="365125"/>
          </a:xfrm>
        </p:spPr>
        <p:txBody>
          <a:bodyPr/>
          <a:lstStyle>
            <a:lvl1pPr>
              <a:defRPr kumimoji="0" lang="en-US" sz="1300" b="1" i="0" u="none" strike="noStrike" kern="1200" cap="none" spc="0" normalizeH="0" baseline="0" smtClean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defRPr>
            </a:lvl1pPr>
          </a:lstStyle>
          <a:p>
            <a:pPr algn="ctr"/>
            <a:fld id="{ACF4B466-A27C-4D81-912B-0DA34CB67D36}" type="datetime12">
              <a:rPr lang="en-US" smtClean="0"/>
              <a:pPr algn="ctr"/>
              <a:t>3:03 PM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144747467"/>
      </p:ext>
    </p:extLst>
  </p:cSld>
  <p:clrMapOvr>
    <a:masterClrMapping/>
  </p:clrMapOvr>
  <p:transition spd="med" advTm="548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1955CD7-EAD8-4351-A4EF-84AE43A070EC}" type="datetime12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3:03 PM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56A9ED-47C7-46B0-9A42-CF8CD432AB0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525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28" r:id="rId2"/>
    <p:sldLayoutId id="2147484033" r:id="rId3"/>
    <p:sldLayoutId id="2147484029" r:id="rId4"/>
    <p:sldLayoutId id="2147484030" r:id="rId5"/>
    <p:sldLayoutId id="2147484031" r:id="rId6"/>
    <p:sldLayoutId id="2147484032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53" r:id="rId13"/>
    <p:sldLayoutId id="2147484054" r:id="rId14"/>
    <p:sldLayoutId id="2147484067" r:id="rId15"/>
  </p:sldLayoutIdLst>
  <p:transition spd="med" advTm="548">
    <p:pull/>
  </p:transition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2829581" y="4343400"/>
            <a:ext cx="1764537" cy="777734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m-KH" sz="32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hmer Mool1" panose="02000506000000020004" pitchFamily="2" charset="0"/>
                <a:cs typeface="Khmer Mool1" panose="02000506000000020004" pitchFamily="2" charset="0"/>
              </a:rPr>
              <a:t>ជំនាញ</a:t>
            </a:r>
            <a:endParaRPr lang="en-US" sz="3200" b="1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Khmer Mool1" panose="02000506000000020004" pitchFamily="2" charset="0"/>
              <a:cs typeface="Khmer Mool1" panose="02000506000000020004" pitchFamily="2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gray">
          <a:xfrm>
            <a:off x="7086600" y="5410200"/>
            <a:ext cx="2189038" cy="685800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m-KH" sz="32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hmer Mool1" panose="02000506000000020004" pitchFamily="2" charset="0"/>
                <a:cs typeface="Khmer Mool1" panose="02000506000000020004" pitchFamily="2" charset="0"/>
              </a:rPr>
              <a:t>សង្គម</a:t>
            </a:r>
            <a:endParaRPr lang="en-US" sz="3200" b="1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Khmer Mool1" panose="02000506000000020004" pitchFamily="2" charset="0"/>
              <a:cs typeface="Khmer Mool1" panose="02000506000000020004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4882970" y="5036516"/>
            <a:ext cx="2133600" cy="626743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m-KH" sz="32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hmer Mool1" panose="02000506000000020004" pitchFamily="2" charset="0"/>
                <a:cs typeface="Khmer Mool1" panose="02000506000000020004" pitchFamily="2" charset="0"/>
              </a:rPr>
              <a:t>ឧត្ដមភាព</a:t>
            </a:r>
            <a:endParaRPr lang="en-US" sz="3200" b="1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Khmer Mool1" panose="02000506000000020004" pitchFamily="2" charset="0"/>
              <a:cs typeface="Khmer Mool1" panose="02000506000000020004" pitchFamily="2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2827869" y="4807515"/>
            <a:ext cx="1820331" cy="831285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anose="02050604050505020204" pitchFamily="18" charset="0"/>
                <a:cs typeface="Khmer OS Muol Light" pitchFamily="2" charset="0"/>
              </a:rPr>
              <a:t>Skills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7135081" y="5867400"/>
            <a:ext cx="2237519" cy="740938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anose="02050604050505020204" pitchFamily="18" charset="0"/>
                <a:cs typeface="Khmer OS Muol Light" pitchFamily="2" charset="0"/>
              </a:rPr>
              <a:t>Social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111483" y="3878333"/>
            <a:ext cx="2364723" cy="777734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m-KH" sz="32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hmer Mool1" panose="02000506000000020004" pitchFamily="2" charset="0"/>
                <a:cs typeface="Khmer Mool1" panose="02000506000000020004" pitchFamily="2" charset="0"/>
              </a:rPr>
              <a:t>ចំណេះដឹង</a:t>
            </a:r>
            <a:endParaRPr lang="en-US" sz="3200" b="1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Khmer Mool1" panose="02000506000000020004" pitchFamily="2" charset="0"/>
              <a:cs typeface="Khmer Mool1" panose="02000506000000020004" pitchFamily="2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-237070" y="4267200"/>
            <a:ext cx="3128435" cy="831285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anose="02050604050505020204" pitchFamily="18" charset="0"/>
                <a:cs typeface="Khmer OS Muol Light" pitchFamily="2" charset="0"/>
              </a:rPr>
              <a:t>Knowledge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4648200" y="5465928"/>
            <a:ext cx="2743200" cy="706272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anose="02050604050505020204" pitchFamily="18" charset="0"/>
                <a:cs typeface="Khmer OS Muol Light" pitchFamily="2" charset="0"/>
              </a:rPr>
              <a:t>Excellence</a:t>
            </a:r>
          </a:p>
        </p:txBody>
      </p:sp>
    </p:spTree>
    <p:extLst>
      <p:ext uri="{BB962C8B-B14F-4D97-AF65-F5344CB8AC3E}">
        <p14:creationId xmlns:p14="http://schemas.microsoft.com/office/powerpoint/2010/main" val="1435965681"/>
      </p:ext>
    </p:extLst>
  </p:cSld>
  <p:clrMapOvr>
    <a:masterClrMapping/>
  </p:clrMapOvr>
  <p:transition spd="med" advTm="54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/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km-KH" sz="26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១. សេចក្តីផ្តើម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52400" y="785929"/>
            <a:ext cx="8763000" cy="566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១.២ ចំណោទបញ្ហា និងសំណួរស្រាវជ្រាវ	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១.៣ វត្ថុបំណងនៃការស្រាវជ្រាវ</a:t>
            </a:r>
          </a:p>
          <a:p>
            <a:pPr marL="233363" lvl="1" indent="0" defTabSz="690563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	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59989736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/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km-KH" sz="26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១. សេចក្តីផ្តើម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52400" y="785929"/>
            <a:ext cx="8763000" cy="566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១.៤ សម្មតិកម្មនៃការស្រាវជ្រាវ (បើមាន) 	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១.៥ វិសាលភាព និងដែនកំណត់នៃការស្រាវជ្រាវ</a:t>
            </a:r>
          </a:p>
          <a:p>
            <a:pPr marL="233363" lvl="1" indent="0" defTabSz="690563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	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237064653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/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km-KH" sz="26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១. សេចក្តីផ្តើម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52400" y="785929"/>
            <a:ext cx="8763000" cy="566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១.៦ សារៈសំខាន់នៃការស្រាវជ្រាវ	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១.៧ រចនាសម្ព័ន្ធនៃសារណា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	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17478993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/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km-KH" sz="26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២. រំលឹកទ្រឹស្តី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52400" y="768647"/>
            <a:ext cx="8763000" cy="568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២.១ រំលឹកទ្រឹស្ដីពាក់ព័ន្ធប្រធានបទ	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២.២ លទ្ធផលសា្រវជ្រាវមុនៗពាក់ព័ន្ធប្រធានបទ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	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113957242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/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km-KH" sz="26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៣. វិធីសាស្ត្រស្រាវជ្រាវ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52400" y="768647"/>
            <a:ext cx="8763000" cy="568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៣.១ បញ្ញត្តិ/ម៉ូដែលនៃការស្រាវជ្រាវ (ប្រសិនបើមាន)	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៣.២ ប្រភេទនៃការស្រាវជ្រាវ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	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266408802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/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km-KH" sz="26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៣. វិធីសាស្ត្រស្រាវជ្រាវ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52400" y="785929"/>
            <a:ext cx="8763000" cy="566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៣.៣ ការកំណត់ទំហំសាកលសិក្សាគោលដៅ	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៣.៤ គ្រោងការណ៍ធ្វើសំណាក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	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410478070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/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km-KH" sz="26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៣. វិធីសាស្ត្រស្រាវជ្រាវ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52400" y="785929"/>
            <a:ext cx="8763000" cy="566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៣.៥ ឧបករណ៍ និងវិធីប្រមូលទិន្នន័យ	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៣.៦ វិធីសាស្រ្តវិភាគ និងបកស្រាយទិន្នន័យ 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	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42036132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/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km-KH" sz="26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៤. លទ្ធផលស្រាវជ្រាវ និងការពិភាក្សា 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52400" y="768647"/>
            <a:ext cx="8763000" cy="568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៤.១ ស្ថានភាពទូទៅរបស់ស្ថាប័ន (ប្រសិនបើមាន)	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៤.២ លទ្ធផលស្រាវជ្រាវ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	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62947099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/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km-KH" sz="26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៤. លទ្ធផលស្រាវជ្រាវ និងការពិភាក្សា 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52400" y="768647"/>
            <a:ext cx="8763000" cy="568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៤.៣ ការពិភាក្សាលើលទ្ធផលស្រាវជ្រាវ	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	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64699004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/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km-KH" sz="26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៥. សេចក្ដីសន្និដ្ឋាន និងផ្ដល់អនុសាសន៍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52400" y="768647"/>
            <a:ext cx="8763000" cy="568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៥.១ សេចក្តីសន្និដ្ឋាន	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៥.២ ការផ្តល់អនុសាសន៍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	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4094951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9"/>
          <p:cNvSpPr txBox="1"/>
          <p:nvPr/>
        </p:nvSpPr>
        <p:spPr>
          <a:xfrm>
            <a:off x="978044" y="87335"/>
            <a:ext cx="6824783" cy="606813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ប្រធានបទ</a:t>
            </a:r>
          </a:p>
        </p:txBody>
      </p:sp>
      <p:sp>
        <p:nvSpPr>
          <p:cNvPr id="21" name="Text Box 9"/>
          <p:cNvSpPr txBox="1"/>
          <p:nvPr/>
        </p:nvSpPr>
        <p:spPr>
          <a:xfrm>
            <a:off x="261667" y="774761"/>
            <a:ext cx="8653733" cy="5705695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endParaRPr lang="km-KH" sz="2400" dirty="0">
              <a:solidFill>
                <a:srgbClr val="FF0000"/>
              </a:solidFill>
              <a:effectLst>
                <a:outerShdw blurRad="50800" dist="38989" dir="5460000" algn="tl">
                  <a:srgbClr val="000000">
                    <a:alpha val="38000"/>
                  </a:srgbClr>
                </a:outerShdw>
              </a:effectLst>
              <a:latin typeface="Khmer OS Siemreap" panose="02000500000000020004" pitchFamily="2" charset="0"/>
              <a:ea typeface="Calibri" panose="020F0502020204030204" pitchFamily="34" charset="0"/>
              <a:cs typeface="Khmer Mool1" panose="02000506000000020004" pitchFamily="2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km-KH" sz="2400" dirty="0">
              <a:solidFill>
                <a:srgbClr val="FF0000"/>
              </a:solidFill>
              <a:effectLst>
                <a:outerShdw blurRad="50800" dist="38989" dir="5460000" algn="tl">
                  <a:srgbClr val="000000">
                    <a:alpha val="38000"/>
                  </a:srgbClr>
                </a:outerShdw>
              </a:effectLst>
              <a:latin typeface="Khmer OS Siemreap" panose="02000500000000020004" pitchFamily="2" charset="0"/>
              <a:ea typeface="Calibri" panose="020F0502020204030204" pitchFamily="34" charset="0"/>
              <a:cs typeface="Khmer Mool1" panose="02000506000000020004" pitchFamily="2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km-KH" sz="2400" dirty="0">
              <a:solidFill>
                <a:srgbClr val="FF0000"/>
              </a:solidFill>
              <a:effectLst>
                <a:outerShdw blurRad="50800" dist="38989" dir="5460000" algn="tl">
                  <a:srgbClr val="000000">
                    <a:alpha val="38000"/>
                  </a:srgbClr>
                </a:outerShdw>
              </a:effectLst>
              <a:latin typeface="Khmer OS Siemreap" panose="02000500000000020004" pitchFamily="2" charset="0"/>
              <a:ea typeface="Calibri" panose="020F0502020204030204" pitchFamily="34" charset="0"/>
              <a:cs typeface="Khmer Mool1" panose="02000506000000020004" pitchFamily="2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m-KH" sz="3200" dirty="0">
                <a:solidFill>
                  <a:srgbClr val="FF0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បច្ចេកទេសរៀបចំស្លាយ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m-KH" sz="3200" dirty="0">
                <a:solidFill>
                  <a:srgbClr val="FF0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និងការធ្វើបទបង្ហាញលទ្ធផលសារណា</a:t>
            </a:r>
            <a:r>
              <a:rPr lang="en-US" sz="3200" dirty="0">
                <a:solidFill>
                  <a:srgbClr val="FF0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 </a:t>
            </a:r>
            <a:endParaRPr lang="km-KH" sz="3200" dirty="0">
              <a:solidFill>
                <a:srgbClr val="FF0000"/>
              </a:solidFill>
              <a:effectLst>
                <a:outerShdw blurRad="50800" dist="38989" dir="5460000" algn="tl">
                  <a:srgbClr val="000000">
                    <a:alpha val="38000"/>
                  </a:srgbClr>
                </a:outerShdw>
              </a:effectLst>
              <a:latin typeface="Khmer OS Siemreap" panose="02000500000000020004" pitchFamily="2" charset="0"/>
              <a:ea typeface="Calibri" panose="020F0502020204030204" pitchFamily="34" charset="0"/>
              <a:cs typeface="Khmer Mool1" panose="02000506000000020004" pitchFamily="2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m-KH" sz="3200" dirty="0">
                <a:solidFill>
                  <a:srgbClr val="FF0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សម្រាប់និស្សិតជំនាន់ទី ១៣</a:t>
            </a:r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lang="en-US" sz="1300" b="1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lang="en-US" sz="1300" b="1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374493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11"/>
          <p:cNvSpPr>
            <a:spLocks noChangeArrowheads="1" noChangeShapeType="1" noTextEdit="1"/>
          </p:cNvSpPr>
          <p:nvPr/>
        </p:nvSpPr>
        <p:spPr bwMode="auto">
          <a:xfrm>
            <a:off x="3011055" y="3230080"/>
            <a:ext cx="3906982" cy="97122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m-KH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សូមអគុណ!</a:t>
            </a:r>
            <a:endParaRPr kumimoji="0" lang="en-US" sz="3600" b="1" i="0" u="none" strike="noStrike" kern="1200" cap="none" spc="0" normalizeH="0" baseline="0" noProof="0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Khmer Mool1" panose="02000506000000020004" pitchFamily="2" charset="0"/>
              <a:ea typeface="+mn-ea"/>
              <a:cs typeface="Khmer Mool1" panose="02000506000000020004" pitchFamily="2" charset="0"/>
            </a:endParaRPr>
          </a:p>
        </p:txBody>
      </p:sp>
      <p:sp>
        <p:nvSpPr>
          <p:cNvPr id="8" name="WordArt 11"/>
          <p:cNvSpPr>
            <a:spLocks noChangeArrowheads="1" noChangeShapeType="1" noTextEdit="1"/>
          </p:cNvSpPr>
          <p:nvPr/>
        </p:nvSpPr>
        <p:spPr bwMode="auto">
          <a:xfrm>
            <a:off x="1996321" y="5008115"/>
            <a:ext cx="6205492" cy="69245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m-KH" altLang="zh-CN" sz="32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ចំណេះដឹង ជំនាញ ឧត្ដមភាព សង្គម</a:t>
            </a:r>
            <a:endParaRPr kumimoji="0" lang="en-US" altLang="zh-CN" sz="3200" b="1" i="0" u="none" strike="noStrike" kern="1200" cap="none" spc="0" normalizeH="0" baseline="0" noProof="0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Khmer Mool1" panose="02000506000000020004" pitchFamily="2" charset="0"/>
              <a:ea typeface="+mn-ea"/>
              <a:cs typeface="Khmer Mool1" panose="02000506000000020004" pitchFamily="2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0" y="2528184"/>
            <a:ext cx="914241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187"/>
          <a:stretch/>
        </p:blipFill>
        <p:spPr bwMode="auto">
          <a:xfrm>
            <a:off x="7189140" y="2528184"/>
            <a:ext cx="19621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962400" y="381815"/>
            <a:ext cx="2273334" cy="2273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0324519"/>
      </p:ext>
    </p:extLst>
  </p:cSld>
  <p:clrMapOvr>
    <a:masterClrMapping/>
  </p:clrMapOvr>
  <p:transition spd="med" advTm="54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7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លទ្ធផល​រូបភាព​សម្រាប់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4:26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3132" y="838200"/>
            <a:ext cx="9070046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</a:pPr>
            <a:endParaRPr lang="km-KH" altLang="zh-TW" sz="24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2D5CC-9BC5-4DD9-46A4-4F50E2E9D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57250"/>
            <a:ext cx="899160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00100" indent="-342900" defTabSz="68738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800100" algn="l"/>
              </a:tabLst>
              <a:defRPr sz="2800" b="1">
                <a:solidFill>
                  <a:srgbClr val="9999FF"/>
                </a:solidFill>
                <a:latin typeface="Verdana" panose="020B0604030504040204" pitchFamily="34" charset="0"/>
              </a:defRPr>
            </a:lvl1pPr>
            <a:lvl2pPr marL="742950" indent="-285750" defTabSz="68738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8001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7388">
              <a:spcBef>
                <a:spcPct val="20000"/>
              </a:spcBef>
              <a:buClr>
                <a:schemeClr val="tx1"/>
              </a:buClr>
              <a:buChar char="•"/>
              <a:tabLst>
                <a:tab pos="800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7388">
              <a:spcBef>
                <a:spcPct val="20000"/>
              </a:spcBef>
              <a:buChar char="–"/>
              <a:tabLst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7388">
              <a:spcBef>
                <a:spcPct val="20000"/>
              </a:spcBef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7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7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7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7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thaiDi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altLang="en-US" sz="2400" b="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និស្សិតត្រូវបង់ថ្លៃឈ្នួលសិក្សា ថ្លៃឈ្នួលសេវាកម្ម និងទូទាត់សម្ភារសិក្សាឲ្យបានគ្រប់ចំនួន </a:t>
            </a:r>
          </a:p>
          <a:p>
            <a:pPr algn="thaiDi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altLang="en-US" sz="2400" b="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និស្សិតត្រូវសិក្សាដោយជោគជ័យលើគ្រប់មុខវិជ្ជាស្របតាមកម្មវិធីអប់រំនៃមុខជំនាញនីមួយៗ </a:t>
            </a:r>
          </a:p>
          <a:p>
            <a:pPr algn="thaiDi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altLang="en-US" sz="2400" b="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និស្សិតត្រូវមានលិខិតបញ្ជាក់ពីទីកន្លែង ឬអង្គភាពចុះស្រាវជ្រាវ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C3D020C9-6C00-028F-70C0-94C02B1974B9}"/>
              </a:ext>
            </a:extLst>
          </p:cNvPr>
          <p:cNvSpPr txBox="1"/>
          <p:nvPr/>
        </p:nvSpPr>
        <p:spPr>
          <a:xfrm>
            <a:off x="406342" y="20637"/>
            <a:ext cx="8409425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>
            <a:defPPr>
              <a:defRPr lang="en-US"/>
            </a:defPPr>
            <a:lvl1pPr lvl="0" algn="ctr">
              <a:lnSpc>
                <a:spcPct val="150000"/>
              </a:lnSpc>
              <a:spcAft>
                <a:spcPts val="0"/>
              </a:spcAft>
              <a:defRPr sz="260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defRPr>
            </a:lvl1pPr>
          </a:lstStyle>
          <a:p>
            <a:r>
              <a:rPr lang="km-KH" dirty="0"/>
              <a:t>លក្ខខណ្ឌរបស់និស្សិតមុនអនុញ្ញាតឲ្យការពារ</a:t>
            </a:r>
          </a:p>
        </p:txBody>
      </p:sp>
    </p:spTree>
    <p:extLst>
      <p:ext uri="{BB962C8B-B14F-4D97-AF65-F5344CB8AC3E}">
        <p14:creationId xmlns:p14="http://schemas.microsoft.com/office/powerpoint/2010/main" val="213402358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លទ្ធផល​រូបភាព​សម្រាប់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4:25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3132" y="838200"/>
            <a:ext cx="9070046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កាលវិភាគការពារសារណា សាកលវិទ្យាល័យនឹងផ្សព្វផ្សាយឱ្យបានយ៉ាងតិច១សប្ដាហ៍មុន </a:t>
            </a:r>
          </a:p>
          <a:p>
            <a:pPr marL="800100" lvl="1" indent="-342900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m-KH" altLang="zh-TW" sz="24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និស្សិតការពារសារណាត្រូវ ៖</a:t>
            </a:r>
          </a:p>
          <a:p>
            <a:pPr marL="1371600" lvl="1" indent="-342900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ធ្វើបទបង្ហាញដោយភាពជឿជាក់</a:t>
            </a:r>
          </a:p>
          <a:p>
            <a:pPr marL="1371600" lvl="1" indent="-342900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ឆ្លើយសំណួរដោយរលូន និងមានក្រមសីលធម៌</a:t>
            </a:r>
          </a:p>
          <a:p>
            <a:pPr marL="1371600" lvl="1" indent="-342900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ទទួលយកអនុសាសន៍ សម្រាប់អភិវឌ្ឍសារណា ។</a:t>
            </a:r>
          </a:p>
        </p:txBody>
      </p:sp>
    </p:spTree>
    <p:extLst>
      <p:ext uri="{BB962C8B-B14F-4D97-AF65-F5344CB8AC3E}">
        <p14:creationId xmlns:p14="http://schemas.microsoft.com/office/powerpoint/2010/main" val="2896299470"/>
      </p:ext>
    </p:extLst>
  </p:cSld>
  <p:clrMapOvr>
    <a:masterClrMapping/>
  </p:clrMapOvr>
  <p:transition spd="slow">
    <p:circl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លទ្ធផល​រូបភាព​សម្រាប់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3132" y="838200"/>
            <a:ext cx="9070046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-223838" algn="thaiDi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2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មុនពេលដំណើរការការពារសារណា</a:t>
            </a:r>
            <a:r>
              <a:rPr lang="en-US" altLang="zh-TW" sz="22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2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៖</a:t>
            </a:r>
          </a:p>
          <a:p>
            <a:pPr marL="690563" lvl="1" indent="-233363" algn="thaiDi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និស្សិតត្រូវប្រគល់សៀវភៅពណ៌ធម្មជាតិសារណាចំនួន ៣ក្បាល និង</a:t>
            </a:r>
            <a:b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</a:br>
            <a:r>
              <a:rPr lang="en-US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Soft Copy </a:t>
            </a: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(</a:t>
            </a:r>
            <a:r>
              <a:rPr lang="en-US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Ms.</a:t>
            </a: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en-US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Word &amp; PDF</a:t>
            </a: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) ផ្ញើទៅគណនីតេលេក្រាមរបស់បុគ្គលិកទទួលបន្ទុកតាមមហាវិទ្យាល័យ</a:t>
            </a:r>
          </a:p>
          <a:p>
            <a:pPr marL="690563" lvl="1" indent="-233363" algn="thaiDi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និស្សិតត្រូវប្រ</a:t>
            </a: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គល់ស្លាយបទបង្ហាញជា </a:t>
            </a:r>
            <a:r>
              <a:rPr lang="en-US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Soft Copy </a:t>
            </a: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ផ្ញើទៅគណនីតេលេក្រាមរបស់បុគ្គលិកទទួលបន្ទុកតាមមហាវិទ្យាល័យ</a:t>
            </a:r>
          </a:p>
          <a:p>
            <a:pPr marL="6905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ការពិនិត្យកាលវិភាគ និងកាលបរិច្ឆេទការពារសារណា</a:t>
            </a:r>
          </a:p>
          <a:p>
            <a:pPr marL="1371600" lvl="1" indent="-223838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ធានាថាសមាជិកក្រុមត្រៀមខ្លួនរួចរាល់</a:t>
            </a:r>
          </a:p>
          <a:p>
            <a:pPr marL="1371600" lvl="1" indent="-223838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ត្រៀមបម្រុងកុំព្យូរទ័រយួរដៃសម្រាប់ធ្វើបទបង្ហាញ</a:t>
            </a:r>
          </a:p>
          <a:p>
            <a:pPr marL="1371600" lvl="1" indent="-223838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ការពារសាកល្បងដោយពិនិត្យពេលវេលា (៣០ នាទី)</a:t>
            </a:r>
          </a:p>
          <a:p>
            <a:pPr marL="1371600" lvl="1" indent="-342900" algn="thaiDi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endParaRPr lang="km-KH" altLang="zh-TW" sz="24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542"/>
      </p:ext>
    </p:extLst>
  </p:cSld>
  <p:clrMapOvr>
    <a:masterClrMapping/>
  </p:clrMapOvr>
  <p:transition spd="slow">
    <p:circl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លទ្ធផល​រូបភាព​សម្រាប់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3132" y="838200"/>
            <a:ext cx="9070046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-223838" algn="thaiDi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2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មុនពេលដំណើរការការពារសារណា</a:t>
            </a:r>
            <a:r>
              <a:rPr lang="en-US" altLang="zh-TW" sz="22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2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៖</a:t>
            </a:r>
          </a:p>
          <a:p>
            <a:pPr marL="6905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អាន និងកត់ត្រាផ្នែកសំខាន់ៗនៃសារណា និងត្រៀមឯកសារអំណះអំណាង</a:t>
            </a:r>
          </a:p>
          <a:p>
            <a:pPr marL="6905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សួរសមាជិកក្រុមទៅវិញទៅមកនូវសំណួរដែលអាចត្រូវបានចោទសួរ</a:t>
            </a:r>
          </a:p>
          <a:p>
            <a:pPr marL="6905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លើកទឹកចិត្តមិត្តរួមក្រុម</a:t>
            </a:r>
          </a:p>
          <a:p>
            <a:pPr marL="6905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​ប្រកួតប្រជែងគ្នារវាងសមាជិកក្រុមដើម្បីពិន្ទុ ។</a:t>
            </a:r>
          </a:p>
          <a:p>
            <a:pPr marL="1371600" lvl="1" indent="-342900" algn="thaiDi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endParaRPr lang="km-KH" altLang="zh-TW" sz="24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01" y="3741597"/>
            <a:ext cx="4067122" cy="2590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00" y="3741597"/>
            <a:ext cx="4408571" cy="258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69853"/>
      </p:ext>
    </p:extLst>
  </p:cSld>
  <p:clrMapOvr>
    <a:masterClrMapping/>
  </p:clrMapOvr>
  <p:transition spd="slow">
    <p:circl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52400" y="914400"/>
            <a:ext cx="8839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m-KH" altLang="zh-TW" sz="24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ពេលដំណើរការការការពារសារណា</a:t>
            </a:r>
            <a:r>
              <a:rPr lang="en-US" altLang="zh-TW" sz="24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4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៖</a:t>
            </a:r>
          </a:p>
          <a:p>
            <a:pPr marL="1371600" lvl="1" indent="-342900" algn="thaiDi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និស្សិតត្រូវមានវត្តមានមុនពេលការពារយ៉ាងតិច៣០ នាទី</a:t>
            </a:r>
          </a:p>
          <a:p>
            <a:pPr marL="1371600" lvl="1" indent="-342900" algn="thaiDi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និស្សិតត្រូវត្រៀមសម្ភារៈ និងឯកសារគាំទ្រសម្រាប់ការការពារសារណា​របស់ខ្លួន</a:t>
            </a:r>
          </a:p>
          <a:p>
            <a:pPr marL="1371600" lvl="1" indent="-342900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ក្រុមនិស្សិតត្រូវការពារសារណាតាមកាលបរិច្ឆេទកំណត់ដោយ </a:t>
            </a:r>
            <a:r>
              <a:rPr lang="km-KH" altLang="zh-TW" sz="24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គ.គ.ស </a:t>
            </a: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នៅចំពោះមុខ </a:t>
            </a:r>
            <a:r>
              <a:rPr lang="km-KH" altLang="zh-TW" sz="24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គ.វ.ដ.ស </a:t>
            </a: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ដែលមានរយៈពេល ៦០នាទីដោយក្នុងនោះរយៈពេលធ្វើបទបង្ហាញរចំនួន៣០នាទី និងសំណួរ-ចម្លើយចំនួន ៣០នាទី ។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</p:spTree>
    <p:extLst>
      <p:ext uri="{BB962C8B-B14F-4D97-AF65-F5344CB8AC3E}">
        <p14:creationId xmlns:p14="http://schemas.microsoft.com/office/powerpoint/2010/main" val="2809911184"/>
      </p:ext>
    </p:extLst>
  </p:cSld>
  <p:clrMapOvr>
    <a:masterClrMapping/>
  </p:clrMapOvr>
  <p:transition spd="slow">
    <p:circl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228600" y="990600"/>
            <a:ext cx="8884578" cy="490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-2286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m-KH" altLang="zh-TW" sz="24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ពេលដំណើរការការការពារសារណា</a:t>
            </a:r>
            <a:r>
              <a:rPr lang="en-US" altLang="zh-TW" sz="24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4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៖</a:t>
            </a:r>
            <a:endParaRPr lang="km-KH" altLang="zh-TW" sz="24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marL="690563" lvl="1" indent="-233363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ការស្លៀកពាក់ឯកសណ្ឋាននៅពេលការពារ</a:t>
            </a:r>
            <a:r>
              <a:rPr lang="en-US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៖</a:t>
            </a:r>
          </a:p>
          <a:p>
            <a:pPr marL="1147763" lvl="1" indent="-233363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បុរសស្លៀកខោជើងវែង ពណ៌ទឹកប៊ិច ពាក់អាវដៃវែងពណ៌ផ្ទៃមេឃលាត ក្រវាត់កពណ៌ខៀវទឹកប៊ិច ស្បែកជើងឃ្លុបពណ៌ខ្មៅ</a:t>
            </a:r>
          </a:p>
          <a:p>
            <a:pPr marL="1147763" lvl="1" indent="-233363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នារីត្រូវស្លៀកសំពត់ខ្លី ឆែកក្រោមត្រឹមជង្គង់ ពណ៌ខៀវទឹកប៊ិច ពាក់អាវដៃខ្លីពណ៌ផ្ទៃមេឃលាត ស្បែកជើងឃ្លុប ឬក្រវ៉ាត់កែងពណ៌ខ្មៅ </a:t>
            </a:r>
          </a:p>
          <a:p>
            <a:pPr marL="1147763" lvl="1" indent="-233363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ប័ណ្ណសម្គាល់និស្សិត និងស្លាកសញ្ញាសម្គាល់សាកលវិទ្យាល័យ ។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3:48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</p:spTree>
    <p:extLst>
      <p:ext uri="{BB962C8B-B14F-4D97-AF65-F5344CB8AC3E}">
        <p14:creationId xmlns:p14="http://schemas.microsoft.com/office/powerpoint/2010/main" val="4026448317"/>
      </p:ext>
    </p:extLst>
  </p:cSld>
  <p:clrMapOvr>
    <a:masterClrMapping/>
  </p:clrMapOvr>
  <p:transition spd="slow">
    <p:circl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9"/>
          <p:cNvSpPr>
            <a:spLocks noGrp="1" noChangeArrowheads="1"/>
          </p:cNvSpPr>
          <p:nvPr>
            <p:ph type="title"/>
          </p:nvPr>
        </p:nvSpPr>
        <p:spPr bwMode="black">
          <a:noFill/>
        </p:spPr>
        <p:txBody>
          <a:bodyPr/>
          <a:lstStyle/>
          <a:p>
            <a:pPr eaLnBrk="1" hangingPunct="1"/>
            <a:r>
              <a:rPr lang="km-KH" altLang="en-US" sz="2400" dirty="0">
                <a:solidFill>
                  <a:srgbClr val="FFFF00"/>
                </a:solidFill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ការធ្វើបទបង្ហាញ</a:t>
            </a:r>
            <a:r>
              <a:rPr lang="en-US" altLang="en-US" sz="2400" dirty="0">
                <a:solidFill>
                  <a:srgbClr val="FFFF00"/>
                </a:solidFill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 (</a:t>
            </a:r>
            <a:r>
              <a:rPr lang="km-KH" altLang="en-US" sz="2400" dirty="0">
                <a:solidFill>
                  <a:srgbClr val="FFFF00"/>
                </a:solidFill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ត</a:t>
            </a:r>
            <a:r>
              <a:rPr lang="en-US" altLang="en-US" sz="2400" dirty="0">
                <a:solidFill>
                  <a:srgbClr val="FFFF00"/>
                </a:solidFill>
                <a:latin typeface="Khmer OS Muol Light" panose="02000500000000020004" pitchFamily="2" charset="0"/>
                <a:ea typeface="Khmer OS Muol Light" panose="02000500000000020004" pitchFamily="2" charset="0"/>
                <a:cs typeface="Khmer OS Muol Light" panose="02000500000000020004" pitchFamily="2" charset="0"/>
              </a:rPr>
              <a:t>)</a:t>
            </a:r>
            <a:endParaRPr lang="en-US" altLang="en-US" sz="2400" dirty="0">
              <a:latin typeface="Khmer OS Muol Light" panose="02000500000000020004" pitchFamily="2" charset="0"/>
              <a:ea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525343" y="925640"/>
            <a:ext cx="8001000" cy="490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algn="ctr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4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ឯកសណ្ឋាននៅពេលការពារ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" t="13187" r="2197"/>
          <a:stretch/>
        </p:blipFill>
        <p:spPr>
          <a:xfrm>
            <a:off x="525343" y="1611440"/>
            <a:ext cx="8001000" cy="4713160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3:50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</p:spTree>
    <p:extLst>
      <p:ext uri="{BB962C8B-B14F-4D97-AF65-F5344CB8AC3E}">
        <p14:creationId xmlns:p14="http://schemas.microsoft.com/office/powerpoint/2010/main" val="1050670912"/>
      </p:ext>
    </p:extLst>
  </p:cSld>
  <p:clrMapOvr>
    <a:masterClrMapping/>
  </p:clrMapOvr>
  <p:transition spd="slow">
    <p:circl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52400" y="761970"/>
            <a:ext cx="8839200" cy="571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-223838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m-KH" altLang="zh-TW" sz="22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ពេលដំណើរការការការពារសារណា</a:t>
            </a:r>
            <a:r>
              <a:rPr lang="en-US" altLang="zh-TW" sz="22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2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៖</a:t>
            </a:r>
          </a:p>
          <a:p>
            <a:pPr marL="6905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  <a:tabLst>
                <a:tab pos="690563" algn="l"/>
              </a:tabLst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ឧបករណ៍គាំទ្រការការពារសារណា និងរៀបចំថតសម្លេង និងកត់ត្រានូវយោបល់ ឬអនុសាសន៍របស់គណកម្មការ</a:t>
            </a:r>
          </a:p>
          <a:p>
            <a:pPr marL="6905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  <a:tabLst>
                <a:tab pos="690563" algn="l"/>
              </a:tabLst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បទបង្ហាញដោយ</a:t>
            </a:r>
          </a:p>
          <a:p>
            <a:pPr marL="11477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បដិសណ្ឋារកិច្ចចំពោះគណកម្មការ</a:t>
            </a:r>
          </a:p>
          <a:p>
            <a:pPr marL="11477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បង្ហាញពីប្រធានបទ</a:t>
            </a:r>
          </a:p>
          <a:p>
            <a:pPr marL="11477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ប្រើឈ្មោះរបស់អ្នកជំនាញសម្រាប់គាំទ្រទស្សនៈរបស់អ្នក</a:t>
            </a:r>
          </a:p>
          <a:p>
            <a:pPr marL="11477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បង្ហាញនូវទឡ្ហីករណ៍នៃការសម្រេចចិត្ត សំណាក និងវិធីសាស្ត្រជាដើម</a:t>
            </a:r>
          </a:p>
          <a:p>
            <a:pPr marL="11477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ធ្វើសកម្មភាពភាពក្នុងបន្ទប់ការពារ (ភ្នែក កាយវិការ) និងបញ្ចេញសំឡេងឲ្យបានច្បាស់ៗដោយ</a:t>
            </a: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ប្រើពាក្យធ្នាក់សម្រាប់ភ្ជាប់ប្រយោគ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</p:spTree>
    <p:extLst>
      <p:ext uri="{BB962C8B-B14F-4D97-AF65-F5344CB8AC3E}">
        <p14:creationId xmlns:p14="http://schemas.microsoft.com/office/powerpoint/2010/main" val="1762013048"/>
      </p:ext>
    </p:extLst>
  </p:cSld>
  <p:clrMapOvr>
    <a:masterClrMapping/>
  </p:clrMapOvr>
  <p:transition spd="slow">
    <p:circl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52400" y="761970"/>
            <a:ext cx="8839200" cy="571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m-KH" altLang="zh-TW" sz="21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ពេលដំណើរការការការពារសារណា</a:t>
            </a:r>
            <a:r>
              <a:rPr lang="en-US" altLang="zh-TW" sz="21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1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៖</a:t>
            </a:r>
          </a:p>
          <a:p>
            <a:pPr marL="1371600" lvl="1" indent="-342900" algn="thaiDist">
              <a:lnSpc>
                <a:spcPct val="14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1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វេទិកាសំណួរ និងចម្លើយ (៣០ នាទី) ។</a:t>
            </a:r>
          </a:p>
          <a:p>
            <a:pPr marL="1604963" lvl="1" indent="-233363" algn="thaiDist">
              <a:lnSpc>
                <a:spcPct val="14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1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ស្តាប់សំណួរឲ្យច្បាស់ និងអរគុណ ព្រមទាំងចែកសមាជិកឆ្លើយ</a:t>
            </a:r>
          </a:p>
          <a:p>
            <a:pPr marL="1604963" lvl="1" indent="-233363" algn="thaiDist">
              <a:lnSpc>
                <a:spcPct val="14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1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កុំប្រកែកជាមួយគណកម្មការ តែត្រូវបង្ហាញអំណះអំណាង</a:t>
            </a:r>
            <a:br>
              <a:rPr lang="km-KH" altLang="zh-TW" sz="21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</a:br>
            <a:r>
              <a:rPr lang="km-KH" altLang="zh-TW" sz="21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ច្បាស់លាស់ និងទន់ភ្លន់ ។</a:t>
            </a:r>
          </a:p>
          <a:p>
            <a:pPr marL="1371600" lvl="1" indent="-342900" algn="thaiDist">
              <a:lnSpc>
                <a:spcPct val="14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1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នៅចុងបញ្ចប់ នៃការការពារ</a:t>
            </a:r>
          </a:p>
          <a:p>
            <a:pPr marL="1604963" lvl="1" indent="-233363" algn="thaiDist">
              <a:lnSpc>
                <a:spcPct val="14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m-KH" altLang="zh-TW" sz="21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ថ្លែងអំណរគុណគណកម្មការ និងអ្នកចូលរួម</a:t>
            </a:r>
          </a:p>
          <a:p>
            <a:pPr marL="1371600" lvl="1" indent="-342900" algn="thaiDist">
              <a:lnSpc>
                <a:spcPct val="14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1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ពាំនាំយោបល់ ឬអនុសាសន៍ ដល់សាស្ត្រាចារ្យណែនាំ</a:t>
            </a:r>
          </a:p>
          <a:p>
            <a:pPr marL="1371600" lvl="1" indent="-342900" algn="thaiDist">
              <a:lnSpc>
                <a:spcPct val="14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1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ប្រជុំសមាជិកពិនិត្យសារណាបន្ទាប់ពីពិភាក្សាជាមួយសាស្ត្រាចារ្យ ណែនាំ </a:t>
            </a:r>
          </a:p>
          <a:p>
            <a:pPr marL="1371600" lvl="1" indent="0" algn="thaiDist">
              <a:lnSpc>
                <a:spcPct val="140000"/>
              </a:lnSpc>
              <a:spcBef>
                <a:spcPts val="0"/>
              </a:spcBef>
              <a:buClr>
                <a:srgbClr val="3191F1"/>
              </a:buClr>
            </a:pPr>
            <a:endParaRPr lang="km-KH" altLang="zh-TW" sz="21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marL="1604963" lvl="1" indent="-233363" algn="thaiDist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§"/>
            </a:pPr>
            <a:endParaRPr lang="km-KH" altLang="zh-TW" sz="21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</p:spTree>
    <p:extLst>
      <p:ext uri="{BB962C8B-B14F-4D97-AF65-F5344CB8AC3E}">
        <p14:creationId xmlns:p14="http://schemas.microsoft.com/office/powerpoint/2010/main" val="3332078829"/>
      </p:ext>
    </p:extLst>
  </p:cSld>
  <p:clrMapOvr>
    <a:masterClrMapping/>
  </p:clrMapOvr>
  <p:transition spd="slow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បច្ចេកទេសរៀបចំស្លាយបទបង្ហាញ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768647"/>
            <a:ext cx="9152864" cy="568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6263" lvl="1" indent="-342900">
              <a:lnSpc>
                <a:spcPct val="14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និស្សិតត្រូវប្រើប្រាស់គំរូស្លាយដែលកំណត់ដោយសាកលវិទ្យាល័យ </a:t>
            </a:r>
            <a:r>
              <a:rPr lang="en-US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USEA</a:t>
            </a:r>
          </a:p>
          <a:p>
            <a:pPr marL="576263" lvl="1" indent="-342900">
              <a:lnSpc>
                <a:spcPct val="14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​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ការរៀបចំខ្លឹមសារក្នុងស្លាយ៖</a:t>
            </a:r>
          </a:p>
          <a:p>
            <a:pPr lvl="1" indent="-223838">
              <a:lnSpc>
                <a:spcPct val="14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ចំណងជើង៖ អក្សរខ្មែរ និងអង់គ្លេស ត្រូវប្រើ </a:t>
            </a:r>
            <a:r>
              <a:rPr lang="en-US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Font: Khmer Mool1, Size 24</a:t>
            </a:r>
          </a:p>
          <a:p>
            <a:pPr lvl="1" indent="-223838">
              <a:lnSpc>
                <a:spcPct val="14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ខ្លឹមសារសារណា ៖ 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អក្សរខ្មែរ 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និង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អង់គ្លេស ត្រូវប្រើ </a:t>
            </a:r>
            <a:r>
              <a:rPr lang="en-US" altLang="zh-TW" sz="2000" dirty="0">
                <a:solidFill>
                  <a:srgbClr val="00206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Font: </a:t>
            </a:r>
            <a:r>
              <a:rPr lang="en-US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Khmer OS </a:t>
            </a:r>
            <a:r>
              <a:rPr lang="en-US" altLang="zh-TW" sz="2000" dirty="0" err="1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Siem</a:t>
            </a:r>
            <a:r>
              <a:rPr lang="en-US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en-US" altLang="zh-TW" sz="2000" dirty="0">
                <a:solidFill>
                  <a:srgbClr val="00206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Reap</a:t>
            </a:r>
            <a:r>
              <a:rPr lang="en-US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, Size 20</a:t>
            </a:r>
          </a:p>
          <a:p>
            <a:pPr lvl="1" indent="-223838">
              <a:lnSpc>
                <a:spcPct val="14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គម្លាតពីកបន្ទាត់នៃជួរនីមួយៗ គឺប្រើ </a:t>
            </a:r>
            <a:r>
              <a:rPr lang="en-US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Line Spacing: 1.5 </a:t>
            </a:r>
            <a:endParaRPr lang="km-KH" altLang="zh-TW" sz="20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marL="576263" lvl="1" indent="-342900">
              <a:lnSpc>
                <a:spcPct val="14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ចំនួនស្លាយតាមជំពូកនីមួយៗ៖</a:t>
            </a:r>
          </a:p>
          <a:p>
            <a:pPr lvl="1" indent="-223838">
              <a:lnSpc>
                <a:spcPct val="14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ជំពូកទី ១ ៖ គួររៀបចំស្លាយចំនួនពី ៥-៦ស្លាយ</a:t>
            </a:r>
            <a:endParaRPr lang="en-US" altLang="zh-TW" sz="20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lvl="1" indent="-223838">
              <a:lnSpc>
                <a:spcPct val="14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ជំពូកទី ២ ៖ គួររៀបចំស្លាយចំនួនពី ៦-៧ស្លាយ</a:t>
            </a:r>
            <a:endParaRPr lang="en-US" altLang="zh-TW" sz="20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lvl="1" indent="-223838">
              <a:lnSpc>
                <a:spcPct val="14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ជំពូកទី ៣ ៖ គួររៀបចំស្លាយចំនួនពី ៤-៥ស្លាយ</a:t>
            </a:r>
            <a:endParaRPr lang="en-US" altLang="zh-TW" sz="20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lvl="1" indent="-223838">
              <a:lnSpc>
                <a:spcPct val="14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ជំពូកទី ៤ ៖ គួររៀបចំស្លាយចំនួនពី ១០-១២ស្លាយ</a:t>
            </a:r>
            <a:endParaRPr lang="en-US" altLang="zh-TW" sz="20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lvl="1" indent="-223838">
              <a:lnSpc>
                <a:spcPct val="14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§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ជំពូកទី ៥ ៖ គួររៀបចំស្លាយចំនួនពី ២-៤ស្លាយ</a:t>
            </a:r>
            <a:endParaRPr lang="en-US" altLang="zh-TW" sz="20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lang="en-US" sz="1300" b="1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lang="en-US" sz="1300" b="1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41837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25879" y="744718"/>
            <a:ext cx="91440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m-KH" altLang="zh-TW" sz="24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ការវាយតម្លៃការការពារសារណា</a:t>
            </a:r>
            <a:r>
              <a:rPr lang="en-US" altLang="zh-TW" sz="24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4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៖</a:t>
            </a:r>
          </a:p>
          <a:p>
            <a:pPr marL="1371600" lvl="1" indent="-3429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ការវាយតម្លៃស្របតាមតារាងរង្វាយតម្លៃការការពារសារណា</a:t>
            </a:r>
            <a:b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</a:b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ថ្នាក់បរិញ្ញាបត្រ</a:t>
            </a:r>
          </a:p>
          <a:p>
            <a:pPr marL="1371600" lvl="1" indent="-3429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endParaRPr lang="km-KH" altLang="zh-TW" sz="24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marL="1371600" lvl="1" indent="-3429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endParaRPr lang="km-KH" altLang="zh-TW" sz="24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marL="1371600" lvl="1" indent="-3429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endParaRPr lang="km-KH" altLang="zh-TW" sz="24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marL="1371600" lvl="1" indent="-3429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191F1"/>
              </a:buClr>
              <a:buFont typeface="Wingdings" panose="05000000000000000000" pitchFamily="2" charset="2"/>
              <a:buChar char="Ø"/>
            </a:pPr>
            <a:endParaRPr lang="km-KH" altLang="zh-TW" sz="24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marL="1028700" lvl="1" indent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191F1"/>
              </a:buClr>
            </a:pPr>
            <a:endParaRPr lang="km-KH" altLang="zh-TW" sz="24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2" y="2514600"/>
            <a:ext cx="5600698" cy="3733800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</p:spTree>
    <p:extLst>
      <p:ext uri="{BB962C8B-B14F-4D97-AF65-F5344CB8AC3E}">
        <p14:creationId xmlns:p14="http://schemas.microsoft.com/office/powerpoint/2010/main" val="277067565"/>
      </p:ext>
    </p:extLst>
  </p:cSld>
  <p:clrMapOvr>
    <a:masterClrMapping/>
  </p:clrMapOvr>
  <p:transition spd="slow">
    <p:circl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6F81ACFE-21FC-48AD-9594-F84A5DB75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861060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7388" indent="-225425" defTabSz="687388">
              <a:tabLst>
                <a:tab pos="6873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687388">
              <a:tabLst>
                <a:tab pos="6873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687388">
              <a:tabLst>
                <a:tab pos="6873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687388">
              <a:tabLst>
                <a:tab pos="6873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687388">
              <a:tabLst>
                <a:tab pos="6873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68738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68738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68738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68738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thaiDist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tabLst/>
              <a:defRPr/>
            </a:pPr>
            <a:r>
              <a:rPr lang="km-KH" altLang="en-US" sz="2300" dirty="0">
                <a:solidFill>
                  <a:srgbClr val="002060"/>
                </a:solidFill>
                <a:latin typeface="Khmer OS Siemreap" panose="02000500000000020004" pitchFamily="2" charset="0"/>
                <a:ea typeface="Khmer OS Battambang" panose="02000500000000020004" pitchFamily="2" charset="0"/>
                <a:cs typeface="Khmer OS Siemreap" panose="02000500000000020004" pitchFamily="2" charset="0"/>
              </a:rPr>
              <a:t>	ការវាយតម្លៃសារណារបស់ក្រុមនិស្សិតស្រាវជ្រាវត្រូវបានធ្វើឡើងជា ៣ផ្នែកគឺ៖</a:t>
            </a:r>
          </a:p>
          <a:p>
            <a:pPr marL="800100" indent="-342900" algn="thaiDist" eaLnBrk="1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Ø"/>
              <a:tabLst>
                <a:tab pos="800100" algn="l"/>
              </a:tabLst>
              <a:defRPr/>
            </a:pPr>
            <a:r>
              <a:rPr lang="km-KH" altLang="en-US" sz="2200" dirty="0">
                <a:solidFill>
                  <a:srgbClr val="002060"/>
                </a:solidFill>
                <a:latin typeface="Khmer OS Siemreap" panose="02000500000000020004" pitchFamily="2" charset="0"/>
                <a:ea typeface="Khmer OS Battambang" panose="02000500000000020004" pitchFamily="2" charset="0"/>
                <a:cs typeface="Khmer OS Siemreap" panose="02000500000000020004" pitchFamily="2" charset="0"/>
              </a:rPr>
              <a:t>សាស្ត្រាចារ្យដឹកនាំ </a:t>
            </a:r>
          </a:p>
          <a:p>
            <a:pPr marL="800100" indent="-342900" algn="thaiDist" eaLnBrk="1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Ø"/>
              <a:tabLst>
                <a:tab pos="800100" algn="l"/>
              </a:tabLst>
              <a:defRPr/>
            </a:pPr>
            <a:r>
              <a:rPr lang="km-KH" altLang="en-US" sz="2200" dirty="0">
                <a:solidFill>
                  <a:srgbClr val="002060"/>
                </a:solidFill>
                <a:latin typeface="Khmer OS Siemreap" panose="02000500000000020004" pitchFamily="2" charset="0"/>
                <a:ea typeface="Khmer OS Battambang" panose="02000500000000020004" pitchFamily="2" charset="0"/>
                <a:cs typeface="Khmer OS Siemreap" panose="02000500000000020004" pitchFamily="2" charset="0"/>
              </a:rPr>
              <a:t>គណៈកម្មការត្រួតពិនិត្យនិងវាយតម្លៃសារណាបឋម</a:t>
            </a:r>
          </a:p>
          <a:p>
            <a:pPr marL="800100" indent="-342900" algn="thaiDist" eaLnBrk="1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Ø"/>
              <a:tabLst>
                <a:tab pos="800100" algn="l"/>
              </a:tabLst>
              <a:defRPr/>
            </a:pPr>
            <a:r>
              <a:rPr lang="km-KH" altLang="en-US" sz="2200" dirty="0">
                <a:solidFill>
                  <a:srgbClr val="002060"/>
                </a:solidFill>
                <a:latin typeface="Khmer OS Siemreap" panose="02000500000000020004" pitchFamily="2" charset="0"/>
                <a:ea typeface="Khmer OS Battambang" panose="02000500000000020004" pitchFamily="2" charset="0"/>
                <a:cs typeface="Khmer OS Siemreap" panose="02000500000000020004" pitchFamily="2" charset="0"/>
              </a:rPr>
              <a:t>គណៈកម្មការវាយតម្លៃនិងដាក់ពិន្ទុសារ</a:t>
            </a:r>
            <a:r>
              <a:rPr lang="km-KH" altLang="en-US" sz="2300" dirty="0">
                <a:solidFill>
                  <a:srgbClr val="002060"/>
                </a:solidFill>
                <a:latin typeface="Khmer OS Siemreap" panose="02000500000000020004" pitchFamily="2" charset="0"/>
                <a:ea typeface="Khmer OS Battambang" panose="02000500000000020004" pitchFamily="2" charset="0"/>
                <a:cs typeface="Khmer OS Siemreap" panose="02000500000000020004" pitchFamily="2" charset="0"/>
              </a:rPr>
              <a:t>ណា ។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78044" y="87335"/>
            <a:ext cx="6824783" cy="606813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 eaLnBrk="1" hangingPunct="1">
              <a:lnSpc>
                <a:spcPct val="150000"/>
              </a:lnSpc>
              <a:spcAft>
                <a:spcPts val="0"/>
              </a:spcAft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រង្វាយតម្លៃសារណា</a:t>
            </a:r>
          </a:p>
        </p:txBody>
      </p:sp>
    </p:spTree>
    <p:extLst>
      <p:ext uri="{BB962C8B-B14F-4D97-AF65-F5344CB8AC3E}">
        <p14:creationId xmlns:p14="http://schemas.microsoft.com/office/powerpoint/2010/main" val="787327761"/>
      </p:ext>
    </p:extLst>
  </p:cSld>
  <p:clrMapOvr>
    <a:masterClrMapping/>
  </p:clrMapOvr>
  <p:transition spd="med" advTm="54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8A29C933-D6C2-42BA-BC7A-BDD277FCE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861060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457200" defTabSz="68738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rgbClr val="9999FF"/>
                </a:solidFill>
                <a:latin typeface="Verdana" panose="020B0604030504040204" pitchFamily="34" charset="0"/>
              </a:defRPr>
            </a:lvl1pPr>
            <a:lvl2pPr marL="742950" indent="-285750" defTabSz="68738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7388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73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73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7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7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7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7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thaiDist" eaLnBrk="1" hangingPunct="1">
              <a:lnSpc>
                <a:spcPct val="150000"/>
              </a:lnSpc>
              <a:buFontTx/>
              <a:buNone/>
            </a:pPr>
            <a:r>
              <a:rPr lang="km-KH" altLang="en-US" sz="2000" b="0" dirty="0">
                <a:solidFill>
                  <a:srgbClr val="002060"/>
                </a:solidFill>
                <a:latin typeface="Khmer OS Siemreap" panose="02000500000000020004" pitchFamily="2" charset="0"/>
                <a:ea typeface="Khmer OS Battambang" panose="02000500000000020004" pitchFamily="2" charset="0"/>
                <a:cs typeface="Khmer OS Siemreap" panose="02000500000000020004" pitchFamily="2" charset="0"/>
              </a:rPr>
              <a:t>ការវាយតម្លៃសារណារបស់ក្រុមនិស្សិតស្រាវជ្រាវដោយសាស្ត្រាចារ្យណែនាំត្រូវបានធ្វើឡើងជាលក្ខណៈបុគ្គលសម្រាប់និស្សិតម្នាក់ៗ ស្របតាមលក្ខណៈវិនិច្ឆ័យដូចខាងក្រោម ៖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78044" y="87335"/>
            <a:ext cx="6824783" cy="606813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 eaLnBrk="1" hangingPunct="1">
              <a:lnSpc>
                <a:spcPct val="150000"/>
              </a:lnSpc>
              <a:spcAft>
                <a:spcPts val="0"/>
              </a:spcAft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រង្វាយតម្លៃសារណាដោយសាស្ត្រាចារ្យណែនាំ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CC8C0E4-2150-4D20-A68F-FE6EEEE1E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65312"/>
            <a:ext cx="7848600" cy="457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363909"/>
      </p:ext>
    </p:extLst>
  </p:cSld>
  <p:clrMapOvr>
    <a:masterClrMapping/>
  </p:clrMapOvr>
  <p:transition spd="med" advTm="54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Rectangle 3">
            <a:extLst>
              <a:ext uri="{FF2B5EF4-FFF2-40B4-BE49-F238E27FC236}">
                <a16:creationId xmlns:a16="http://schemas.microsoft.com/office/drawing/2014/main" id="{6567B4F0-A795-4457-8392-7EDE489A4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31479"/>
            <a:ext cx="8610600" cy="110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rgbClr val="9999FF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300" b="0" dirty="0">
                <a:solidFill>
                  <a:srgbClr val="002060"/>
                </a:solidFill>
                <a:latin typeface="Khmer OS Siemreap" panose="02000500000000020004" pitchFamily="2" charset="0"/>
                <a:ea typeface="Khmer OS Battambang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km-KH" altLang="en-US" sz="2300" b="0" dirty="0">
                <a:solidFill>
                  <a:srgbClr val="002060"/>
                </a:solidFill>
                <a:latin typeface="Khmer OS Siemreap" panose="02000500000000020004" pitchFamily="2" charset="0"/>
                <a:ea typeface="Khmer OS Battambang" panose="02000500000000020004" pitchFamily="2" charset="0"/>
                <a:cs typeface="Khmer OS Siemreap" panose="02000500000000020004" pitchFamily="2" charset="0"/>
              </a:rPr>
              <a:t>ការវាយតម្លៃសារណារបស់ក្រុមនិស្សិតស្រាវជ្រាវដោយ គ.ត.វ.ស.ប. ត្រូវបានធ្វើឡើងលក្ខណៈ ជាក្រុម ស្របតាមលក្ខណៈវិនិច្ឆ័យដូចខាងក្រោម ៖</a:t>
            </a:r>
            <a:endParaRPr lang="en-US" altLang="en-US" sz="2300" b="0" dirty="0">
              <a:solidFill>
                <a:srgbClr val="002060"/>
              </a:solidFill>
              <a:latin typeface="Khmer OS Siemreap" panose="02000500000000020004" pitchFamily="2" charset="0"/>
              <a:ea typeface="Khmer OS Battambang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78044" y="87335"/>
            <a:ext cx="6824783" cy="606813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 eaLnBrk="1" hangingPunct="1">
              <a:lnSpc>
                <a:spcPct val="150000"/>
              </a:lnSpc>
              <a:spcAft>
                <a:spcPts val="0"/>
              </a:spcAft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រង្វាយតម្លៃសារណាដោយ គ.ត.វ.ស.ប. </a:t>
            </a: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0FA5150-EBF2-4B91-B98C-2B6C76B6A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4" y="2041142"/>
            <a:ext cx="7701756" cy="441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246100"/>
      </p:ext>
    </p:extLst>
  </p:cSld>
  <p:clrMapOvr>
    <a:masterClrMapping/>
  </p:clrMapOvr>
  <p:transition spd="med" advTm="54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1" name="Rectangle 3">
            <a:extLst>
              <a:ext uri="{FF2B5EF4-FFF2-40B4-BE49-F238E27FC236}">
                <a16:creationId xmlns:a16="http://schemas.microsoft.com/office/drawing/2014/main" id="{9B848131-4B01-42BB-AF8A-35287C9D3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8763000" cy="274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rgbClr val="9999FF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thaiDi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km-KH" altLang="en-US" sz="2300" b="0" dirty="0">
                <a:solidFill>
                  <a:srgbClr val="002060"/>
                </a:solidFill>
                <a:latin typeface="Khmer OS Siemreap" panose="02000500000000020004" pitchFamily="2" charset="0"/>
                <a:ea typeface="Khmer OS Battambang" panose="02000500000000020004" pitchFamily="2" charset="0"/>
                <a:cs typeface="Khmer OS Siemreap" panose="02000500000000020004" pitchFamily="2" charset="0"/>
              </a:rPr>
              <a:t>ការវាយតម្លៃសារណារបស់ក្រុមនិស្សិតស្រាវជ្រាវដោយ គ.វ.ដ.ស. ត្រូវបានធ្វើឡើងជាលក្ខណៈជា ក្រុម និងជាបុគ្គល ដែលការវាយតម្លៃជាក្រុមត្រូវបានធ្វើឡើងសម្រាប់លក្ខណៈវិនិច្ឆ័យទី ១ និងទី ២ ហើយការវាយតម្លៃជាបុគ្គលត្រូវបានធ្វើឡើងសម្រាប់លក្ខណៈវិនិច្ឆ័យទី ៣ ដែលលក្ខណៈវិនិច្ឆ័យសម្រាប់         រង្វាយតម្លៃមានដូចខាងក្រោម ៖</a:t>
            </a:r>
            <a:endParaRPr lang="en-US" altLang="en-US" sz="2300" b="0" dirty="0">
              <a:solidFill>
                <a:srgbClr val="002060"/>
              </a:solidFill>
              <a:latin typeface="Khmer OS Siemreap" panose="02000500000000020004" pitchFamily="2" charset="0"/>
              <a:ea typeface="Khmer OS Battambang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78044" y="87335"/>
            <a:ext cx="6824783" cy="606813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 eaLnBrk="1" hangingPunct="1">
              <a:lnSpc>
                <a:spcPct val="150000"/>
              </a:lnSpc>
              <a:spcAft>
                <a:spcPts val="0"/>
              </a:spcAft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រង្វាយតម្លៃសារណាដោយ គ.វ.ដ.ស.</a:t>
            </a:r>
          </a:p>
        </p:txBody>
      </p:sp>
    </p:spTree>
    <p:extLst>
      <p:ext uri="{BB962C8B-B14F-4D97-AF65-F5344CB8AC3E}">
        <p14:creationId xmlns:p14="http://schemas.microsoft.com/office/powerpoint/2010/main" val="3345832851"/>
      </p:ext>
    </p:extLst>
  </p:cSld>
  <p:clrMapOvr>
    <a:masterClrMapping/>
  </p:clrMapOvr>
  <p:transition spd="med" advTm="548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78044" y="87335"/>
            <a:ext cx="6824783" cy="606813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 eaLnBrk="1" hangingPunct="1">
              <a:lnSpc>
                <a:spcPct val="150000"/>
              </a:lnSpc>
              <a:spcAft>
                <a:spcPts val="0"/>
              </a:spcAft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រង្វាយតម្លៃសារណាដោយ គ.វ.ដ.ស.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C142822-E329-484C-AD9F-CDA469EC2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199"/>
            <a:ext cx="8077200" cy="559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9366"/>
      </p:ext>
    </p:extLst>
  </p:cSld>
  <p:clrMapOvr>
    <a:masterClrMapping/>
  </p:clrMapOvr>
  <p:transition spd="med" advTm="548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81663"/>
            <a:ext cx="8001000" cy="565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5609"/>
      </p:ext>
    </p:extLst>
  </p:cSld>
  <p:clrMapOvr>
    <a:masterClrMapping/>
  </p:clrMapOvr>
  <p:transition spd="slow">
    <p:circl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8" y="771236"/>
            <a:ext cx="8020257" cy="56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23260"/>
      </p:ext>
    </p:extLst>
  </p:cSld>
  <p:clrMapOvr>
    <a:masterClrMapping/>
  </p:clrMapOvr>
  <p:transition spd="slow">
    <p:circl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08180"/>
            <a:ext cx="7944057" cy="56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95556"/>
      </p:ext>
    </p:extLst>
  </p:cSld>
  <p:clrMapOvr>
    <a:masterClrMapping/>
  </p:clrMapOvr>
  <p:transition spd="slow">
    <p:circl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01D47C5A-A7AA-4B3C-B8A7-C926C6CEF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38225"/>
            <a:ext cx="86106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457200" defTabSz="68738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rgbClr val="9999FF"/>
                </a:solidFill>
                <a:latin typeface="Verdana" panose="020B0604030504040204" pitchFamily="34" charset="0"/>
              </a:defRPr>
            </a:lvl1pPr>
            <a:lvl2pPr marL="742950" indent="-285750" defTabSz="68738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7388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73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73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7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7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7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7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thaiDist" eaLnBrk="1" hangingPunct="1">
              <a:lnSpc>
                <a:spcPct val="150000"/>
              </a:lnSpc>
              <a:buFontTx/>
              <a:buNone/>
            </a:pPr>
            <a:r>
              <a:rPr lang="km-KH" altLang="en-US" sz="2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Siemreap" panose="02000500000000020004" pitchFamily="2" charset="0"/>
                <a:ea typeface="Khmer OS Battambang" panose="02000500000000020004" pitchFamily="2" charset="0"/>
                <a:cs typeface="Khmer OS Siemreap" panose="02000500000000020004" pitchFamily="2" charset="0"/>
              </a:rPr>
              <a:t>ពិន្ទុមធ្យមភាគនៃការវាយតម្លៃសារណារួមរបស់និស្សិតម្នាក់ៗ គឺជាពិន្ទុមធ្យមភាគដែលបានមកពី ផលបូកសរុបនៃផលគុណរបស់លក្ខណៈវិនិច្ឆ័យនីមួយៗ ចែកឲ្យផលបូកសរុបនៃមេគុណ ។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78044" y="87335"/>
            <a:ext cx="6824783" cy="606813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 eaLnBrk="1" hangingPunct="1">
              <a:lnSpc>
                <a:spcPct val="150000"/>
              </a:lnSpc>
              <a:spcAft>
                <a:spcPts val="0"/>
              </a:spcAft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រង្វាយតម្លៃសារណា</a:t>
            </a: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BD808835-6D11-40D3-829B-85914C5CE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8104188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195028"/>
      </p:ext>
    </p:extLst>
  </p:cSld>
  <p:clrMapOvr>
    <a:masterClrMapping/>
  </p:clrMapOvr>
  <p:transition spd="med" advTm="54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ការណែនាំស្ដីពីការរៀបចំស្លាយបទបង្ហាញ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52400" y="768647"/>
            <a:ext cx="8763000" cy="568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6263" lvl="1" indent="-342900" algn="thaiDist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ចំណងជើង និងចំណងជើងរងត្រូវដាក់លេខរៀងស្របតាមទម្រង់បែបបទស្តីពី     ការសរសេរសារណា</a:t>
            </a:r>
          </a:p>
          <a:p>
            <a:pPr marL="576263" lvl="1" indent="-34290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និស្សិតអាចប្រើ </a:t>
            </a:r>
            <a:r>
              <a:rPr lang="en-US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ANIMATION 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តែកុំច្រើនពេក</a:t>
            </a:r>
          </a:p>
          <a:p>
            <a:pPr marL="576263" lvl="1" indent="-34290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buFont typeface="Wingdings" panose="05000000000000000000" pitchFamily="2" charset="2"/>
              <a:buChar char="Ø"/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តារាង រូបភាព ដ្យាក្រាម អនុញ្ញាតឱ្យបញ្ចូលក្នុងស្លាយបទបង្ហាញ ។</a:t>
            </a:r>
          </a:p>
          <a:p>
            <a:pPr marL="690562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endParaRPr lang="en-US" altLang="zh-TW" sz="20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marL="690562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endParaRPr lang="en-US" altLang="zh-TW" sz="20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736525213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76200" y="762000"/>
            <a:ext cx="8763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-223838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m-KH" altLang="zh-TW" sz="22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ការបូកសរុបលទ្ធផលការពារសារណា</a:t>
            </a:r>
            <a:r>
              <a:rPr lang="en-US" altLang="zh-TW" sz="22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2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៖</a:t>
            </a:r>
          </a:p>
          <a:p>
            <a:pPr marL="6905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លទ្ធផលនៃការវាយតម្លៃសារណារបស់ក្រុមនិស្សិតត្រូវបានគិតជាមធ្យមភាគនៃពិន្ទុរបស់សមាជិកគណៈកម្មការទាំង ៣ គឺ </a:t>
            </a:r>
            <a:r>
              <a:rPr lang="km-KH" altLang="en-US" sz="2200" b="1" dirty="0">
                <a:solidFill>
                  <a:srgbClr val="002060"/>
                </a:solidFill>
                <a:latin typeface="Khmer OS Siemreap" panose="02000500000000020004" pitchFamily="2" charset="0"/>
                <a:ea typeface="Khmer OS Battambang" panose="02000500000000020004" pitchFamily="2" charset="0"/>
                <a:cs typeface="Khmer OS Siemreap" panose="02000500000000020004" pitchFamily="2" charset="0"/>
              </a:rPr>
              <a:t>គ.ត.វ.ស.ប សាស្ដ្រាចារ្យ ណែនាំ</a:t>
            </a:r>
            <a:r>
              <a:rPr lang="km-KH" altLang="en-US" sz="2200" dirty="0">
                <a:solidFill>
                  <a:srgbClr val="002060"/>
                </a:solidFill>
                <a:latin typeface="Khmer OS Siemreap" panose="02000500000000020004" pitchFamily="2" charset="0"/>
                <a:ea typeface="Khmer OS Battambang" panose="02000500000000020004" pitchFamily="2" charset="0"/>
                <a:cs typeface="Khmer OS Siemreap" panose="02000500000000020004" pitchFamily="2" charset="0"/>
              </a:rPr>
              <a:t> និង </a:t>
            </a:r>
            <a:r>
              <a:rPr lang="km-KH" altLang="en-US" sz="2200" b="1" dirty="0">
                <a:solidFill>
                  <a:srgbClr val="002060"/>
                </a:solidFill>
                <a:latin typeface="Khmer OS Siemreap" panose="02000500000000020004" pitchFamily="2" charset="0"/>
                <a:ea typeface="Khmer OS Battambang" panose="02000500000000020004" pitchFamily="2" charset="0"/>
                <a:cs typeface="Khmer OS Siemreap" panose="02000500000000020004" pitchFamily="2" charset="0"/>
              </a:rPr>
              <a:t>គ.វ.ដ.ស</a:t>
            </a:r>
            <a:endParaRPr lang="km-KH" altLang="zh-TW" sz="2200" b="1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 marL="6905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សារណាដែលត្រូវបានវាយតម្លៃថាជាប់ លុះណាតែទទួលបានពិន្ទុមធ្យមភាគចាប់ពី ៦០ ពិន្ទុឡើងទៅ។ និស្សិតត្រូវកែលម្អសៀវភៅសារណាតាមការណែនាំរបស់ </a:t>
            </a:r>
            <a:r>
              <a:rPr lang="km-KH" altLang="zh-TW" sz="22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គ.វ.ដ.ស </a:t>
            </a: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ហើយ ប្រគល់សៀវភៅដែល កែលម្អរួចចំនួន ៣ ក្បាល និងឯកសារ </a:t>
            </a:r>
            <a:r>
              <a:rPr lang="en-US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Soft</a:t>
            </a: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en-US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Copy</a:t>
            </a: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ដោយមានការឯកភាពពីសាស្ត្រាចារ្យណែនាំទៅឲ្យ </a:t>
            </a:r>
            <a:r>
              <a:rPr lang="km-KH" altLang="zh-TW" sz="22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គ.គ.ស </a:t>
            </a:r>
            <a:r>
              <a:rPr lang="km-KH" altLang="zh-TW" sz="22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មិនឲ្យលើសពី២ សប្ដាហ៍ចាប់ពីថ្ងៃទទួលសៀវភៅសារណាពីសាកលវិទ្យាល័យដើម្បីយកទៅកែលម្អចុងក្រោយ បើមិនដូច្នោះទេពិន្ទុដែលទទួលបានត្រូវចាត់ទុកជានិរាករណ៍ ។ 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</p:spTree>
    <p:extLst>
      <p:ext uri="{BB962C8B-B14F-4D97-AF65-F5344CB8AC3E}">
        <p14:creationId xmlns:p14="http://schemas.microsoft.com/office/powerpoint/2010/main" val="3065250214"/>
      </p:ext>
    </p:extLst>
  </p:cSld>
  <p:clrMapOvr>
    <a:masterClrMapping/>
  </p:clrMapOvr>
  <p:transition spd="slow">
    <p:circl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34718" y="838200"/>
            <a:ext cx="8704482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-223838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m-KH" altLang="zh-TW" sz="24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ការបូកសរុបលទ្ធផលសារណា៖</a:t>
            </a:r>
          </a:p>
          <a:p>
            <a:pPr marL="6905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លទ្ធផលសារណាផ្លូវការរបស់និស្សិត ត្រូវទទួលស្គាល់ដោយក្រសួងអប់រំ យុវជន និងកីឡា</a:t>
            </a:r>
          </a:p>
          <a:p>
            <a:pPr marL="690563" lvl="1" indent="-233363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និស្សិតអាចស្នើសុំវិញ្ញាបនបត្របណ្ដោះអាសន្នថ្នាក់បរិញ្ញាបត្របានលុះត្រាតែបានប្រគល់សៀវភៅចុងក្រោយចំនួន៣ ក្បាល រួមជាមួយ </a:t>
            </a:r>
            <a:r>
              <a:rPr lang="en-US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Soft Copy </a:t>
            </a: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ងក្រសួងអប់រំ យុវជន និងកីឡាបានប្រកាសទទួលស្គាល់រួច</a:t>
            </a:r>
            <a:r>
              <a:rPr lang="en-US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4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។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</p:spTree>
    <p:extLst>
      <p:ext uri="{BB962C8B-B14F-4D97-AF65-F5344CB8AC3E}">
        <p14:creationId xmlns:p14="http://schemas.microsoft.com/office/powerpoint/2010/main" val="4139959795"/>
      </p:ext>
    </p:extLst>
  </p:cSld>
  <p:clrMapOvr>
    <a:masterClrMapping/>
  </p:clrMapOvr>
  <p:transition spd="slow">
    <p:circl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 txBox="1">
            <a:spLocks noChangeArrowheads="1"/>
          </p:cNvSpPr>
          <p:nvPr/>
        </p:nvSpPr>
        <p:spPr bwMode="auto">
          <a:xfrm>
            <a:off x="152400" y="838200"/>
            <a:ext cx="8610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km-KH" altLang="zh-TW" sz="23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ការការពារសារណាឡើងវិញ</a:t>
            </a:r>
            <a:r>
              <a:rPr lang="en-US" altLang="zh-TW" sz="23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</a:t>
            </a:r>
            <a:r>
              <a:rPr lang="km-KH" altLang="zh-TW" sz="2300" b="1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៖</a:t>
            </a:r>
          </a:p>
          <a:p>
            <a:pPr marL="1371600" lvl="1" indent="-342900" algn="thaiDi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m-KH" altLang="en-US" sz="2300" dirty="0">
                <a:solidFill>
                  <a:srgbClr val="002060"/>
                </a:solidFill>
                <a:latin typeface="Khmer OS Siemreap" panose="02000500000000020004" pitchFamily="2" charset="0"/>
                <a:ea typeface="Khmer OS Battambang" panose="02000500000000020004" pitchFamily="2" charset="0"/>
                <a:cs typeface="Khmer OS Siemreap" panose="02000500000000020004" pitchFamily="2" charset="0"/>
              </a:rPr>
              <a:t>ចំពោះនិស្សិតដែលទទួលបានពិន្ទុមធ្យមភាគតិចជាង ៦០ ពិន្ទុ ត្រូវធ្វើការកែតម្រូវ ឬ ចុះស្រាវជ្រាវ បន្ថែមលើប្រធានបទចាស់ ឬ ចុះស្រាវជ្រាវប្រធានបទថ្មីទាំងស្រុងស្របតាមអនុសាសន៍របស់ ​​ គណៈកម្មការ និងមានការយល់ព្រមពីសាកលវិទ្យាល័យ ហើយត្រូវការពារសារណាឡើញវិញជាមួយជំនាន់ទី១៤ ស្របតាម កាលបរិច្ឆេទកំណត់របស់សាកលវិទ្យាល័យដោយបង់ថ្លៃការពារសារណាឡើងវិញស្មើនឹងថ្លៃឈ្នួលសិក្សាមួយឆមាសនៃឆ្នាំទី ៤ ឆមាសទី ២ ។</a:t>
            </a:r>
            <a:endParaRPr lang="km-KH" altLang="zh-TW" sz="23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បច្ចេកទេសធ្វើបទបង្ហាញលទ្ធផលសារណា</a:t>
            </a:r>
          </a:p>
        </p:txBody>
      </p:sp>
    </p:spTree>
    <p:extLst>
      <p:ext uri="{BB962C8B-B14F-4D97-AF65-F5344CB8AC3E}">
        <p14:creationId xmlns:p14="http://schemas.microsoft.com/office/powerpoint/2010/main" val="721480676"/>
      </p:ext>
    </p:extLst>
  </p:cSld>
  <p:clrMapOvr>
    <a:masterClrMapping/>
  </p:clrMapOvr>
  <p:transition spd="slow">
    <p:circl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861644"/>
            <a:ext cx="8458200" cy="5105400"/>
          </a:xfrm>
        </p:spPr>
        <p:txBody>
          <a:bodyPr>
            <a:normAutofit fontScale="32500" lnSpcReduction="20000"/>
          </a:bodyPr>
          <a:lstStyle/>
          <a:p>
            <a:pPr marL="690563" lvl="1" indent="-2333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8000" dirty="0">
                <a:solidFill>
                  <a:srgbClr val="FF000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គ្រប់គ្រង</a:t>
            </a:r>
          </a:p>
          <a:p>
            <a:pPr marL="690563" lvl="1" indent="-2333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8000" dirty="0">
                <a:solidFill>
                  <a:srgbClr val="FF000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ហិរញ្ញវត្ថុ និងធនាគារ</a:t>
            </a:r>
          </a:p>
          <a:p>
            <a:pPr marL="690563" lvl="1" indent="-2333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8000" dirty="0">
                <a:solidFill>
                  <a:srgbClr val="FF000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គណនេយ្យ</a:t>
            </a:r>
          </a:p>
          <a:p>
            <a:pPr marL="690563" lvl="1" indent="-2333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8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សេដ្ឋកិច្ច</a:t>
            </a:r>
          </a:p>
          <a:p>
            <a:pPr marL="690563" lvl="1" indent="-2333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8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គ្រប់គ្រងទេសចរណ៍ និងបដិសណ្ឋារកិច្ច</a:t>
            </a:r>
          </a:p>
          <a:p>
            <a:pPr marL="690563" lvl="1" indent="-2333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8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រដ្ឋបាលសាធារណៈ</a:t>
            </a:r>
          </a:p>
          <a:p>
            <a:pPr marL="690563" lvl="1" indent="-2333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8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ព័ត៌មានវិទ្យា</a:t>
            </a:r>
          </a:p>
          <a:p>
            <a:pPr marL="690563" lvl="1" indent="-2333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8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 ការបង្រៀនភាសាអង់គ្លេស </a:t>
            </a:r>
            <a:r>
              <a:rPr lang="en-US" sz="8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(TESOL)</a:t>
            </a:r>
            <a:endParaRPr lang="km-KH" sz="8000" dirty="0">
              <a:solidFill>
                <a:srgbClr val="002060"/>
              </a:solidFill>
              <a:latin typeface="Khmer OS Siemreap" panose="02000500000000020004" pitchFamily="2" charset="0"/>
              <a:ea typeface="新細明體" pitchFamily="18" charset="-120"/>
              <a:cs typeface="Khmer OS Siemreap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 dirty="0">
              <a:solidFill>
                <a:srgbClr val="002060"/>
              </a:solidFill>
              <a:latin typeface="Khmer OS Siemreap" pitchFamily="2" charset="0"/>
              <a:cs typeface="Khmer OS Siemreap" pitchFamily="2" charset="0"/>
            </a:endParaRP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kumimoji="0" lang="en-US" sz="1300" b="1" i="0" u="none" strike="noStrike" kern="1200" cap="none" spc="0" normalizeH="0" baseline="0" noProof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/>
          <p:nvPr/>
        </p:nvSpPr>
        <p:spPr>
          <a:xfrm>
            <a:off x="838200" y="0"/>
            <a:ext cx="7656513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ការអភិវឌ្ឍសមត្ថភាពបន្ទាប់ពីបញ្ចប់ថ្នាក់បរិញ្ញាបត្រ</a:t>
            </a:r>
          </a:p>
        </p:txBody>
      </p:sp>
    </p:spTree>
    <p:extLst>
      <p:ext uri="{BB962C8B-B14F-4D97-AF65-F5344CB8AC3E}">
        <p14:creationId xmlns:p14="http://schemas.microsoft.com/office/powerpoint/2010/main" val="801898170"/>
      </p:ext>
    </p:extLst>
  </p:cSld>
  <p:clrMapOvr>
    <a:masterClrMapping/>
  </p:clrMapOvr>
  <p:transition spd="med" advTm="548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11"/>
          <p:cNvSpPr>
            <a:spLocks noChangeArrowheads="1" noChangeShapeType="1" noTextEdit="1"/>
          </p:cNvSpPr>
          <p:nvPr/>
        </p:nvSpPr>
        <p:spPr bwMode="auto">
          <a:xfrm>
            <a:off x="2263807" y="3180727"/>
            <a:ext cx="5166804" cy="97122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m-KH" sz="36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សូមអគុណ!</a:t>
            </a:r>
            <a:endParaRPr kumimoji="0" lang="en-US" sz="3600" b="1" i="0" u="none" strike="noStrike" kern="1200" cap="none" spc="0" normalizeH="0" baseline="0" noProof="0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Khmer Mool1" panose="02000506000000020004" pitchFamily="2" charset="0"/>
              <a:ea typeface="+mn-ea"/>
              <a:cs typeface="Khmer Mool1" panose="02000506000000020004" pitchFamily="2" charset="0"/>
            </a:endParaRPr>
          </a:p>
        </p:txBody>
      </p:sp>
      <p:sp>
        <p:nvSpPr>
          <p:cNvPr id="8" name="WordArt 11"/>
          <p:cNvSpPr>
            <a:spLocks noChangeArrowheads="1" noChangeShapeType="1" noTextEdit="1"/>
          </p:cNvSpPr>
          <p:nvPr/>
        </p:nvSpPr>
        <p:spPr bwMode="auto">
          <a:xfrm>
            <a:off x="1996321" y="5008115"/>
            <a:ext cx="6205492" cy="69245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marR="0" lvl="1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m-KH" altLang="zh-CN" sz="3200" b="1" i="0" u="none" strike="noStrike" kern="1200" cap="none" spc="0" normalizeH="0" baseline="0" noProof="0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Khmer Mool1" panose="02000506000000020004" pitchFamily="2" charset="0"/>
                <a:ea typeface="+mn-ea"/>
                <a:cs typeface="Khmer Mool1" panose="02000506000000020004" pitchFamily="2" charset="0"/>
              </a:rPr>
              <a:t>ជំនាញ ឧត្ដមភាព សង្គម</a:t>
            </a:r>
            <a:endParaRPr kumimoji="0" lang="en-US" altLang="zh-CN" sz="3200" b="1" i="0" u="none" strike="noStrike" kern="1200" cap="none" spc="0" normalizeH="0" baseline="0" noProof="0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Khmer Mool1" panose="02000506000000020004" pitchFamily="2" charset="0"/>
              <a:ea typeface="+mn-ea"/>
              <a:cs typeface="Khmer Mool1" panose="02000506000000020004" pitchFamily="2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-8626" y="2523478"/>
            <a:ext cx="9159916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187"/>
          <a:stretch/>
        </p:blipFill>
        <p:spPr bwMode="auto">
          <a:xfrm>
            <a:off x="7189140" y="2528184"/>
            <a:ext cx="19621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400" y="241266"/>
            <a:ext cx="2273334" cy="2273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046070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7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Text Box 9"/>
          <p:cNvSpPr txBox="1"/>
          <p:nvPr/>
        </p:nvSpPr>
        <p:spPr>
          <a:xfrm>
            <a:off x="1229217" y="2819400"/>
            <a:ext cx="6969561" cy="899426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m-KH" sz="32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ទម្រង់</a:t>
            </a:r>
            <a:r>
              <a:rPr kumimoji="0" lang="km-KH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ស្លាយបទបង្ហាញ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lang="en-US" sz="1300" b="1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lang="en-US" sz="1300" b="1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57246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2829581" y="4343400"/>
            <a:ext cx="1764537" cy="777734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m-KH" sz="32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hmer Mool1" panose="02000506000000020004" pitchFamily="2" charset="0"/>
                <a:cs typeface="Khmer Mool1" panose="02000506000000020004" pitchFamily="2" charset="0"/>
              </a:rPr>
              <a:t>ជំនាញ</a:t>
            </a:r>
            <a:endParaRPr lang="en-US" sz="3200" b="1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Khmer Mool1" panose="02000506000000020004" pitchFamily="2" charset="0"/>
              <a:cs typeface="Khmer Mool1" panose="02000506000000020004" pitchFamily="2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gray">
          <a:xfrm>
            <a:off x="7086600" y="5410200"/>
            <a:ext cx="2189038" cy="685800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m-KH" sz="32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hmer Mool1" panose="02000506000000020004" pitchFamily="2" charset="0"/>
                <a:cs typeface="Khmer Mool1" panose="02000506000000020004" pitchFamily="2" charset="0"/>
              </a:rPr>
              <a:t>សង្គម</a:t>
            </a:r>
            <a:endParaRPr lang="en-US" sz="3200" b="1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Khmer Mool1" panose="02000506000000020004" pitchFamily="2" charset="0"/>
              <a:cs typeface="Khmer Mool1" panose="02000506000000020004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4882970" y="5036516"/>
            <a:ext cx="2133600" cy="626743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m-KH" sz="32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hmer Mool1" panose="02000506000000020004" pitchFamily="2" charset="0"/>
                <a:cs typeface="Khmer Mool1" panose="02000506000000020004" pitchFamily="2" charset="0"/>
              </a:rPr>
              <a:t>ឧត្ដមភាព</a:t>
            </a:r>
            <a:endParaRPr lang="en-US" sz="3200" b="1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Khmer Mool1" panose="02000506000000020004" pitchFamily="2" charset="0"/>
              <a:cs typeface="Khmer Mool1" panose="02000506000000020004" pitchFamily="2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2827869" y="4807515"/>
            <a:ext cx="1820331" cy="831285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anose="02050604050505020204" pitchFamily="18" charset="0"/>
                <a:cs typeface="Khmer OS Muol Light" pitchFamily="2" charset="0"/>
              </a:rPr>
              <a:t>Skills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7135081" y="5867400"/>
            <a:ext cx="2237519" cy="740938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anose="02050604050505020204" pitchFamily="18" charset="0"/>
                <a:cs typeface="Khmer OS Muol Light" pitchFamily="2" charset="0"/>
              </a:rPr>
              <a:t>Social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111483" y="3878333"/>
            <a:ext cx="2364723" cy="777734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m-KH" sz="32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Khmer Mool1" panose="02000506000000020004" pitchFamily="2" charset="0"/>
                <a:cs typeface="Khmer Mool1" panose="02000506000000020004" pitchFamily="2" charset="0"/>
              </a:rPr>
              <a:t>ចំណេះដឹង</a:t>
            </a:r>
            <a:endParaRPr lang="en-US" sz="3200" b="1" dirty="0">
              <a:ln w="11430"/>
              <a:gradFill>
                <a:gsLst>
                  <a:gs pos="0">
                    <a:srgbClr val="E4A800">
                      <a:tint val="70000"/>
                      <a:satMod val="245000"/>
                    </a:srgbClr>
                  </a:gs>
                  <a:gs pos="75000">
                    <a:srgbClr val="E4A800">
                      <a:tint val="90000"/>
                      <a:shade val="60000"/>
                      <a:satMod val="240000"/>
                    </a:srgbClr>
                  </a:gs>
                  <a:gs pos="100000">
                    <a:srgbClr val="E4A8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Khmer Mool1" panose="02000506000000020004" pitchFamily="2" charset="0"/>
              <a:cs typeface="Khmer Mool1" panose="02000506000000020004" pitchFamily="2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-237070" y="4267200"/>
            <a:ext cx="3128435" cy="831285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anose="02050604050505020204" pitchFamily="18" charset="0"/>
                <a:cs typeface="Khmer OS Muol Light" pitchFamily="2" charset="0"/>
              </a:rPr>
              <a:t>Knowledge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4648200" y="5465928"/>
            <a:ext cx="2743200" cy="706272"/>
          </a:xfrm>
          <a:prstGeom prst="rect">
            <a:avLst/>
          </a:prstGeom>
          <a:noFill/>
          <a:ln>
            <a:noFill/>
          </a:ln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rgbClr val="E4A800">
                        <a:tint val="70000"/>
                        <a:satMod val="245000"/>
                      </a:srgbClr>
                    </a:gs>
                    <a:gs pos="75000">
                      <a:srgbClr val="E4A8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4A8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anose="02050604050505020204" pitchFamily="18" charset="0"/>
                <a:cs typeface="Khmer OS Muol Light" pitchFamily="2" charset="0"/>
              </a:rPr>
              <a:t>Excellence</a:t>
            </a:r>
          </a:p>
        </p:txBody>
      </p:sp>
    </p:spTree>
    <p:extLst>
      <p:ext uri="{BB962C8B-B14F-4D97-AF65-F5344CB8AC3E}">
        <p14:creationId xmlns:p14="http://schemas.microsoft.com/office/powerpoint/2010/main" val="1601520945"/>
      </p:ext>
    </p:extLst>
  </p:cSld>
  <p:clrMapOvr>
    <a:masterClrMapping/>
  </p:clrMapOvr>
  <p:transition spd="med" advTm="54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r" eaLnBrk="0" hangingPunct="0">
              <a:defRPr/>
            </a:pPr>
            <a:r>
              <a:rPr lang="km-KH" sz="1300" b="1" dirty="0">
                <a:ln w="50800"/>
                <a:solidFill>
                  <a:prstClr val="white">
                    <a:shade val="50000"/>
                  </a:prstClr>
                </a:solidFill>
                <a:latin typeface="Khmer Mool1" panose="02000506000000020004" pitchFamily="2" charset="0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lang="en-US" sz="1300" b="1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lang="en-US" sz="1300" b="1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0" name="Text Box 9"/>
          <p:cNvSpPr txBox="1"/>
          <p:nvPr/>
        </p:nvSpPr>
        <p:spPr>
          <a:xfrm>
            <a:off x="978044" y="87335"/>
            <a:ext cx="6824783" cy="606813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m-KH" sz="24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សារណា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261667" y="774761"/>
            <a:ext cx="8653733" cy="5705695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m-KH" sz="2400" dirty="0">
                <a:solidFill>
                  <a:srgbClr val="FF0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ការបណ្តុះបណ្តាលបុគ្គលិករបស់សណ្ឋាគារ..................................................................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km-KH" sz="2200" dirty="0">
                <a:solidFill>
                  <a:srgbClr val="00206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សាស្ត្រាចារ្យណែនាំ ៖ បណ្ឌិត ....................................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km-KH" sz="2200" dirty="0">
                <a:solidFill>
                  <a:srgbClr val="00B0F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ស្រាវជ្រាវដោយ ៖ </a:t>
            </a:r>
          </a:p>
          <a:p>
            <a:pPr lvl="5">
              <a:lnSpc>
                <a:spcPct val="150000"/>
              </a:lnSpc>
            </a:pPr>
            <a:r>
              <a:rPr lang="km-KH" sz="2200" dirty="0">
                <a:solidFill>
                  <a:srgbClr val="00B0F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និស្សិត .............................</a:t>
            </a:r>
          </a:p>
          <a:p>
            <a:pPr lvl="5">
              <a:lnSpc>
                <a:spcPct val="150000"/>
              </a:lnSpc>
            </a:pPr>
            <a:r>
              <a:rPr lang="km-KH" sz="2200" dirty="0">
                <a:solidFill>
                  <a:srgbClr val="00B0F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និស្សិត...............................</a:t>
            </a:r>
          </a:p>
          <a:p>
            <a:pPr lvl="5">
              <a:lnSpc>
                <a:spcPct val="150000"/>
              </a:lnSpc>
            </a:pPr>
            <a:r>
              <a:rPr lang="km-KH" sz="2200" dirty="0">
                <a:solidFill>
                  <a:srgbClr val="00B0F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និស្សិត...............................</a:t>
            </a:r>
          </a:p>
          <a:p>
            <a:pPr lvl="5">
              <a:lnSpc>
                <a:spcPct val="150000"/>
              </a:lnSpc>
            </a:pPr>
            <a:r>
              <a:rPr lang="km-KH" sz="2200" dirty="0">
                <a:solidFill>
                  <a:srgbClr val="00B0F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និស្សិត...............................</a:t>
            </a:r>
          </a:p>
          <a:p>
            <a:pPr lvl="5">
              <a:lnSpc>
                <a:spcPct val="150000"/>
              </a:lnSpc>
            </a:pPr>
            <a:r>
              <a:rPr lang="km-KH" sz="2200" dirty="0">
                <a:solidFill>
                  <a:srgbClr val="00B0F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និស្សិត...............................</a:t>
            </a:r>
          </a:p>
          <a:p>
            <a:pPr lvl="5">
              <a:lnSpc>
                <a:spcPct val="150000"/>
              </a:lnSpc>
            </a:pPr>
            <a:r>
              <a:rPr lang="km-KH" sz="2200" dirty="0">
                <a:solidFill>
                  <a:srgbClr val="00B0F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និស្សិត...............................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km-KH" sz="2200" dirty="0">
              <a:solidFill>
                <a:srgbClr val="00B0F0"/>
              </a:solidFill>
              <a:effectLst>
                <a:outerShdw blurRad="50800" dist="38989" dir="5460000" algn="tl">
                  <a:srgbClr val="000000">
                    <a:alpha val="38000"/>
                  </a:srgbClr>
                </a:outerShdw>
              </a:effectLst>
              <a:latin typeface="Khmer OS Siemreap" panose="02000500000000020004" pitchFamily="2" charset="0"/>
              <a:ea typeface="Calibri" panose="020F0502020204030204" pitchFamily="34" charset="0"/>
              <a:cs typeface="Khmer Mool1" panose="0200050600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257529042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r" eaLnBrk="0" hangingPunct="0">
              <a:defRPr/>
            </a:pPr>
            <a:r>
              <a:rPr lang="km-KH" sz="1300" b="1" dirty="0">
                <a:ln w="50800"/>
                <a:solidFill>
                  <a:prstClr val="white">
                    <a:shade val="50000"/>
                  </a:prstClr>
                </a:solidFill>
                <a:latin typeface="Khmer Mool1" panose="02000506000000020004" pitchFamily="2" charset="0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lang="en-US" sz="1300" b="1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lang="en-US" sz="1300" b="1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m-KH" sz="26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មាតិកា</a:t>
            </a:r>
          </a:p>
        </p:txBody>
      </p:sp>
      <p:sp>
        <p:nvSpPr>
          <p:cNvPr id="22" name="Text Box 9"/>
          <p:cNvSpPr txBox="1"/>
          <p:nvPr/>
        </p:nvSpPr>
        <p:spPr>
          <a:xfrm>
            <a:off x="261667" y="774761"/>
            <a:ext cx="8653733" cy="5705695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marL="457200" lvl="5">
              <a:lnSpc>
                <a:spcPct val="150000"/>
              </a:lnSpc>
            </a:pPr>
            <a:r>
              <a:rPr lang="km-KH" sz="2200" dirty="0">
                <a:solidFill>
                  <a:srgbClr val="00206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១. សេចក្តីផ្តើម</a:t>
            </a:r>
          </a:p>
          <a:p>
            <a:pPr marL="457200" lvl="5">
              <a:lnSpc>
                <a:spcPct val="150000"/>
              </a:lnSpc>
            </a:pPr>
            <a:r>
              <a:rPr lang="km-KH" sz="2200" dirty="0">
                <a:solidFill>
                  <a:srgbClr val="00206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២. ការរំលឹកទ្រឹស្តី</a:t>
            </a:r>
          </a:p>
          <a:p>
            <a:pPr marL="457200" lvl="5">
              <a:lnSpc>
                <a:spcPct val="150000"/>
              </a:lnSpc>
            </a:pPr>
            <a:r>
              <a:rPr lang="km-KH" sz="2200" dirty="0">
                <a:solidFill>
                  <a:srgbClr val="00206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៣. វិធីសាស្ត្រស្រាវជ្រាវ</a:t>
            </a:r>
          </a:p>
          <a:p>
            <a:pPr marL="457200" lvl="5">
              <a:lnSpc>
                <a:spcPct val="150000"/>
              </a:lnSpc>
            </a:pPr>
            <a:r>
              <a:rPr lang="km-KH" sz="2200" dirty="0">
                <a:solidFill>
                  <a:srgbClr val="00206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៤. លទ្ធផលស្រាវជ្រាវ និងការពិភាក្សា</a:t>
            </a:r>
          </a:p>
          <a:p>
            <a:pPr marL="457200" lvl="5">
              <a:lnSpc>
                <a:spcPct val="150000"/>
              </a:lnSpc>
            </a:pPr>
            <a:r>
              <a:rPr lang="km-KH" sz="2200" dirty="0">
                <a:solidFill>
                  <a:srgbClr val="00206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៥. សេចក្តីសន្និដ្ឋាន និងការផ្ដល់អនុសាសន៍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km-KH" sz="2200" dirty="0">
              <a:solidFill>
                <a:srgbClr val="002060"/>
              </a:solidFill>
              <a:effectLst>
                <a:outerShdw blurRad="50800" dist="38989" dir="5460000" algn="tl">
                  <a:srgbClr val="000000">
                    <a:alpha val="38000"/>
                  </a:srgbClr>
                </a:outerShdw>
              </a:effectLst>
              <a:latin typeface="Khmer OS Siemreap" panose="02000500000000020004" pitchFamily="2" charset="0"/>
              <a:ea typeface="Calibri" panose="020F0502020204030204" pitchFamily="34" charset="0"/>
              <a:cs typeface="Khmer Mool1" panose="0200050600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82520511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0" y="0"/>
            <a:ext cx="9142231" cy="762000"/>
          </a:xfrm>
          <a:prstGeom prst="rect">
            <a:avLst/>
          </a:prstGeom>
          <a:gradFill rotWithShape="1">
            <a:gsLst>
              <a:gs pos="0">
                <a:srgbClr val="004386">
                  <a:shade val="51000"/>
                  <a:satMod val="130000"/>
                </a:srgbClr>
              </a:gs>
              <a:gs pos="80000">
                <a:srgbClr val="004386">
                  <a:shade val="93000"/>
                  <a:satMod val="130000"/>
                </a:srgbClr>
              </a:gs>
              <a:gs pos="100000">
                <a:srgbClr val="00438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 w="50800"/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6477000"/>
            <a:ext cx="9142231" cy="373030"/>
          </a:xfrm>
          <a:prstGeom prst="rect">
            <a:avLst/>
          </a:prstGeom>
          <a:gradFill rotWithShape="1">
            <a:gsLst>
              <a:gs pos="0">
                <a:srgbClr val="003872">
                  <a:shade val="51000"/>
                  <a:satMod val="130000"/>
                </a:srgbClr>
              </a:gs>
              <a:gs pos="80000">
                <a:srgbClr val="003872">
                  <a:shade val="93000"/>
                  <a:satMod val="130000"/>
                </a:srgbClr>
              </a:gs>
              <a:gs pos="100000">
                <a:srgbClr val="00387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8" name="Picture 3" descr="C:\Users\SARIN\Pictures\usea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529" y="6359205"/>
            <a:ext cx="1210335" cy="6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0" y="6538587"/>
            <a:ext cx="3276600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r" eaLnBrk="0" hangingPunct="0">
              <a:defRPr/>
            </a:pPr>
            <a:r>
              <a:rPr lang="km-KH" sz="1300" b="1" dirty="0">
                <a:ln w="50800"/>
                <a:solidFill>
                  <a:prstClr val="white">
                    <a:shade val="50000"/>
                  </a:prstClr>
                </a:solidFill>
                <a:latin typeface="Khmer Mool1" panose="02000506000000020004" pitchFamily="2" charset="0"/>
                <a:cs typeface="Khmer Mool1" panose="02000506000000020004" pitchFamily="2" charset="0"/>
              </a:rPr>
              <a:t>បទបង្ហាញដោយនិស្សិត៖..........................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6685" y="464443"/>
            <a:ext cx="1525546" cy="29238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www.usea.edu.kh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67" y="23929"/>
            <a:ext cx="706172" cy="706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 cap="flat" cmpd="sng" algn="ctr">
            <a:noFill/>
            <a:prstDash val="solid"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8198778" y="152400"/>
            <a:ext cx="914400" cy="36512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0929E-9769-4DAD-B06B-E541EF6F3C8E}" type="datetime12">
              <a:rPr lang="en-US" sz="1300" b="1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3:03 PM</a:t>
            </a:fld>
            <a:endParaRPr lang="en-US" sz="1300" b="1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56A9ED-47C7-46B0-9A42-CF8CD432AB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726638" y="23929"/>
            <a:ext cx="6969561" cy="720789"/>
          </a:xfrm>
          <a:prstGeom prst="rect">
            <a:avLst/>
          </a:prstGeom>
          <a:noFill/>
          <a:ln w="6350">
            <a:noFill/>
          </a:ln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p3d prstMaterial="plastic">
              <a:bevelT w="19050" h="12700"/>
              <a:bevelB w="19050"/>
              <a:extrusionClr>
                <a:schemeClr val="bg1"/>
              </a:extrusionClr>
            </a:sp3d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m-KH" sz="2600" dirty="0">
                <a:solidFill>
                  <a:srgbClr val="FFC00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១. សេចក្តីផ្តើម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52400" y="785929"/>
            <a:ext cx="8763000" cy="566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effectLst>
                  <a:outerShdw blurRad="50800" dist="38989" dir="5460000" algn="tl">
                    <a:srgbClr val="000000">
                      <a:alpha val="38000"/>
                    </a:srgbClr>
                  </a:outerShdw>
                </a:effectLst>
                <a:latin typeface="Khmer OS Siemreap" panose="02000500000000020004" pitchFamily="2" charset="0"/>
                <a:ea typeface="Calibri" panose="020F0502020204030204" pitchFamily="34" charset="0"/>
                <a:cs typeface="Khmer Mool1" panose="02000506000000020004" pitchFamily="2" charset="0"/>
              </a:rPr>
              <a:t>១.១ លំនាំបញ្ហានៃការស្រាវជ្រាវ</a:t>
            </a:r>
          </a:p>
          <a:p>
            <a:pPr marL="233363" lvl="1" indent="0">
              <a:lnSpc>
                <a:spcPct val="150000"/>
              </a:lnSpc>
              <a:spcBef>
                <a:spcPts val="0"/>
              </a:spcBef>
              <a:buClr>
                <a:srgbClr val="3191F1"/>
              </a:buClr>
              <a:tabLst>
                <a:tab pos="690563" algn="l"/>
              </a:tabLst>
            </a:pPr>
            <a:r>
              <a:rPr lang="km-KH" altLang="zh-TW" sz="2000" dirty="0">
                <a:solidFill>
                  <a:srgbClr val="002060"/>
                </a:solidFill>
                <a:latin typeface="Khmer Mool1" panose="02000506000000020004" pitchFamily="2" charset="0"/>
                <a:ea typeface="新細明體" pitchFamily="18" charset="-120"/>
                <a:cs typeface="Khmer Mool1" panose="02000506000000020004" pitchFamily="2" charset="0"/>
              </a:rPr>
              <a:t>	</a:t>
            </a: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  <a:p>
            <a:pPr marL="233363" lvl="1" indent="0" defTabSz="690563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191F1"/>
              </a:buClr>
            </a:pPr>
            <a:r>
              <a:rPr lang="km-KH" altLang="zh-TW" sz="2000" dirty="0">
                <a:solidFill>
                  <a:srgbClr val="002060"/>
                </a:solidFill>
                <a:latin typeface="Khmer OS Siemreap" panose="02000500000000020004" pitchFamily="2" charset="0"/>
                <a:ea typeface="新細明體" pitchFamily="18" charset="-120"/>
                <a:cs typeface="Khmer OS Siemreap" panose="02000500000000020004" pitchFamily="2" charset="0"/>
              </a:rPr>
              <a:t>	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។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" y="6538587"/>
            <a:ext cx="3149601" cy="2923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eaLnBrk="1" hangingPunct="1">
              <a:defRPr/>
            </a:pPr>
            <a:r>
              <a:rPr lang="en-US" sz="1300" b="1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Knowledge. </a:t>
            </a:r>
            <a:r>
              <a:rPr kumimoji="0" lang="en-US" sz="1300" b="1" i="0" u="none" strike="noStrike" kern="1200" cap="none" spc="0" normalizeH="0" baseline="0" noProof="0" dirty="0">
                <a:ln w="50800"/>
                <a:solidFill>
                  <a:prstClr val="white">
                    <a:shade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Skills .Excellence . Social</a:t>
            </a:r>
          </a:p>
        </p:txBody>
      </p:sp>
    </p:spTree>
    <p:extLst>
      <p:ext uri="{BB962C8B-B14F-4D97-AF65-F5344CB8AC3E}">
        <p14:creationId xmlns:p14="http://schemas.microsoft.com/office/powerpoint/2010/main" val="349995308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9597</TotalTime>
  <Words>2609</Words>
  <Application>Microsoft Office PowerPoint</Application>
  <PresentationFormat>On-screen Show (4:3)</PresentationFormat>
  <Paragraphs>297</Paragraphs>
  <Slides>44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Bookman Old Style</vt:lpstr>
      <vt:lpstr>Calibri</vt:lpstr>
      <vt:lpstr>Cambria</vt:lpstr>
      <vt:lpstr>Courier New</vt:lpstr>
      <vt:lpstr>Khmer Mool1</vt:lpstr>
      <vt:lpstr>Khmer OS Muol Light</vt:lpstr>
      <vt:lpstr>Khmer OS Siemreap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ការធ្វើបទបង្ហាញ (ត)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TiedACayuT§saRsþedIm,IFanaKuNPaB</dc:title>
  <dc:creator>Mr Vanna</dc:creator>
  <cp:lastModifiedBy>TEAL YOULONG</cp:lastModifiedBy>
  <cp:revision>1916</cp:revision>
  <dcterms:created xsi:type="dcterms:W3CDTF">2008-10-19T10:42:49Z</dcterms:created>
  <dcterms:modified xsi:type="dcterms:W3CDTF">2022-09-07T09:30:32Z</dcterms:modified>
</cp:coreProperties>
</file>