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30400-3883-43D6-89E6-B51E2AB6DD63}" type="datetimeFigureOut">
              <a:rPr lang="es-MX" smtClean="0"/>
              <a:t>06/08/2019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D10F6-3215-46FB-971F-DE55DBEFC007}" type="slidenum">
              <a:rPr lang="es-MX" smtClean="0"/>
              <a:t>‹Nº›</a:t>
            </a:fld>
            <a:endParaRPr lang="es-MX"/>
          </a:p>
        </p:txBody>
      </p:sp>
    </p:spTree>
    <p:extLst>
      <p:ext uri="{BB962C8B-B14F-4D97-AF65-F5344CB8AC3E}">
        <p14:creationId xmlns:p14="http://schemas.microsoft.com/office/powerpoint/2010/main" val="242766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F5D10F6-3215-46FB-971F-DE55DBEFC007}" type="slidenum">
              <a:rPr lang="es-MX" smtClean="0"/>
              <a:t>6</a:t>
            </a:fld>
            <a:endParaRPr lang="es-MX"/>
          </a:p>
        </p:txBody>
      </p:sp>
    </p:spTree>
    <p:extLst>
      <p:ext uri="{BB962C8B-B14F-4D97-AF65-F5344CB8AC3E}">
        <p14:creationId xmlns:p14="http://schemas.microsoft.com/office/powerpoint/2010/main" val="406644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F658FD06-6E50-4566-8B2E-573D3F98639E}" type="datetimeFigureOut">
              <a:rPr lang="es-MX" smtClean="0"/>
              <a:t>06/08/2019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82372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658FD06-6E50-4566-8B2E-573D3F98639E}" type="datetimeFigureOut">
              <a:rPr lang="es-MX" smtClean="0"/>
              <a:t>06/08/2019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140703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658FD06-6E50-4566-8B2E-573D3F98639E}" type="datetimeFigureOut">
              <a:rPr lang="es-MX" smtClean="0"/>
              <a:t>06/08/2019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44214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F658FD06-6E50-4566-8B2E-573D3F98639E}" type="datetimeFigureOut">
              <a:rPr lang="es-MX" smtClean="0"/>
              <a:t>06/08/2019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10099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658FD06-6E50-4566-8B2E-573D3F98639E}" type="datetimeFigureOut">
              <a:rPr lang="es-MX" smtClean="0"/>
              <a:t>06/08/2019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47008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F658FD06-6E50-4566-8B2E-573D3F98639E}" type="datetimeFigureOut">
              <a:rPr lang="es-MX" smtClean="0"/>
              <a:t>06/08/2019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44816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F658FD06-6E50-4566-8B2E-573D3F98639E}" type="datetimeFigureOut">
              <a:rPr lang="es-MX" smtClean="0"/>
              <a:t>06/08/2019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25975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F658FD06-6E50-4566-8B2E-573D3F98639E}" type="datetimeFigureOut">
              <a:rPr lang="es-MX" smtClean="0"/>
              <a:t>06/08/2019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34104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658FD06-6E50-4566-8B2E-573D3F98639E}" type="datetimeFigureOut">
              <a:rPr lang="es-MX" smtClean="0"/>
              <a:t>06/08/2019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00863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58FD06-6E50-4566-8B2E-573D3F98639E}" type="datetimeFigureOut">
              <a:rPr lang="es-MX" smtClean="0"/>
              <a:t>06/08/2019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376661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58FD06-6E50-4566-8B2E-573D3F98639E}" type="datetimeFigureOut">
              <a:rPr lang="es-MX" smtClean="0"/>
              <a:t>06/08/2019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AD4751F-E303-49E0-945A-959306F33AC7}" type="slidenum">
              <a:rPr lang="es-MX" smtClean="0"/>
              <a:t>‹Nº›</a:t>
            </a:fld>
            <a:endParaRPr lang="es-MX"/>
          </a:p>
        </p:txBody>
      </p:sp>
    </p:spTree>
    <p:extLst>
      <p:ext uri="{BB962C8B-B14F-4D97-AF65-F5344CB8AC3E}">
        <p14:creationId xmlns:p14="http://schemas.microsoft.com/office/powerpoint/2010/main" val="260820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8FD06-6E50-4566-8B2E-573D3F98639E}" type="datetimeFigureOut">
              <a:rPr lang="es-MX" smtClean="0"/>
              <a:t>06/08/2019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4751F-E303-49E0-945A-959306F33AC7}" type="slidenum">
              <a:rPr lang="es-MX" smtClean="0"/>
              <a:t>‹Nº›</a:t>
            </a:fld>
            <a:endParaRPr lang="es-MX"/>
          </a:p>
        </p:txBody>
      </p:sp>
    </p:spTree>
    <p:extLst>
      <p:ext uri="{BB962C8B-B14F-4D97-AF65-F5344CB8AC3E}">
        <p14:creationId xmlns:p14="http://schemas.microsoft.com/office/powerpoint/2010/main" val="2233473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gif"/></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467" y="485541"/>
            <a:ext cx="2673533" cy="1537283"/>
          </a:xfrm>
          <a:prstGeom prst="rect">
            <a:avLst/>
          </a:prstGeom>
        </p:spPr>
      </p:pic>
      <p:sp>
        <p:nvSpPr>
          <p:cNvPr id="5" name="CuadroTexto 4"/>
          <p:cNvSpPr txBox="1"/>
          <p:nvPr/>
        </p:nvSpPr>
        <p:spPr>
          <a:xfrm>
            <a:off x="2198913" y="780897"/>
            <a:ext cx="7437120" cy="1077218"/>
          </a:xfrm>
          <a:prstGeom prst="rect">
            <a:avLst/>
          </a:prstGeom>
          <a:noFill/>
        </p:spPr>
        <p:txBody>
          <a:bodyPr wrap="square" rtlCol="0">
            <a:spAutoFit/>
          </a:bodyPr>
          <a:lstStyle/>
          <a:p>
            <a:pPr algn="ctr"/>
            <a:r>
              <a:rPr lang="es-MX" sz="3200" b="1" dirty="0" smtClean="0"/>
              <a:t>UNIVERSIDAD TECNOLÓGICA DE LA SELVA</a:t>
            </a:r>
            <a:endParaRPr lang="es-MX" sz="3200" b="1" dirty="0"/>
          </a:p>
        </p:txBody>
      </p:sp>
      <p:sp>
        <p:nvSpPr>
          <p:cNvPr id="6" name="CuadroTexto 5"/>
          <p:cNvSpPr txBox="1"/>
          <p:nvPr/>
        </p:nvSpPr>
        <p:spPr>
          <a:xfrm>
            <a:off x="1375952" y="3188766"/>
            <a:ext cx="7646128" cy="1477328"/>
          </a:xfrm>
          <a:prstGeom prst="rect">
            <a:avLst/>
          </a:prstGeom>
          <a:noFill/>
        </p:spPr>
        <p:txBody>
          <a:bodyPr wrap="square" rtlCol="0">
            <a:spAutoFit/>
          </a:bodyPr>
          <a:lstStyle/>
          <a:p>
            <a:r>
              <a:rPr lang="es-MX" b="1" dirty="0" smtClean="0"/>
              <a:t>INTEGRANTES:</a:t>
            </a:r>
            <a:endParaRPr lang="es-MX" dirty="0"/>
          </a:p>
          <a:p>
            <a:r>
              <a:rPr lang="es-MX" dirty="0" smtClean="0"/>
              <a:t>Hernández </a:t>
            </a:r>
            <a:r>
              <a:rPr lang="es-MX" dirty="0" err="1"/>
              <a:t>Hernández</a:t>
            </a:r>
            <a:r>
              <a:rPr lang="es-MX" dirty="0"/>
              <a:t> Francisco Javier			</a:t>
            </a:r>
            <a:r>
              <a:rPr lang="es-MX" dirty="0" smtClean="0"/>
              <a:t>	091610050</a:t>
            </a:r>
            <a:endParaRPr lang="es-MX" dirty="0"/>
          </a:p>
          <a:p>
            <a:r>
              <a:rPr lang="es-MX" dirty="0"/>
              <a:t>Méndez Martínez Víctor Hugo				091610537</a:t>
            </a:r>
          </a:p>
          <a:p>
            <a:r>
              <a:rPr lang="es-MX" dirty="0" smtClean="0"/>
              <a:t>Pérez Mayorga Gerardo Eduardo</a:t>
            </a:r>
            <a:r>
              <a:rPr lang="es-MX" dirty="0"/>
              <a:t>			</a:t>
            </a:r>
            <a:r>
              <a:rPr lang="es-MX" dirty="0" smtClean="0"/>
              <a:t>	091610634</a:t>
            </a:r>
            <a:endParaRPr lang="es-MX" dirty="0"/>
          </a:p>
          <a:p>
            <a:r>
              <a:rPr lang="es-MX" dirty="0"/>
              <a:t>Tapia Domínguez Cecilia de Jesús			</a:t>
            </a:r>
            <a:r>
              <a:rPr lang="es-MX" dirty="0" smtClean="0"/>
              <a:t>	091610127</a:t>
            </a:r>
            <a:endParaRPr lang="es-MX" dirty="0"/>
          </a:p>
        </p:txBody>
      </p:sp>
      <p:sp>
        <p:nvSpPr>
          <p:cNvPr id="7" name="CuadroTexto 6"/>
          <p:cNvSpPr txBox="1"/>
          <p:nvPr/>
        </p:nvSpPr>
        <p:spPr>
          <a:xfrm>
            <a:off x="1419497" y="2203702"/>
            <a:ext cx="8995953" cy="369332"/>
          </a:xfrm>
          <a:prstGeom prst="rect">
            <a:avLst/>
          </a:prstGeom>
          <a:noFill/>
        </p:spPr>
        <p:txBody>
          <a:bodyPr wrap="square" rtlCol="0">
            <a:spAutoFit/>
          </a:bodyPr>
          <a:lstStyle/>
          <a:p>
            <a:r>
              <a:rPr lang="es-MX" b="1" dirty="0"/>
              <a:t>CARRERA:</a:t>
            </a:r>
            <a:r>
              <a:rPr lang="es-MX" dirty="0"/>
              <a:t> Ingeniería en TI     </a:t>
            </a:r>
            <a:r>
              <a:rPr lang="es-MX" b="1" dirty="0" smtClean="0"/>
              <a:t>ASIGNATURA</a:t>
            </a:r>
            <a:r>
              <a:rPr lang="es-MX" dirty="0" smtClean="0"/>
              <a:t>: </a:t>
            </a:r>
            <a:r>
              <a:rPr lang="es-MX" dirty="0" smtClean="0"/>
              <a:t>Aplicación de las </a:t>
            </a:r>
            <a:r>
              <a:rPr lang="es-MX" dirty="0" err="1" smtClean="0"/>
              <a:t>telecominicaciones</a:t>
            </a:r>
            <a:endParaRPr lang="es-MX" dirty="0"/>
          </a:p>
        </p:txBody>
      </p:sp>
      <p:sp>
        <p:nvSpPr>
          <p:cNvPr id="8" name="CuadroTexto 7"/>
          <p:cNvSpPr txBox="1"/>
          <p:nvPr/>
        </p:nvSpPr>
        <p:spPr>
          <a:xfrm>
            <a:off x="9126582" y="3429930"/>
            <a:ext cx="2377440" cy="1200329"/>
          </a:xfrm>
          <a:prstGeom prst="rect">
            <a:avLst/>
          </a:prstGeom>
          <a:noFill/>
        </p:spPr>
        <p:txBody>
          <a:bodyPr wrap="square" rtlCol="0">
            <a:spAutoFit/>
          </a:bodyPr>
          <a:lstStyle/>
          <a:p>
            <a:r>
              <a:rPr lang="es-MX" b="1" dirty="0"/>
              <a:t>GRADO:</a:t>
            </a:r>
            <a:r>
              <a:rPr lang="es-MX" dirty="0"/>
              <a:t> 9</a:t>
            </a:r>
            <a:r>
              <a:rPr lang="es-MX" dirty="0" smtClean="0"/>
              <a:t>              </a:t>
            </a:r>
            <a:r>
              <a:rPr lang="es-MX" b="1" dirty="0"/>
              <a:t>GRUPO: </a:t>
            </a:r>
            <a:r>
              <a:rPr lang="es-MX"/>
              <a:t>A       </a:t>
            </a:r>
            <a:endParaRPr lang="es-MX" smtClean="0"/>
          </a:p>
          <a:p>
            <a:r>
              <a:rPr lang="es-MX" b="1" smtClean="0"/>
              <a:t>TURNO:</a:t>
            </a:r>
            <a:r>
              <a:rPr lang="es-MX"/>
              <a:t> </a:t>
            </a:r>
            <a:r>
              <a:rPr lang="es-MX" smtClean="0"/>
              <a:t>Matutino</a:t>
            </a:r>
            <a:endParaRPr lang="es-MX" dirty="0"/>
          </a:p>
          <a:p>
            <a:endParaRPr lang="es-MX" dirty="0"/>
          </a:p>
        </p:txBody>
      </p:sp>
      <p:sp>
        <p:nvSpPr>
          <p:cNvPr id="10" name="CuadroTexto 9"/>
          <p:cNvSpPr txBox="1"/>
          <p:nvPr/>
        </p:nvSpPr>
        <p:spPr>
          <a:xfrm>
            <a:off x="1410259" y="5604991"/>
            <a:ext cx="4380413" cy="369332"/>
          </a:xfrm>
          <a:prstGeom prst="rect">
            <a:avLst/>
          </a:prstGeom>
          <a:noFill/>
        </p:spPr>
        <p:txBody>
          <a:bodyPr wrap="square" rtlCol="0">
            <a:spAutoFit/>
          </a:bodyPr>
          <a:lstStyle/>
          <a:p>
            <a:r>
              <a:rPr lang="es-MX" b="1" dirty="0" smtClean="0"/>
              <a:t>FECHA:</a:t>
            </a:r>
            <a:r>
              <a:rPr lang="es-MX" dirty="0" smtClean="0"/>
              <a:t>  </a:t>
            </a:r>
            <a:r>
              <a:rPr lang="es-MX" dirty="0" smtClean="0"/>
              <a:t>07</a:t>
            </a:r>
            <a:r>
              <a:rPr lang="es-MX" dirty="0" smtClean="0"/>
              <a:t>/Agosto/2019</a:t>
            </a:r>
            <a:endParaRPr lang="es-MX" dirty="0"/>
          </a:p>
        </p:txBody>
      </p:sp>
      <p:sp>
        <p:nvSpPr>
          <p:cNvPr id="11" name="CuadroTexto 10"/>
          <p:cNvSpPr txBox="1"/>
          <p:nvPr/>
        </p:nvSpPr>
        <p:spPr>
          <a:xfrm>
            <a:off x="1375952" y="4958660"/>
            <a:ext cx="6690031" cy="646331"/>
          </a:xfrm>
          <a:prstGeom prst="rect">
            <a:avLst/>
          </a:prstGeom>
          <a:noFill/>
        </p:spPr>
        <p:txBody>
          <a:bodyPr wrap="square" rtlCol="0">
            <a:spAutoFit/>
          </a:bodyPr>
          <a:lstStyle/>
          <a:p>
            <a:r>
              <a:rPr lang="es-MX" dirty="0"/>
              <a:t> </a:t>
            </a:r>
          </a:p>
          <a:p>
            <a:r>
              <a:rPr lang="es-MX" b="1" dirty="0"/>
              <a:t>DOCENTE:</a:t>
            </a:r>
            <a:r>
              <a:rPr lang="es-MX" dirty="0"/>
              <a:t> </a:t>
            </a:r>
            <a:r>
              <a:rPr lang="es-MX" dirty="0" smtClean="0"/>
              <a:t>Fernando E. Constantino González</a:t>
            </a:r>
            <a:endParaRPr lang="es-MX" dirty="0" smtClean="0"/>
          </a:p>
        </p:txBody>
      </p:sp>
      <p:sp>
        <p:nvSpPr>
          <p:cNvPr id="2" name="Rectángulo 1"/>
          <p:cNvSpPr/>
          <p:nvPr/>
        </p:nvSpPr>
        <p:spPr>
          <a:xfrm>
            <a:off x="1419497" y="2711534"/>
            <a:ext cx="6160469" cy="369332"/>
          </a:xfrm>
          <a:prstGeom prst="rect">
            <a:avLst/>
          </a:prstGeom>
        </p:spPr>
        <p:txBody>
          <a:bodyPr wrap="none">
            <a:spAutoFit/>
          </a:bodyPr>
          <a:lstStyle/>
          <a:p>
            <a:r>
              <a:rPr lang="es-MX" b="1" dirty="0" smtClean="0"/>
              <a:t>UNIDAD </a:t>
            </a:r>
            <a:r>
              <a:rPr lang="es-MX" b="1" dirty="0" smtClean="0"/>
              <a:t>TEMATICA</a:t>
            </a:r>
            <a:r>
              <a:rPr lang="es-MX" dirty="0" smtClean="0"/>
              <a:t>: </a:t>
            </a:r>
            <a:r>
              <a:rPr lang="es-MX" dirty="0"/>
              <a:t>Unidad </a:t>
            </a:r>
            <a:r>
              <a:rPr lang="es-MX" dirty="0" smtClean="0"/>
              <a:t>IV</a:t>
            </a:r>
            <a:r>
              <a:rPr lang="es-MX" dirty="0" smtClean="0"/>
              <a:t>. </a:t>
            </a:r>
            <a:r>
              <a:rPr lang="es-MX" dirty="0" smtClean="0"/>
              <a:t>Sistemas de telecomunicaciones</a:t>
            </a:r>
            <a:endParaRPr lang="es-MX" dirty="0"/>
          </a:p>
        </p:txBody>
      </p:sp>
    </p:spTree>
    <p:extLst>
      <p:ext uri="{BB962C8B-B14F-4D97-AF65-F5344CB8AC3E}">
        <p14:creationId xmlns:p14="http://schemas.microsoft.com/office/powerpoint/2010/main" val="4133489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stretch>
            <a:fillRect/>
          </a:stretch>
        </p:blipFill>
        <p:spPr>
          <a:xfrm>
            <a:off x="1802329" y="1687521"/>
            <a:ext cx="8706447" cy="3798879"/>
          </a:xfrm>
          <a:prstGeom prst="rect">
            <a:avLst/>
          </a:prstGeom>
        </p:spPr>
      </p:pic>
      <p:sp>
        <p:nvSpPr>
          <p:cNvPr id="3" name="CuadroTexto 2"/>
          <p:cNvSpPr txBox="1"/>
          <p:nvPr/>
        </p:nvSpPr>
        <p:spPr>
          <a:xfrm>
            <a:off x="1705971" y="218364"/>
            <a:ext cx="9148549" cy="769441"/>
          </a:xfrm>
          <a:prstGeom prst="rect">
            <a:avLst/>
          </a:prstGeom>
          <a:noFill/>
        </p:spPr>
        <p:txBody>
          <a:bodyPr wrap="square" rtlCol="0">
            <a:spAutoFit/>
          </a:bodyPr>
          <a:lstStyle/>
          <a:p>
            <a:pPr lvl="0" algn="ctr"/>
            <a:r>
              <a:rPr lang="es-MX" sz="4400" b="1" cap="all" dirty="0" smtClean="0"/>
              <a:t>A</a:t>
            </a:r>
            <a:r>
              <a:rPr lang="es-MX" sz="4400" b="1" dirty="0" smtClean="0"/>
              <a:t>ncho de banda de satélite</a:t>
            </a:r>
            <a:endParaRPr lang="es-MX" sz="4400" b="1" dirty="0"/>
          </a:p>
        </p:txBody>
      </p:sp>
    </p:spTree>
    <p:extLst>
      <p:ext uri="{BB962C8B-B14F-4D97-AF65-F5344CB8AC3E}">
        <p14:creationId xmlns:p14="http://schemas.microsoft.com/office/powerpoint/2010/main" val="353818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78676" y="163773"/>
            <a:ext cx="9148549" cy="1323439"/>
          </a:xfrm>
          <a:prstGeom prst="rect">
            <a:avLst/>
          </a:prstGeom>
          <a:noFill/>
        </p:spPr>
        <p:txBody>
          <a:bodyPr wrap="square" rtlCol="0">
            <a:spAutoFit/>
          </a:bodyPr>
          <a:lstStyle/>
          <a:p>
            <a:pPr lvl="0" algn="ctr"/>
            <a:r>
              <a:rPr lang="es-MX" sz="4000" b="1" cap="all" dirty="0"/>
              <a:t>SISTEMA DE TRANSMICIÓN POR telefonía convencional y celular</a:t>
            </a:r>
          </a:p>
        </p:txBody>
      </p:sp>
      <p:sp>
        <p:nvSpPr>
          <p:cNvPr id="3" name="CuadroTexto 2"/>
          <p:cNvSpPr txBox="1"/>
          <p:nvPr/>
        </p:nvSpPr>
        <p:spPr>
          <a:xfrm>
            <a:off x="1032682" y="2055690"/>
            <a:ext cx="6200632" cy="4031873"/>
          </a:xfrm>
          <a:prstGeom prst="rect">
            <a:avLst/>
          </a:prstGeom>
          <a:noFill/>
        </p:spPr>
        <p:txBody>
          <a:bodyPr wrap="square" rtlCol="0">
            <a:spAutoFit/>
          </a:bodyPr>
          <a:lstStyle/>
          <a:p>
            <a:pPr algn="just"/>
            <a:r>
              <a:rPr lang="es-MX" sz="3200" b="1" dirty="0" smtClean="0"/>
              <a:t>Telefonía fija</a:t>
            </a:r>
          </a:p>
          <a:p>
            <a:pPr algn="just"/>
            <a:r>
              <a:rPr lang="es-MX" sz="2800" dirty="0" smtClean="0"/>
              <a:t>La </a:t>
            </a:r>
            <a:r>
              <a:rPr lang="es-MX" sz="2800" dirty="0"/>
              <a:t>telefonía convencional o fija es un sistema diseñada  para transmitir señales de voz a larga distancia mediante señales eléctricas, que funciona gracias a la RTC (Red Telefónico Conmutada), red desarrollada para el transporte de señales sonoras pero que puede transferir datos.</a:t>
            </a:r>
          </a:p>
        </p:txBody>
      </p:sp>
      <p:pic>
        <p:nvPicPr>
          <p:cNvPr id="4" name="Imagen 3" descr="images"/>
          <p:cNvPicPr/>
          <p:nvPr/>
        </p:nvPicPr>
        <p:blipFill>
          <a:blip r:embed="rId2">
            <a:extLst>
              <a:ext uri="{28A0092B-C50C-407E-A947-70E740481C1C}">
                <a14:useLocalDpi xmlns:a14="http://schemas.microsoft.com/office/drawing/2010/main" val="0"/>
              </a:ext>
            </a:extLst>
          </a:blip>
          <a:srcRect/>
          <a:stretch>
            <a:fillRect/>
          </a:stretch>
        </p:blipFill>
        <p:spPr bwMode="auto">
          <a:xfrm>
            <a:off x="7615452" y="2055690"/>
            <a:ext cx="4440070" cy="3600986"/>
          </a:xfrm>
          <a:prstGeom prst="rect">
            <a:avLst/>
          </a:prstGeom>
          <a:noFill/>
          <a:ln>
            <a:noFill/>
          </a:ln>
        </p:spPr>
      </p:pic>
    </p:spTree>
    <p:extLst>
      <p:ext uri="{BB962C8B-B14F-4D97-AF65-F5344CB8AC3E}">
        <p14:creationId xmlns:p14="http://schemas.microsoft.com/office/powerpoint/2010/main" val="1312133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64192" y="198381"/>
            <a:ext cx="11527808" cy="3600986"/>
          </a:xfrm>
          <a:prstGeom prst="rect">
            <a:avLst/>
          </a:prstGeom>
          <a:noFill/>
        </p:spPr>
        <p:txBody>
          <a:bodyPr wrap="square" rtlCol="0">
            <a:spAutoFit/>
          </a:bodyPr>
          <a:lstStyle/>
          <a:p>
            <a:r>
              <a:rPr lang="es-MX" sz="3200" b="1" dirty="0" smtClean="0"/>
              <a:t>Telefonía </a:t>
            </a:r>
            <a:r>
              <a:rPr lang="es-MX" sz="3200" b="1" dirty="0"/>
              <a:t>móvil </a:t>
            </a:r>
          </a:p>
          <a:p>
            <a:pPr marL="457200" lvl="0" indent="-457200">
              <a:buFont typeface="Arial" panose="020B0604020202020204" pitchFamily="34" charset="0"/>
              <a:buChar char="•"/>
            </a:pPr>
            <a:r>
              <a:rPr lang="es-MX" sz="2800" dirty="0" smtClean="0"/>
              <a:t>Segunda </a:t>
            </a:r>
            <a:r>
              <a:rPr lang="es-MX" sz="2800" dirty="0"/>
              <a:t>generación 2g o digitales (GSM</a:t>
            </a:r>
            <a:r>
              <a:rPr lang="es-MX" sz="2800" dirty="0" smtClean="0"/>
              <a:t>).</a:t>
            </a:r>
          </a:p>
          <a:p>
            <a:pPr marL="457200" lvl="0" indent="-457200">
              <a:buFont typeface="Arial" panose="020B0604020202020204" pitchFamily="34" charset="0"/>
              <a:buChar char="•"/>
            </a:pPr>
            <a:r>
              <a:rPr lang="es-MX" sz="2800" dirty="0" smtClean="0"/>
              <a:t>Segunda </a:t>
            </a:r>
            <a:r>
              <a:rPr lang="es-MX" sz="2800" dirty="0"/>
              <a:t>generación avanzada 2.5G (GPRS) y 2.75G (EGPRS</a:t>
            </a:r>
            <a:r>
              <a:rPr lang="es-MX" sz="2800" dirty="0" smtClean="0"/>
              <a:t>).</a:t>
            </a:r>
          </a:p>
          <a:p>
            <a:pPr marL="457200" lvl="0" indent="-457200">
              <a:buFont typeface="Arial" panose="020B0604020202020204" pitchFamily="34" charset="0"/>
              <a:buChar char="•"/>
            </a:pPr>
            <a:r>
              <a:rPr lang="es-MX" sz="2800" dirty="0" smtClean="0"/>
              <a:t>Tercera </a:t>
            </a:r>
            <a:r>
              <a:rPr lang="es-MX" sz="2800" dirty="0"/>
              <a:t>generación 3G (UMTS</a:t>
            </a:r>
            <a:r>
              <a:rPr lang="es-MX" sz="2800" dirty="0" smtClean="0"/>
              <a:t>).</a:t>
            </a:r>
          </a:p>
          <a:p>
            <a:pPr marL="457200" lvl="0" indent="-457200">
              <a:buFont typeface="Arial" panose="020B0604020202020204" pitchFamily="34" charset="0"/>
              <a:buChar char="•"/>
            </a:pPr>
            <a:r>
              <a:rPr lang="es-MX" sz="2800" dirty="0" smtClean="0"/>
              <a:t>Tercera </a:t>
            </a:r>
            <a:r>
              <a:rPr lang="es-MX" sz="2800" dirty="0"/>
              <a:t>generación avanzada 3.5G (HSDPA), 3,75G (HSUPA) y 3.8G - 3.85G (HSPA</a:t>
            </a:r>
            <a:r>
              <a:rPr lang="es-MX" sz="2800" dirty="0" smtClean="0"/>
              <a:t>+).</a:t>
            </a:r>
          </a:p>
          <a:p>
            <a:pPr marL="457200" lvl="0" indent="-457200">
              <a:buFont typeface="Arial" panose="020B0604020202020204" pitchFamily="34" charset="0"/>
              <a:buChar char="•"/>
            </a:pPr>
            <a:r>
              <a:rPr lang="es-MX" sz="2800" dirty="0" smtClean="0"/>
              <a:t>Cuarta </a:t>
            </a:r>
            <a:r>
              <a:rPr lang="es-MX" sz="2800" dirty="0"/>
              <a:t>generación 4G (LTE), 4G+ (LTE </a:t>
            </a:r>
            <a:r>
              <a:rPr lang="es-MX" sz="2800" dirty="0" err="1"/>
              <a:t>Advanced</a:t>
            </a:r>
            <a:r>
              <a:rPr lang="es-MX" sz="2800" dirty="0" smtClean="0"/>
              <a:t>).</a:t>
            </a:r>
          </a:p>
          <a:p>
            <a:pPr marL="457200" lvl="0" indent="-457200">
              <a:buFont typeface="Arial" panose="020B0604020202020204" pitchFamily="34" charset="0"/>
              <a:buChar char="•"/>
            </a:pPr>
            <a:r>
              <a:rPr lang="es-MX" sz="2800" dirty="0" smtClean="0"/>
              <a:t>Quinta </a:t>
            </a:r>
            <a:r>
              <a:rPr lang="es-MX" sz="2800" dirty="0"/>
              <a:t>generación 5G (sin estandarizar)</a:t>
            </a:r>
          </a:p>
        </p:txBody>
      </p:sp>
      <p:pic>
        <p:nvPicPr>
          <p:cNvPr id="3" name="Imagen 2" descr="https://blobscdn.gitbook.com/v0/b/gitbook-28427.appspot.com/o/assets%2F-LDGNOAGrMY1JJkxHOL-%2F-LDGNOuaLsjxiy8qUSUr%2F-LDGNVUSjWRCAqcX0nwl%2Felementos.png?generation=1527152544461622&amp;alt=media"/>
          <p:cNvPicPr/>
          <p:nvPr/>
        </p:nvPicPr>
        <p:blipFill>
          <a:blip r:embed="rId2">
            <a:extLst>
              <a:ext uri="{28A0092B-C50C-407E-A947-70E740481C1C}">
                <a14:useLocalDpi xmlns:a14="http://schemas.microsoft.com/office/drawing/2010/main" val="0"/>
              </a:ext>
            </a:extLst>
          </a:blip>
          <a:srcRect/>
          <a:stretch>
            <a:fillRect/>
          </a:stretch>
        </p:blipFill>
        <p:spPr bwMode="auto">
          <a:xfrm>
            <a:off x="2533295" y="3679606"/>
            <a:ext cx="7789602" cy="3178394"/>
          </a:xfrm>
          <a:prstGeom prst="rect">
            <a:avLst/>
          </a:prstGeom>
          <a:noFill/>
          <a:ln>
            <a:noFill/>
          </a:ln>
        </p:spPr>
      </p:pic>
    </p:spTree>
    <p:extLst>
      <p:ext uri="{BB962C8B-B14F-4D97-AF65-F5344CB8AC3E}">
        <p14:creationId xmlns:p14="http://schemas.microsoft.com/office/powerpoint/2010/main" val="1213163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78676" y="163773"/>
            <a:ext cx="9148549" cy="1200329"/>
          </a:xfrm>
          <a:prstGeom prst="rect">
            <a:avLst/>
          </a:prstGeom>
          <a:noFill/>
        </p:spPr>
        <p:txBody>
          <a:bodyPr wrap="square" rtlCol="0">
            <a:spAutoFit/>
          </a:bodyPr>
          <a:lstStyle/>
          <a:p>
            <a:pPr lvl="0" algn="ctr"/>
            <a:r>
              <a:rPr lang="es-MX" sz="3600" b="1" cap="all" dirty="0"/>
              <a:t>SISTEMA DE TRANSMICIÓN POR telefonía convencional y celular</a:t>
            </a:r>
          </a:p>
        </p:txBody>
      </p:sp>
      <p:sp>
        <p:nvSpPr>
          <p:cNvPr id="3" name="CuadroTexto 2"/>
          <p:cNvSpPr txBox="1"/>
          <p:nvPr/>
        </p:nvSpPr>
        <p:spPr>
          <a:xfrm>
            <a:off x="1208965" y="1550058"/>
            <a:ext cx="10087970" cy="3108543"/>
          </a:xfrm>
          <a:prstGeom prst="rect">
            <a:avLst/>
          </a:prstGeom>
          <a:noFill/>
        </p:spPr>
        <p:txBody>
          <a:bodyPr wrap="square" rtlCol="0">
            <a:spAutoFit/>
          </a:bodyPr>
          <a:lstStyle/>
          <a:p>
            <a:pPr algn="just"/>
            <a:r>
              <a:rPr lang="es-MX" sz="2800" dirty="0"/>
              <a:t>La fibra óptica son </a:t>
            </a:r>
            <a:r>
              <a:rPr lang="es-MX" sz="2800" dirty="0" smtClean="0"/>
              <a:t>filamentos </a:t>
            </a:r>
            <a:r>
              <a:rPr lang="es-MX" sz="2800" dirty="0"/>
              <a:t>en forma cilíndrica, que consiste en un núcleo de vidrio y un revestimiento de </a:t>
            </a:r>
            <a:r>
              <a:rPr lang="es-MX" sz="2800" dirty="0" smtClean="0"/>
              <a:t>plástico. Cada </a:t>
            </a:r>
            <a:r>
              <a:rPr lang="es-MX" sz="2800" dirty="0"/>
              <a:t>enlace de fibra consta de un transmisor en un extremo de la fibra y de un receptor en el otro. </a:t>
            </a:r>
            <a:r>
              <a:rPr lang="es-MX" sz="2800" dirty="0" smtClean="0"/>
              <a:t>Los </a:t>
            </a:r>
            <a:r>
              <a:rPr lang="es-MX" sz="2800" dirty="0"/>
              <a:t>sistemas operan transmitiendo en una dirección a través de una fibra y en la dirección opuesta a través de otra fibra para así tener una transmisión bidireccional.</a:t>
            </a:r>
          </a:p>
          <a:p>
            <a:pPr algn="just"/>
            <a:endParaRPr lang="es-MX" sz="2800" dirty="0"/>
          </a:p>
        </p:txBody>
      </p:sp>
      <p:pic>
        <p:nvPicPr>
          <p:cNvPr id="4" name="Imagen 3" descr="Monografias.com"/>
          <p:cNvPicPr/>
          <p:nvPr/>
        </p:nvPicPr>
        <p:blipFill>
          <a:blip r:embed="rId2">
            <a:extLst>
              <a:ext uri="{28A0092B-C50C-407E-A947-70E740481C1C}">
                <a14:useLocalDpi xmlns:a14="http://schemas.microsoft.com/office/drawing/2010/main" val="0"/>
              </a:ext>
            </a:extLst>
          </a:blip>
          <a:srcRect/>
          <a:stretch>
            <a:fillRect/>
          </a:stretch>
        </p:blipFill>
        <p:spPr bwMode="auto">
          <a:xfrm>
            <a:off x="1405720" y="4637564"/>
            <a:ext cx="3289111" cy="2241473"/>
          </a:xfrm>
          <a:prstGeom prst="rect">
            <a:avLst/>
          </a:prstGeom>
          <a:noFill/>
          <a:ln>
            <a:noFill/>
          </a:ln>
        </p:spPr>
      </p:pic>
      <p:pic>
        <p:nvPicPr>
          <p:cNvPr id="5" name="Imagen 4"/>
          <p:cNvPicPr/>
          <p:nvPr/>
        </p:nvPicPr>
        <p:blipFill>
          <a:blip r:embed="rId3"/>
          <a:stretch>
            <a:fillRect/>
          </a:stretch>
        </p:blipFill>
        <p:spPr>
          <a:xfrm>
            <a:off x="5098889" y="4499425"/>
            <a:ext cx="3921973" cy="2358575"/>
          </a:xfrm>
          <a:prstGeom prst="rect">
            <a:avLst/>
          </a:prstGeom>
        </p:spPr>
      </p:pic>
      <p:pic>
        <p:nvPicPr>
          <p:cNvPr id="6" name="Imagen 5" descr="CH4-1.traducida2.jpg"/>
          <p:cNvPicPr/>
          <p:nvPr/>
        </p:nvPicPr>
        <p:blipFill>
          <a:blip r:embed="rId4">
            <a:extLst>
              <a:ext uri="{28A0092B-C50C-407E-A947-70E740481C1C}">
                <a14:useLocalDpi xmlns:a14="http://schemas.microsoft.com/office/drawing/2010/main" val="0"/>
              </a:ext>
            </a:extLst>
          </a:blip>
          <a:srcRect/>
          <a:stretch>
            <a:fillRect/>
          </a:stretch>
        </p:blipFill>
        <p:spPr bwMode="auto">
          <a:xfrm>
            <a:off x="9130352" y="5131557"/>
            <a:ext cx="2866030" cy="1214651"/>
          </a:xfrm>
          <a:prstGeom prst="rect">
            <a:avLst/>
          </a:prstGeom>
          <a:noFill/>
          <a:ln>
            <a:noFill/>
          </a:ln>
        </p:spPr>
      </p:pic>
    </p:spTree>
    <p:extLst>
      <p:ext uri="{BB962C8B-B14F-4D97-AF65-F5344CB8AC3E}">
        <p14:creationId xmlns:p14="http://schemas.microsoft.com/office/powerpoint/2010/main" val="350463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58588" y="298878"/>
            <a:ext cx="11114963" cy="4708981"/>
          </a:xfrm>
          <a:prstGeom prst="rect">
            <a:avLst/>
          </a:prstGeom>
          <a:noFill/>
        </p:spPr>
        <p:txBody>
          <a:bodyPr wrap="square" rtlCol="0">
            <a:spAutoFit/>
          </a:bodyPr>
          <a:lstStyle/>
          <a:p>
            <a:pPr algn="just">
              <a:spcAft>
                <a:spcPts val="800"/>
              </a:spcAft>
            </a:pPr>
            <a:r>
              <a:rPr lang="es-MX" sz="2800" b="1" dirty="0" smtClean="0">
                <a:solidFill>
                  <a:srgbClr val="000000"/>
                </a:solidFill>
                <a:effectLst/>
                <a:ea typeface="Calibri" panose="020F0502020204030204" pitchFamily="34" charset="0"/>
                <a:cs typeface="Times New Roman" panose="02020603050405020304" pitchFamily="18" charset="0"/>
              </a:rPr>
              <a:t>Fuentes para trasmisores </a:t>
            </a:r>
            <a:r>
              <a:rPr lang="es-MX" sz="2800" b="1" dirty="0">
                <a:solidFill>
                  <a:srgbClr val="000000"/>
                </a:solidFill>
                <a:ea typeface="Calibri" panose="020F0502020204030204" pitchFamily="34" charset="0"/>
                <a:cs typeface="Times New Roman" panose="02020603050405020304" pitchFamily="18" charset="0"/>
              </a:rPr>
              <a:t>ó</a:t>
            </a:r>
            <a:r>
              <a:rPr lang="es-MX" sz="2800" b="1" dirty="0" smtClean="0">
                <a:solidFill>
                  <a:srgbClr val="000000"/>
                </a:solidFill>
                <a:effectLst/>
                <a:ea typeface="Calibri" panose="020F0502020204030204" pitchFamily="34" charset="0"/>
                <a:cs typeface="Times New Roman" panose="02020603050405020304" pitchFamily="18" charset="0"/>
              </a:rPr>
              <a:t>pticos</a:t>
            </a:r>
          </a:p>
          <a:p>
            <a:pPr algn="just">
              <a:spcAft>
                <a:spcPts val="800"/>
              </a:spcAft>
            </a:pPr>
            <a:r>
              <a:rPr lang="es-MX" sz="2800" dirty="0" smtClean="0">
                <a:solidFill>
                  <a:srgbClr val="000000"/>
                </a:solidFill>
                <a:effectLst/>
                <a:ea typeface="Calibri" panose="020F0502020204030204" pitchFamily="34" charset="0"/>
                <a:cs typeface="Times New Roman" panose="02020603050405020304" pitchFamily="18" charset="0"/>
              </a:rPr>
              <a:t>Las fuentes utilizadas para transmisores ópticos deben cumplir con varios criterios: operar en la longitud de onda adecuada, ser pasibles de modularse lo suficientemente rápido para transmitir datos y poder acoplarse de forma eficiente a la fibra.</a:t>
            </a:r>
          </a:p>
          <a:p>
            <a:pPr algn="just">
              <a:spcAft>
                <a:spcPts val="800"/>
              </a:spcAft>
            </a:pPr>
            <a:r>
              <a:rPr lang="es-MX" sz="2800" dirty="0" smtClean="0">
                <a:solidFill>
                  <a:srgbClr val="000000"/>
                </a:solidFill>
                <a:effectLst/>
                <a:ea typeface="Calibri" panose="020F0502020204030204" pitchFamily="34" charset="0"/>
                <a:cs typeface="Times New Roman" panose="02020603050405020304" pitchFamily="18" charset="0"/>
              </a:rPr>
              <a:t>Se usan cuatro tipos de fuentes: </a:t>
            </a:r>
          </a:p>
          <a:p>
            <a:pPr marL="342900" lvl="0" indent="-342900" algn="just">
              <a:spcAft>
                <a:spcPts val="0"/>
              </a:spcAft>
              <a:buFont typeface="Arial" panose="020B0604020202020204" pitchFamily="34" charset="0"/>
              <a:buChar char=""/>
            </a:pPr>
            <a:r>
              <a:rPr lang="es-MX" sz="2800" dirty="0" smtClean="0">
                <a:solidFill>
                  <a:srgbClr val="000000"/>
                </a:solidFill>
                <a:effectLst/>
                <a:ea typeface="Calibri" panose="020F0502020204030204" pitchFamily="34" charset="0"/>
                <a:cs typeface="Times New Roman" panose="02020603050405020304" pitchFamily="18" charset="0"/>
              </a:rPr>
              <a:t>LED, </a:t>
            </a:r>
          </a:p>
          <a:p>
            <a:pPr marL="342900" lvl="0" indent="-342900" algn="just">
              <a:spcAft>
                <a:spcPts val="0"/>
              </a:spcAft>
              <a:buFont typeface="Arial" panose="020B0604020202020204" pitchFamily="34" charset="0"/>
              <a:buChar char=""/>
            </a:pPr>
            <a:r>
              <a:rPr lang="es-MX" sz="2800" dirty="0" smtClean="0">
                <a:solidFill>
                  <a:srgbClr val="000000"/>
                </a:solidFill>
                <a:effectLst/>
                <a:ea typeface="Calibri" panose="020F0502020204030204" pitchFamily="34" charset="0"/>
                <a:cs typeface="Times New Roman" panose="02020603050405020304" pitchFamily="18" charset="0"/>
              </a:rPr>
              <a:t>Láser </a:t>
            </a:r>
            <a:r>
              <a:rPr lang="es-MX" sz="2800" dirty="0" err="1" smtClean="0">
                <a:solidFill>
                  <a:srgbClr val="000000"/>
                </a:solidFill>
                <a:effectLst/>
                <a:ea typeface="Calibri" panose="020F0502020204030204" pitchFamily="34" charset="0"/>
                <a:cs typeface="Times New Roman" panose="02020603050405020304" pitchFamily="18" charset="0"/>
              </a:rPr>
              <a:t>fabry-perot</a:t>
            </a:r>
            <a:r>
              <a:rPr lang="es-MX" sz="2800" dirty="0" smtClean="0">
                <a:solidFill>
                  <a:srgbClr val="000000"/>
                </a:solidFill>
                <a:effectLst/>
                <a:ea typeface="Calibri" panose="020F0502020204030204" pitchFamily="34" charset="0"/>
                <a:cs typeface="Times New Roman" panose="02020603050405020304" pitchFamily="18" charset="0"/>
              </a:rPr>
              <a:t> (FP), </a:t>
            </a:r>
          </a:p>
          <a:p>
            <a:pPr marL="342900" lvl="0" indent="-342900" algn="just">
              <a:spcAft>
                <a:spcPts val="0"/>
              </a:spcAft>
              <a:buFont typeface="Arial" panose="020B0604020202020204" pitchFamily="34" charset="0"/>
              <a:buChar char=""/>
            </a:pPr>
            <a:r>
              <a:rPr lang="es-MX" sz="2800" dirty="0" smtClean="0">
                <a:solidFill>
                  <a:srgbClr val="000000"/>
                </a:solidFill>
                <a:effectLst/>
                <a:ea typeface="Calibri" panose="020F0502020204030204" pitchFamily="34" charset="0"/>
                <a:cs typeface="Times New Roman" panose="02020603050405020304" pitchFamily="18" charset="0"/>
              </a:rPr>
              <a:t>Láser de retroalimentación distribuida (DFB)</a:t>
            </a:r>
          </a:p>
          <a:p>
            <a:pPr marL="342900" lvl="0" indent="-342900" algn="just">
              <a:spcAft>
                <a:spcPts val="800"/>
              </a:spcAft>
              <a:buFont typeface="Arial" panose="020B0604020202020204" pitchFamily="34" charset="0"/>
              <a:buChar char=""/>
            </a:pPr>
            <a:r>
              <a:rPr lang="es-MX" sz="2800" dirty="0" smtClean="0">
                <a:solidFill>
                  <a:srgbClr val="000000"/>
                </a:solidFill>
                <a:effectLst/>
                <a:ea typeface="Calibri" panose="020F0502020204030204" pitchFamily="34" charset="0"/>
                <a:cs typeface="Times New Roman" panose="02020603050405020304" pitchFamily="18" charset="0"/>
              </a:rPr>
              <a:t>Láser de cavidad vertical y emisión </a:t>
            </a:r>
            <a:r>
              <a:rPr lang="es-MX" sz="2800" dirty="0" err="1" smtClean="0">
                <a:solidFill>
                  <a:srgbClr val="000000"/>
                </a:solidFill>
                <a:effectLst/>
                <a:ea typeface="Calibri" panose="020F0502020204030204" pitchFamily="34" charset="0"/>
                <a:cs typeface="Times New Roman" panose="02020603050405020304" pitchFamily="18" charset="0"/>
              </a:rPr>
              <a:t>superﬁcial</a:t>
            </a:r>
            <a:r>
              <a:rPr lang="es-MX" sz="2800" dirty="0" smtClean="0">
                <a:solidFill>
                  <a:srgbClr val="000000"/>
                </a:solidFill>
                <a:effectLst/>
                <a:ea typeface="Calibri" panose="020F0502020204030204" pitchFamily="34" charset="0"/>
                <a:cs typeface="Times New Roman" panose="02020603050405020304" pitchFamily="18" charset="0"/>
              </a:rPr>
              <a:t> (VCSEL)</a:t>
            </a:r>
            <a:endParaRPr lang="es-MX" sz="2800" dirty="0">
              <a:solidFill>
                <a:srgbClr val="000000"/>
              </a:solidFill>
              <a:effectLst/>
              <a:ea typeface="Calibri" panose="020F0502020204030204" pitchFamily="34" charset="0"/>
              <a:cs typeface="Times New Roman" panose="02020603050405020304" pitchFamily="18" charset="0"/>
            </a:endParaRPr>
          </a:p>
        </p:txBody>
      </p:sp>
      <p:pic>
        <p:nvPicPr>
          <p:cNvPr id="4" name="Imagen 3" descr="D:\TRADUCCIONES\FOA reference guide to Fiber Optics\ImÃ¡genes traducidas y originales\ImÃ¡genes para traducir\CH4-4.traducida2.jpg"/>
          <p:cNvPicPr/>
          <p:nvPr/>
        </p:nvPicPr>
        <p:blipFill>
          <a:blip r:embed="rId2">
            <a:extLst>
              <a:ext uri="{28A0092B-C50C-407E-A947-70E740481C1C}">
                <a14:useLocalDpi xmlns:a14="http://schemas.microsoft.com/office/drawing/2010/main" val="0"/>
              </a:ext>
            </a:extLst>
          </a:blip>
          <a:srcRect/>
          <a:stretch>
            <a:fillRect/>
          </a:stretch>
        </p:blipFill>
        <p:spPr bwMode="auto">
          <a:xfrm>
            <a:off x="3333038" y="5131487"/>
            <a:ext cx="4896561" cy="1726513"/>
          </a:xfrm>
          <a:prstGeom prst="rect">
            <a:avLst/>
          </a:prstGeom>
          <a:noFill/>
          <a:ln>
            <a:noFill/>
          </a:ln>
        </p:spPr>
      </p:pic>
      <p:sp>
        <p:nvSpPr>
          <p:cNvPr id="5" name="CuadroTexto 4"/>
          <p:cNvSpPr txBox="1"/>
          <p:nvPr/>
        </p:nvSpPr>
        <p:spPr>
          <a:xfrm>
            <a:off x="8229599" y="5840014"/>
            <a:ext cx="3308444" cy="646331"/>
          </a:xfrm>
          <a:prstGeom prst="rect">
            <a:avLst/>
          </a:prstGeom>
          <a:noFill/>
        </p:spPr>
        <p:txBody>
          <a:bodyPr wrap="square" rtlCol="0">
            <a:spAutoFit/>
          </a:bodyPr>
          <a:lstStyle/>
          <a:p>
            <a:pPr algn="just"/>
            <a:r>
              <a:rPr lang="es-MX" dirty="0"/>
              <a:t>Todos ellos convierten las señales eléctricas en señales ópticas. </a:t>
            </a:r>
          </a:p>
        </p:txBody>
      </p:sp>
    </p:spTree>
    <p:extLst>
      <p:ext uri="{BB962C8B-B14F-4D97-AF65-F5344CB8AC3E}">
        <p14:creationId xmlns:p14="http://schemas.microsoft.com/office/powerpoint/2010/main" val="369088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a:fillRect/>
          </a:stretch>
        </p:blipFill>
        <p:spPr>
          <a:xfrm>
            <a:off x="1790701" y="1550432"/>
            <a:ext cx="8909144" cy="3567479"/>
          </a:xfrm>
          <a:prstGeom prst="rect">
            <a:avLst/>
          </a:prstGeom>
        </p:spPr>
      </p:pic>
      <p:sp>
        <p:nvSpPr>
          <p:cNvPr id="5" name="CuadroTexto 4"/>
          <p:cNvSpPr txBox="1"/>
          <p:nvPr/>
        </p:nvSpPr>
        <p:spPr>
          <a:xfrm>
            <a:off x="1551296" y="395784"/>
            <a:ext cx="9148549" cy="523220"/>
          </a:xfrm>
          <a:prstGeom prst="rect">
            <a:avLst/>
          </a:prstGeom>
          <a:noFill/>
        </p:spPr>
        <p:txBody>
          <a:bodyPr wrap="square" rtlCol="0">
            <a:spAutoFit/>
          </a:bodyPr>
          <a:lstStyle/>
          <a:p>
            <a:pPr lvl="0" algn="ctr"/>
            <a:r>
              <a:rPr lang="es-MX" sz="2800" b="1" dirty="0" smtClean="0"/>
              <a:t>Estándar de fuente de fibra óptica</a:t>
            </a:r>
            <a:endParaRPr lang="es-MX" sz="2800" b="1" dirty="0"/>
          </a:p>
        </p:txBody>
      </p:sp>
    </p:spTree>
    <p:extLst>
      <p:ext uri="{BB962C8B-B14F-4D97-AF65-F5344CB8AC3E}">
        <p14:creationId xmlns:p14="http://schemas.microsoft.com/office/powerpoint/2010/main" val="421832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268509949"/>
              </p:ext>
            </p:extLst>
          </p:nvPr>
        </p:nvGraphicFramePr>
        <p:xfrm>
          <a:off x="1651379" y="1610436"/>
          <a:ext cx="9198590" cy="4170633"/>
        </p:xfrm>
        <a:graphic>
          <a:graphicData uri="http://schemas.openxmlformats.org/drawingml/2006/table">
            <a:tbl>
              <a:tblPr firstRow="1" firstCol="1" bandRow="1">
                <a:tableStyleId>{5C22544A-7EE6-4342-B048-85BDC9FD1C3A}</a:tableStyleId>
              </a:tblPr>
              <a:tblGrid>
                <a:gridCol w="4599295"/>
                <a:gridCol w="4599295"/>
              </a:tblGrid>
              <a:tr h="1058693">
                <a:tc>
                  <a:txBody>
                    <a:bodyPr/>
                    <a:lstStyle/>
                    <a:p>
                      <a:pPr algn="ctr">
                        <a:lnSpc>
                          <a:spcPct val="150000"/>
                        </a:lnSpc>
                        <a:spcAft>
                          <a:spcPts val="0"/>
                        </a:spcAft>
                      </a:pPr>
                      <a:r>
                        <a:rPr lang="es-MX" sz="2400" dirty="0">
                          <a:effectLst/>
                        </a:rPr>
                        <a:t>Beneficios</a:t>
                      </a:r>
                      <a:endParaRPr lang="es-MX"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s-MX" sz="2400" dirty="0">
                          <a:effectLst/>
                        </a:rPr>
                        <a:t>Propiedades</a:t>
                      </a:r>
                      <a:endParaRPr lang="es-MX"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1007330">
                <a:tc>
                  <a:txBody>
                    <a:bodyPr/>
                    <a:lstStyle/>
                    <a:p>
                      <a:pPr algn="ctr">
                        <a:lnSpc>
                          <a:spcPct val="150000"/>
                        </a:lnSpc>
                        <a:spcAft>
                          <a:spcPts val="0"/>
                        </a:spcAft>
                      </a:pPr>
                      <a:r>
                        <a:rPr lang="es-MX" sz="2400">
                          <a:effectLst/>
                        </a:rPr>
                        <a:t>Menor número de repetidores</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s-MX" sz="2400">
                          <a:effectLst/>
                        </a:rPr>
                        <a:t>Alta anchura de banda</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1007330">
                <a:tc>
                  <a:txBody>
                    <a:bodyPr/>
                    <a:lstStyle/>
                    <a:p>
                      <a:pPr algn="ctr">
                        <a:lnSpc>
                          <a:spcPct val="150000"/>
                        </a:lnSpc>
                        <a:spcAft>
                          <a:spcPts val="0"/>
                        </a:spcAft>
                      </a:pPr>
                      <a:r>
                        <a:rPr lang="es-MX" sz="2400">
                          <a:effectLst/>
                        </a:rPr>
                        <a:t>Facilidad de instalación y transporte</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s-MX" sz="2400">
                          <a:effectLst/>
                        </a:rPr>
                        <a:t>Resistencia a las radiaciones</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1007330">
                <a:tc>
                  <a:txBody>
                    <a:bodyPr/>
                    <a:lstStyle/>
                    <a:p>
                      <a:pPr algn="ctr">
                        <a:lnSpc>
                          <a:spcPct val="150000"/>
                        </a:lnSpc>
                        <a:spcAft>
                          <a:spcPts val="0"/>
                        </a:spcAft>
                      </a:pPr>
                      <a:r>
                        <a:rPr lang="es-MX" sz="2400">
                          <a:effectLst/>
                        </a:rPr>
                        <a:t>Confiabilidad</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s-MX" sz="2400" dirty="0">
                          <a:effectLst/>
                        </a:rPr>
                        <a:t>Alta estabilidad con la temperatura</a:t>
                      </a:r>
                      <a:endParaRPr lang="es-MX"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3" name="CuadroTexto 2"/>
          <p:cNvSpPr txBox="1"/>
          <p:nvPr/>
        </p:nvSpPr>
        <p:spPr>
          <a:xfrm>
            <a:off x="1428466" y="423080"/>
            <a:ext cx="9148549" cy="523220"/>
          </a:xfrm>
          <a:prstGeom prst="rect">
            <a:avLst/>
          </a:prstGeom>
          <a:noFill/>
        </p:spPr>
        <p:txBody>
          <a:bodyPr wrap="square" rtlCol="0">
            <a:spAutoFit/>
          </a:bodyPr>
          <a:lstStyle/>
          <a:p>
            <a:pPr lvl="0" algn="ctr"/>
            <a:r>
              <a:rPr lang="es-MX" sz="2800" b="1" dirty="0" smtClean="0"/>
              <a:t>Cualidades de a fibra óptica</a:t>
            </a:r>
            <a:endParaRPr lang="es-MX" sz="2800" b="1" dirty="0"/>
          </a:p>
        </p:txBody>
      </p:sp>
    </p:spTree>
    <p:extLst>
      <p:ext uri="{BB962C8B-B14F-4D97-AF65-F5344CB8AC3E}">
        <p14:creationId xmlns:p14="http://schemas.microsoft.com/office/powerpoint/2010/main" val="1029843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40475" y="1718245"/>
            <a:ext cx="11114963" cy="4401205"/>
          </a:xfrm>
          <a:prstGeom prst="rect">
            <a:avLst/>
          </a:prstGeom>
          <a:noFill/>
        </p:spPr>
        <p:txBody>
          <a:bodyPr wrap="square" rtlCol="0">
            <a:spAutoFit/>
          </a:bodyPr>
          <a:lstStyle/>
          <a:p>
            <a:pPr algn="just"/>
            <a:r>
              <a:rPr lang="es-MX" sz="2800" dirty="0"/>
              <a:t>A través de la investigación que se realizó, hemos visto que la transmisión con las nuevas tecnologías son muy útiles e importantes en nuestra vida cotidiana, se ha determinado que las telecomunicaciones es una de las áreas más relevantes ya que se ha desarrollado diferentes medios de comunicación como por ejemplo el satélite que funciona para todo el mundo que son usados principalmente en la transmisión televisiva, etc.</a:t>
            </a:r>
          </a:p>
          <a:p>
            <a:pPr algn="just"/>
            <a:r>
              <a:rPr lang="es-MX" sz="2800" dirty="0"/>
              <a:t>En conclusión nos hemos dado cuenta que no solo existe un método de transmisión para poder informarnos de las noticias o comunicarnos con nuestras familias sino que son varios factores que son usados durante el día. </a:t>
            </a:r>
          </a:p>
        </p:txBody>
      </p:sp>
      <p:sp>
        <p:nvSpPr>
          <p:cNvPr id="5" name="CuadroTexto 4"/>
          <p:cNvSpPr txBox="1"/>
          <p:nvPr/>
        </p:nvSpPr>
        <p:spPr>
          <a:xfrm>
            <a:off x="1823681" y="313897"/>
            <a:ext cx="9148549" cy="769441"/>
          </a:xfrm>
          <a:prstGeom prst="rect">
            <a:avLst/>
          </a:prstGeom>
          <a:noFill/>
        </p:spPr>
        <p:txBody>
          <a:bodyPr wrap="square" rtlCol="0">
            <a:spAutoFit/>
          </a:bodyPr>
          <a:lstStyle/>
          <a:p>
            <a:pPr lvl="0" algn="ctr"/>
            <a:r>
              <a:rPr lang="es-MX" sz="4400" b="1" cap="all" dirty="0" smtClean="0">
                <a:latin typeface="Arial" panose="020B0604020202020204" pitchFamily="34" charset="0"/>
                <a:cs typeface="Arial" panose="020B0604020202020204" pitchFamily="34" charset="0"/>
              </a:rPr>
              <a:t>CONCLUSIÓN</a:t>
            </a:r>
            <a:endParaRPr lang="es-MX" sz="4400" b="1" cap="al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27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10268" y="1221940"/>
            <a:ext cx="8934734" cy="5355312"/>
          </a:xfrm>
          <a:prstGeom prst="rect">
            <a:avLst/>
          </a:prstGeom>
        </p:spPr>
        <p:txBody>
          <a:bodyPr wrap="square">
            <a:spAutoFit/>
          </a:bodyPr>
          <a:lstStyle/>
          <a:p>
            <a:r>
              <a:rPr lang="es-MX" b="1" dirty="0" smtClean="0"/>
              <a:t>https://definicion.de/radiofrecuencia/</a:t>
            </a:r>
          </a:p>
          <a:p>
            <a:r>
              <a:rPr lang="es-MX" b="1" dirty="0" smtClean="0"/>
              <a:t>https://es.slideshare.net/nallely2015/transmisin-de-datos-por-radio-frecuencia</a:t>
            </a:r>
          </a:p>
          <a:p>
            <a:r>
              <a:rPr lang="es-MX" b="1" dirty="0" smtClean="0"/>
              <a:t>http://info-radiofrecuencia.es/propiedades-de-la-radiofrecuencia/</a:t>
            </a:r>
          </a:p>
          <a:p>
            <a:r>
              <a:rPr lang="es-MX" b="1" dirty="0" smtClean="0"/>
              <a:t>http://hismediosdetransmision.blogspot.com/2016/10/radiofrecuencia.html</a:t>
            </a:r>
          </a:p>
          <a:p>
            <a:r>
              <a:rPr lang="es-MX" b="1" dirty="0" smtClean="0"/>
              <a:t>https://telematicaupoliyolanda.wordpress.com/las-microondas-como-medio-de-transmision/</a:t>
            </a:r>
          </a:p>
          <a:p>
            <a:r>
              <a:rPr lang="es-MX" b="1" dirty="0" smtClean="0"/>
              <a:t>http://blog.utp.edu.co/shannon/files/2012/02/Microondas.pdf</a:t>
            </a:r>
          </a:p>
          <a:p>
            <a:r>
              <a:rPr lang="es-MX" b="1" dirty="0" smtClean="0"/>
              <a:t>https://telecomunicaciones2.webnode.mx/unidad-4/</a:t>
            </a:r>
          </a:p>
          <a:p>
            <a:r>
              <a:rPr lang="es-MX" b="1" dirty="0" smtClean="0"/>
              <a:t>https://es.slideshare.net/mydarkside/transmision-satelital</a:t>
            </a:r>
          </a:p>
          <a:p>
            <a:r>
              <a:rPr lang="es-MX" b="1" dirty="0" smtClean="0"/>
              <a:t>http://www.redtauros.com/Clases/Medios_Transmision/08_Red_Transmision_Satelital.pdf</a:t>
            </a:r>
          </a:p>
          <a:p>
            <a:r>
              <a:rPr lang="es-MX" b="1" dirty="0" smtClean="0"/>
              <a:t>https://telecomunicaciones2.webnode.mx/unidad-4/</a:t>
            </a:r>
          </a:p>
          <a:p>
            <a:r>
              <a:rPr lang="es-MX" b="1" dirty="0" smtClean="0"/>
              <a:t>https://sites.google.com/site/stfmginer/home/1-la-red-telefonica</a:t>
            </a:r>
          </a:p>
          <a:p>
            <a:r>
              <a:rPr lang="es-MX" b="1" dirty="0" smtClean="0"/>
              <a:t>https://mastermoviles.gitbook.io/tecnologias2/sistemas-de-telefonia-y-comunicaciones-</a:t>
            </a:r>
          </a:p>
          <a:p>
            <a:r>
              <a:rPr lang="es-MX" b="1" dirty="0" smtClean="0"/>
              <a:t>https://emisoresyreceptores2.wordpress.com/telefonia-fija-o-convencional/</a:t>
            </a:r>
          </a:p>
          <a:p>
            <a:r>
              <a:rPr lang="es-MX" b="1" dirty="0" smtClean="0"/>
              <a:t>https://www.monografias.com/trabajos16/telecomunicaciones/telecomunicaciones.shtml</a:t>
            </a:r>
          </a:p>
          <a:p>
            <a:r>
              <a:rPr lang="es-MX" b="1" dirty="0" smtClean="0"/>
              <a:t>http://eprints.uanl.mx/579/1/1020119046.PDF</a:t>
            </a:r>
          </a:p>
          <a:p>
            <a:r>
              <a:rPr lang="es-MX" b="1" dirty="0" smtClean="0"/>
              <a:t>https://foa.org/ESP/Sistemas.htm</a:t>
            </a:r>
          </a:p>
          <a:p>
            <a:r>
              <a:rPr lang="es-MX" b="1" dirty="0" smtClean="0"/>
              <a:t>https://www.monografias.com/trabajos99/principios-fibra-optica/principios-fibra-optica.shtml</a:t>
            </a:r>
            <a:endParaRPr lang="es-MX" b="1" dirty="0"/>
          </a:p>
        </p:txBody>
      </p:sp>
      <p:sp>
        <p:nvSpPr>
          <p:cNvPr id="3" name="CuadroTexto 2"/>
          <p:cNvSpPr txBox="1"/>
          <p:nvPr/>
        </p:nvSpPr>
        <p:spPr>
          <a:xfrm>
            <a:off x="759725" y="177420"/>
            <a:ext cx="9148549" cy="646331"/>
          </a:xfrm>
          <a:prstGeom prst="rect">
            <a:avLst/>
          </a:prstGeom>
          <a:noFill/>
        </p:spPr>
        <p:txBody>
          <a:bodyPr wrap="square" rtlCol="0">
            <a:spAutoFit/>
          </a:bodyPr>
          <a:lstStyle/>
          <a:p>
            <a:pPr lvl="0" algn="ctr"/>
            <a:r>
              <a:rPr lang="es-MX" sz="3600" b="1" cap="all" dirty="0" err="1" smtClean="0"/>
              <a:t>Bibliografia</a:t>
            </a:r>
            <a:endParaRPr lang="es-MX" sz="3600" b="1" cap="all" dirty="0"/>
          </a:p>
        </p:txBody>
      </p:sp>
    </p:spTree>
    <p:extLst>
      <p:ext uri="{BB962C8B-B14F-4D97-AF65-F5344CB8AC3E}">
        <p14:creationId xmlns:p14="http://schemas.microsoft.com/office/powerpoint/2010/main" val="421260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00752" y="1595021"/>
            <a:ext cx="10426889" cy="5262979"/>
          </a:xfrm>
          <a:prstGeom prst="rect">
            <a:avLst/>
          </a:prstGeom>
          <a:noFill/>
        </p:spPr>
        <p:txBody>
          <a:bodyPr wrap="square" rtlCol="0">
            <a:spAutoFit/>
          </a:bodyPr>
          <a:lstStyle/>
          <a:p>
            <a:pPr algn="just"/>
            <a:r>
              <a:rPr lang="es-MX" sz="2800" dirty="0"/>
              <a:t>El objetivo de esta unidad es presentar los sistemas de transmisiones básicas relacionadas con los sistemas de comunicaciones, partiendo de los conceptos básicos sobre los componentes genéricos del sistema de comunicaciones, es tan importante para nosotros como el aire, el agua, los alimentos y un lugar para vivir. El avance de los medios ha ampliado el alcance de nuestras comunicaciones.</a:t>
            </a:r>
          </a:p>
          <a:p>
            <a:pPr algn="just"/>
            <a:r>
              <a:rPr lang="es-MX" sz="2800" dirty="0"/>
              <a:t>Los sistemas de telecomunicaciones son aquellas en las cuales mediante el empleo de técnicas y dispositivos adecuados realizan el transporte o intercambio de información entre individuos mediante un sistema común de símbolos entre una fuente de uno o más destinatarios finales.</a:t>
            </a:r>
          </a:p>
          <a:p>
            <a:pPr algn="just"/>
            <a:endParaRPr lang="es-MX" sz="2800" dirty="0"/>
          </a:p>
        </p:txBody>
      </p:sp>
      <p:sp>
        <p:nvSpPr>
          <p:cNvPr id="3" name="CuadroTexto 2"/>
          <p:cNvSpPr txBox="1"/>
          <p:nvPr/>
        </p:nvSpPr>
        <p:spPr>
          <a:xfrm>
            <a:off x="3098042" y="368489"/>
            <a:ext cx="5199797" cy="830997"/>
          </a:xfrm>
          <a:prstGeom prst="rect">
            <a:avLst/>
          </a:prstGeom>
          <a:noFill/>
        </p:spPr>
        <p:txBody>
          <a:bodyPr wrap="square" rtlCol="0">
            <a:spAutoFit/>
          </a:bodyPr>
          <a:lstStyle/>
          <a:p>
            <a:r>
              <a:rPr lang="es-MX" sz="4800" b="1" dirty="0" smtClean="0">
                <a:latin typeface="Arial" panose="020B0604020202020204" pitchFamily="34" charset="0"/>
                <a:cs typeface="Arial" panose="020B0604020202020204" pitchFamily="34" charset="0"/>
              </a:rPr>
              <a:t>INTRODUCCIÓN</a:t>
            </a:r>
            <a:endParaRPr lang="es-MX"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10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006222" y="150124"/>
            <a:ext cx="9148549" cy="1446550"/>
          </a:xfrm>
          <a:prstGeom prst="rect">
            <a:avLst/>
          </a:prstGeom>
          <a:noFill/>
        </p:spPr>
        <p:txBody>
          <a:bodyPr wrap="square" rtlCol="0">
            <a:spAutoFit/>
          </a:bodyPr>
          <a:lstStyle/>
          <a:p>
            <a:pPr lvl="0" algn="ctr"/>
            <a:r>
              <a:rPr lang="es-MX" sz="4400" b="1" cap="all" dirty="0" smtClean="0">
                <a:latin typeface="Arial" panose="020B0604020202020204" pitchFamily="34" charset="0"/>
                <a:cs typeface="Arial" panose="020B0604020202020204" pitchFamily="34" charset="0"/>
              </a:rPr>
              <a:t>SISTEMA DE TRANSMICIÓN POR Radio Frecuencia</a:t>
            </a:r>
            <a:endParaRPr lang="es-MX" sz="4400" b="1" cap="all" dirty="0">
              <a:latin typeface="Arial" panose="020B0604020202020204" pitchFamily="34" charset="0"/>
              <a:cs typeface="Arial" panose="020B0604020202020204" pitchFamily="34" charset="0"/>
            </a:endParaRPr>
          </a:p>
        </p:txBody>
      </p:sp>
      <p:sp>
        <p:nvSpPr>
          <p:cNvPr id="3" name="CuadroTexto 2"/>
          <p:cNvSpPr txBox="1"/>
          <p:nvPr/>
        </p:nvSpPr>
        <p:spPr>
          <a:xfrm>
            <a:off x="2916072" y="2041642"/>
            <a:ext cx="7328848" cy="1384995"/>
          </a:xfrm>
          <a:prstGeom prst="rect">
            <a:avLst/>
          </a:prstGeom>
          <a:noFill/>
        </p:spPr>
        <p:txBody>
          <a:bodyPr wrap="square" rtlCol="0">
            <a:spAutoFit/>
          </a:bodyPr>
          <a:lstStyle/>
          <a:p>
            <a:pPr algn="just"/>
            <a:r>
              <a:rPr lang="es-MX" sz="2800" dirty="0"/>
              <a:t>La radio frecuencia se emplea para nombrar a </a:t>
            </a:r>
            <a:r>
              <a:rPr lang="es-MX" sz="2800" dirty="0" smtClean="0"/>
              <a:t>las </a:t>
            </a:r>
          </a:p>
          <a:p>
            <a:pPr algn="just"/>
            <a:r>
              <a:rPr lang="es-MX" sz="2800" dirty="0" smtClean="0"/>
              <a:t>frecuencias </a:t>
            </a:r>
            <a:r>
              <a:rPr lang="es-MX" sz="2800" dirty="0"/>
              <a:t>del espectro electromagnético que se </a:t>
            </a:r>
            <a:endParaRPr lang="es-MX" sz="2800" dirty="0" smtClean="0"/>
          </a:p>
          <a:p>
            <a:pPr algn="just"/>
            <a:r>
              <a:rPr lang="es-MX" sz="2800" dirty="0" smtClean="0"/>
              <a:t>utilizan en </a:t>
            </a:r>
            <a:r>
              <a:rPr lang="es-MX" sz="2800" dirty="0"/>
              <a:t>las radiocomunicaciones</a:t>
            </a:r>
            <a:r>
              <a:rPr lang="es-MX" sz="2800" dirty="0" smtClean="0"/>
              <a:t>.</a:t>
            </a:r>
            <a:endParaRPr lang="es-MX" sz="2800" dirty="0"/>
          </a:p>
        </p:txBody>
      </p:sp>
      <p:pic>
        <p:nvPicPr>
          <p:cNvPr id="4" name="Imagen 3" descr="Radiofrecuencia"/>
          <p:cNvPicPr/>
          <p:nvPr/>
        </p:nvPicPr>
        <p:blipFill>
          <a:blip r:embed="rId2">
            <a:extLst>
              <a:ext uri="{28A0092B-C50C-407E-A947-70E740481C1C}">
                <a14:useLocalDpi xmlns:a14="http://schemas.microsoft.com/office/drawing/2010/main" val="0"/>
              </a:ext>
            </a:extLst>
          </a:blip>
          <a:srcRect/>
          <a:stretch>
            <a:fillRect/>
          </a:stretch>
        </p:blipFill>
        <p:spPr bwMode="auto">
          <a:xfrm>
            <a:off x="5954050" y="4026256"/>
            <a:ext cx="2034440" cy="1783053"/>
          </a:xfrm>
          <a:prstGeom prst="rect">
            <a:avLst/>
          </a:prstGeom>
          <a:noFill/>
          <a:ln>
            <a:noFill/>
          </a:ln>
        </p:spPr>
      </p:pic>
    </p:spTree>
    <p:extLst>
      <p:ext uri="{BB962C8B-B14F-4D97-AF65-F5344CB8AC3E}">
        <p14:creationId xmlns:p14="http://schemas.microsoft.com/office/powerpoint/2010/main" val="304468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Rango de longitudes de ondas en la cual la energÃ­a de la luz se puede trasmitir"/>
          <p:cNvPicPr/>
          <p:nvPr/>
        </p:nvPicPr>
        <p:blipFill>
          <a:blip r:embed="rId2">
            <a:extLst>
              <a:ext uri="{28A0092B-C50C-407E-A947-70E740481C1C}">
                <a14:useLocalDpi xmlns:a14="http://schemas.microsoft.com/office/drawing/2010/main" val="0"/>
              </a:ext>
            </a:extLst>
          </a:blip>
          <a:srcRect/>
          <a:stretch>
            <a:fillRect/>
          </a:stretch>
        </p:blipFill>
        <p:spPr bwMode="auto">
          <a:xfrm>
            <a:off x="2115816" y="3721825"/>
            <a:ext cx="7969468" cy="2747214"/>
          </a:xfrm>
          <a:prstGeom prst="rect">
            <a:avLst/>
          </a:prstGeom>
          <a:noFill/>
          <a:ln>
            <a:noFill/>
          </a:ln>
        </p:spPr>
      </p:pic>
      <p:sp>
        <p:nvSpPr>
          <p:cNvPr id="3" name="CuadroTexto 2"/>
          <p:cNvSpPr txBox="1"/>
          <p:nvPr/>
        </p:nvSpPr>
        <p:spPr>
          <a:xfrm>
            <a:off x="1787858" y="634873"/>
            <a:ext cx="8625384" cy="2677656"/>
          </a:xfrm>
          <a:prstGeom prst="rect">
            <a:avLst/>
          </a:prstGeom>
          <a:noFill/>
        </p:spPr>
        <p:txBody>
          <a:bodyPr wrap="square" rtlCol="0">
            <a:spAutoFit/>
          </a:bodyPr>
          <a:lstStyle/>
          <a:p>
            <a:pPr algn="just"/>
            <a:r>
              <a:rPr lang="es-MX" sz="2800" dirty="0" smtClean="0"/>
              <a:t>sirven </a:t>
            </a:r>
            <a:r>
              <a:rPr lang="es-MX" sz="2800" dirty="0"/>
              <a:t>para transmitir información desde un punto a otro. </a:t>
            </a:r>
            <a:r>
              <a:rPr lang="es-MX" sz="2800" dirty="0" smtClean="0"/>
              <a:t>La </a:t>
            </a:r>
            <a:r>
              <a:rPr lang="es-MX" sz="2800" dirty="0"/>
              <a:t>radio frecuencia forman parte de un espectro </a:t>
            </a:r>
            <a:r>
              <a:rPr lang="es-MX" sz="2800" dirty="0" smtClean="0"/>
              <a:t>electromagnético </a:t>
            </a:r>
            <a:r>
              <a:rPr lang="es-MX" sz="2800" dirty="0"/>
              <a:t>no perceptibles por el ser humano, </a:t>
            </a:r>
            <a:r>
              <a:rPr lang="es-MX" sz="2800" dirty="0" smtClean="0"/>
              <a:t>se </a:t>
            </a:r>
            <a:r>
              <a:rPr lang="es-MX" sz="2800" dirty="0"/>
              <a:t>localiza en el espectro de la radiación electromagnética menos energética, entre 1 GHz y los 30 KHz y su longitud de onda está entre 1 m. y 10 km. de amplitud</a:t>
            </a:r>
            <a:r>
              <a:rPr lang="es-MX" sz="2800" dirty="0" smtClean="0"/>
              <a:t>.</a:t>
            </a:r>
            <a:endParaRPr lang="es-MX" sz="2800" dirty="0"/>
          </a:p>
        </p:txBody>
      </p:sp>
    </p:spTree>
    <p:extLst>
      <p:ext uri="{BB962C8B-B14F-4D97-AF65-F5344CB8AC3E}">
        <p14:creationId xmlns:p14="http://schemas.microsoft.com/office/powerpoint/2010/main" val="310403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9434" y="102611"/>
            <a:ext cx="11059234" cy="4401205"/>
          </a:xfrm>
          <a:prstGeom prst="rect">
            <a:avLst/>
          </a:prstGeom>
          <a:noFill/>
        </p:spPr>
        <p:txBody>
          <a:bodyPr wrap="square" rtlCol="0">
            <a:spAutoFit/>
          </a:bodyPr>
          <a:lstStyle/>
          <a:p>
            <a:pPr algn="just"/>
            <a:r>
              <a:rPr lang="es-MX" sz="2800" dirty="0"/>
              <a:t>Las ondas radio pueden ser creadas </a:t>
            </a:r>
            <a:r>
              <a:rPr lang="es-MX" sz="2800" dirty="0" smtClean="0"/>
              <a:t>por </a:t>
            </a:r>
            <a:r>
              <a:rPr lang="es-MX" sz="2800" dirty="0"/>
              <a:t>fenómenos naturales tales </a:t>
            </a:r>
            <a:r>
              <a:rPr lang="es-MX" sz="2800" dirty="0" smtClean="0"/>
              <a:t>como;</a:t>
            </a:r>
          </a:p>
          <a:p>
            <a:pPr marL="457200" indent="-457200" algn="just">
              <a:buFont typeface="Arial" panose="020B0604020202020204" pitchFamily="34" charset="0"/>
              <a:buChar char="•"/>
            </a:pPr>
            <a:r>
              <a:rPr lang="es-MX" sz="2800" dirty="0" smtClean="0"/>
              <a:t>Relámpagos.</a:t>
            </a:r>
          </a:p>
          <a:p>
            <a:pPr marL="457200" indent="-457200" algn="just">
              <a:buFont typeface="Arial" panose="020B0604020202020204" pitchFamily="34" charset="0"/>
              <a:buChar char="•"/>
            </a:pPr>
            <a:r>
              <a:rPr lang="es-MX" sz="2800" dirty="0" smtClean="0"/>
              <a:t>objetos </a:t>
            </a:r>
            <a:r>
              <a:rPr lang="es-MX" sz="2800" dirty="0"/>
              <a:t>astronómicos</a:t>
            </a:r>
            <a:r>
              <a:rPr lang="es-MX" sz="2800" dirty="0" smtClean="0"/>
              <a:t>.</a:t>
            </a:r>
          </a:p>
          <a:p>
            <a:pPr algn="just"/>
            <a:r>
              <a:rPr lang="es-MX" sz="2800" dirty="0" smtClean="0"/>
              <a:t>También </a:t>
            </a:r>
            <a:r>
              <a:rPr lang="es-MX" sz="2800" dirty="0"/>
              <a:t>pueden ser generadas de manera artificial y </a:t>
            </a:r>
            <a:r>
              <a:rPr lang="es-MX" sz="2800" dirty="0" smtClean="0"/>
              <a:t>son utilizadas </a:t>
            </a:r>
            <a:r>
              <a:rPr lang="es-MX" sz="2800" dirty="0"/>
              <a:t>para </a:t>
            </a:r>
            <a:r>
              <a:rPr lang="es-MX" sz="2800" dirty="0" smtClean="0"/>
              <a:t>comunicaciones; </a:t>
            </a:r>
          </a:p>
          <a:p>
            <a:pPr marL="457200" indent="-457200" algn="just">
              <a:buFont typeface="Arial" panose="020B0604020202020204" pitchFamily="34" charset="0"/>
              <a:buChar char="•"/>
            </a:pPr>
            <a:r>
              <a:rPr lang="es-MX" sz="2800" dirty="0"/>
              <a:t>R</a:t>
            </a:r>
            <a:r>
              <a:rPr lang="es-MX" sz="2800" dirty="0" smtClean="0"/>
              <a:t>adio </a:t>
            </a:r>
            <a:r>
              <a:rPr lang="es-MX" sz="2800" dirty="0"/>
              <a:t>fija y </a:t>
            </a:r>
            <a:r>
              <a:rPr lang="es-MX" sz="2800" dirty="0" smtClean="0"/>
              <a:t>móvil.</a:t>
            </a:r>
          </a:p>
          <a:p>
            <a:pPr marL="457200" indent="-457200" algn="just">
              <a:buFont typeface="Arial" panose="020B0604020202020204" pitchFamily="34" charset="0"/>
              <a:buChar char="•"/>
            </a:pPr>
            <a:r>
              <a:rPr lang="es-MX" sz="2800" dirty="0" smtClean="0"/>
              <a:t>Radiodifusión.</a:t>
            </a:r>
          </a:p>
          <a:p>
            <a:pPr marL="457200" indent="-457200" algn="just">
              <a:buFont typeface="Arial" panose="020B0604020202020204" pitchFamily="34" charset="0"/>
              <a:buChar char="•"/>
            </a:pPr>
            <a:r>
              <a:rPr lang="es-MX" sz="2800" dirty="0"/>
              <a:t>R</a:t>
            </a:r>
            <a:r>
              <a:rPr lang="es-MX" sz="2800" dirty="0" smtClean="0"/>
              <a:t>adar </a:t>
            </a:r>
            <a:r>
              <a:rPr lang="es-MX" sz="2800" dirty="0"/>
              <a:t>y otros sistemas de </a:t>
            </a:r>
            <a:r>
              <a:rPr lang="es-MX" sz="2800" dirty="0" smtClean="0"/>
              <a:t>navegación</a:t>
            </a:r>
          </a:p>
          <a:p>
            <a:pPr marL="457200" indent="-457200" algn="just">
              <a:buFont typeface="Arial" panose="020B0604020202020204" pitchFamily="34" charset="0"/>
              <a:buChar char="•"/>
            </a:pPr>
            <a:r>
              <a:rPr lang="es-MX" sz="2800" dirty="0" smtClean="0"/>
              <a:t>Satélites </a:t>
            </a:r>
            <a:r>
              <a:rPr lang="es-MX" sz="2800" dirty="0"/>
              <a:t>de </a:t>
            </a:r>
            <a:r>
              <a:rPr lang="es-MX" sz="2800" dirty="0" smtClean="0"/>
              <a:t>comunicaciones.</a:t>
            </a:r>
          </a:p>
          <a:p>
            <a:pPr marL="457200" indent="-457200" algn="just">
              <a:buFont typeface="Arial" panose="020B0604020202020204" pitchFamily="34" charset="0"/>
              <a:buChar char="•"/>
            </a:pPr>
            <a:r>
              <a:rPr lang="es-MX" sz="2800" dirty="0"/>
              <a:t>R</a:t>
            </a:r>
            <a:r>
              <a:rPr lang="es-MX" sz="2800" dirty="0" smtClean="0"/>
              <a:t>edes </a:t>
            </a:r>
            <a:r>
              <a:rPr lang="es-MX" sz="2800" dirty="0"/>
              <a:t>telemáticas y otras muchas aplicaciones.</a:t>
            </a:r>
          </a:p>
        </p:txBody>
      </p:sp>
      <p:graphicFrame>
        <p:nvGraphicFramePr>
          <p:cNvPr id="3" name="Tabla 2"/>
          <p:cNvGraphicFramePr>
            <a:graphicFrameLocks noGrp="1"/>
          </p:cNvGraphicFramePr>
          <p:nvPr>
            <p:extLst>
              <p:ext uri="{D42A27DB-BD31-4B8C-83A1-F6EECF244321}">
                <p14:modId xmlns:p14="http://schemas.microsoft.com/office/powerpoint/2010/main" val="3800825037"/>
              </p:ext>
            </p:extLst>
          </p:nvPr>
        </p:nvGraphicFramePr>
        <p:xfrm>
          <a:off x="957341" y="4503816"/>
          <a:ext cx="9963420" cy="2447925"/>
        </p:xfrm>
        <a:graphic>
          <a:graphicData uri="http://schemas.openxmlformats.org/drawingml/2006/table">
            <a:tbl>
              <a:tblPr firstRow="1" firstCol="1" bandRow="1">
                <a:tableStyleId>{5C22544A-7EE6-4342-B048-85BDC9FD1C3A}</a:tableStyleId>
              </a:tblPr>
              <a:tblGrid>
                <a:gridCol w="4981710"/>
                <a:gridCol w="4981710"/>
              </a:tblGrid>
              <a:tr h="423070">
                <a:tc>
                  <a:txBody>
                    <a:bodyPr/>
                    <a:lstStyle/>
                    <a:p>
                      <a:pPr algn="just">
                        <a:lnSpc>
                          <a:spcPct val="150000"/>
                        </a:lnSpc>
                        <a:spcAft>
                          <a:spcPts val="0"/>
                        </a:spcAft>
                      </a:pPr>
                      <a:r>
                        <a:rPr lang="es-MX" sz="2400">
                          <a:effectLst/>
                        </a:rPr>
                        <a:t>Tipo </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2400">
                          <a:effectLst/>
                        </a:rPr>
                        <a:t>Longitud de onda</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r>
              <a:tr h="423070">
                <a:tc>
                  <a:txBody>
                    <a:bodyPr/>
                    <a:lstStyle/>
                    <a:p>
                      <a:pPr algn="just">
                        <a:lnSpc>
                          <a:spcPct val="150000"/>
                        </a:lnSpc>
                        <a:spcAft>
                          <a:spcPts val="0"/>
                        </a:spcAft>
                      </a:pPr>
                      <a:r>
                        <a:rPr lang="es-MX" sz="2400">
                          <a:effectLst/>
                        </a:rPr>
                        <a:t>Rayos gamma</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2400" dirty="0">
                          <a:effectLst/>
                        </a:rPr>
                        <a:t>&lt; 10pm</a:t>
                      </a:r>
                      <a:endParaRPr lang="es-MX"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r>
              <a:tr h="423070">
                <a:tc>
                  <a:txBody>
                    <a:bodyPr/>
                    <a:lstStyle/>
                    <a:p>
                      <a:pPr algn="just">
                        <a:lnSpc>
                          <a:spcPct val="150000"/>
                        </a:lnSpc>
                        <a:spcAft>
                          <a:spcPts val="0"/>
                        </a:spcAft>
                      </a:pPr>
                      <a:r>
                        <a:rPr lang="es-MX" sz="2400">
                          <a:effectLst/>
                        </a:rPr>
                        <a:t>Rayos X</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2400">
                          <a:effectLst/>
                        </a:rPr>
                        <a:t>&lt; 10nm</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r>
              <a:tr h="423070">
                <a:tc>
                  <a:txBody>
                    <a:bodyPr/>
                    <a:lstStyle/>
                    <a:p>
                      <a:pPr algn="just">
                        <a:lnSpc>
                          <a:spcPct val="150000"/>
                        </a:lnSpc>
                        <a:spcAft>
                          <a:spcPts val="0"/>
                        </a:spcAft>
                      </a:pPr>
                      <a:r>
                        <a:rPr lang="es-MX" sz="2400">
                          <a:effectLst/>
                        </a:rPr>
                        <a:t>Microondas</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2400">
                          <a:effectLst/>
                        </a:rPr>
                        <a:t>&lt; 30cm</a:t>
                      </a:r>
                      <a:endParaRPr lang="es-MX" sz="24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r>
              <a:tr h="423070">
                <a:tc>
                  <a:txBody>
                    <a:bodyPr/>
                    <a:lstStyle/>
                    <a:p>
                      <a:pPr algn="just">
                        <a:lnSpc>
                          <a:spcPct val="150000"/>
                        </a:lnSpc>
                        <a:spcAft>
                          <a:spcPts val="0"/>
                        </a:spcAft>
                      </a:pPr>
                      <a:r>
                        <a:rPr lang="es-MX" sz="2400" dirty="0">
                          <a:effectLst/>
                        </a:rPr>
                        <a:t>Onda corta radio</a:t>
                      </a:r>
                      <a:endParaRPr lang="es-MX"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s-MX" sz="2400" dirty="0">
                          <a:effectLst/>
                        </a:rPr>
                        <a:t>&lt; 180m</a:t>
                      </a:r>
                      <a:endParaRPr lang="es-MX"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1568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14902" y="1705742"/>
            <a:ext cx="9676262" cy="2246769"/>
          </a:xfrm>
          <a:prstGeom prst="rect">
            <a:avLst/>
          </a:prstGeom>
          <a:noFill/>
        </p:spPr>
        <p:txBody>
          <a:bodyPr wrap="square" rtlCol="0">
            <a:spAutoFit/>
          </a:bodyPr>
          <a:lstStyle/>
          <a:p>
            <a:pPr algn="just"/>
            <a:r>
              <a:rPr lang="es-MX" sz="2800" dirty="0"/>
              <a:t>Las microondas están definidas como un tipo de onda electromagnética, cuya propagación puede efectuarse por el interior de tubos metálicos. Para la comunicación de microondas terrestres se deben usar antenas parabólicas, las cuales deben de estar alineadas, entre mayor sea la altura mayor alcance tendrá</a:t>
            </a:r>
            <a:r>
              <a:rPr lang="es-MX" sz="2800" dirty="0" smtClean="0"/>
              <a:t>.</a:t>
            </a:r>
            <a:endParaRPr lang="es-MX" sz="2800" dirty="0"/>
          </a:p>
        </p:txBody>
      </p:sp>
      <p:sp>
        <p:nvSpPr>
          <p:cNvPr id="4" name="CuadroTexto 3"/>
          <p:cNvSpPr txBox="1"/>
          <p:nvPr/>
        </p:nvSpPr>
        <p:spPr>
          <a:xfrm>
            <a:off x="1924335" y="136476"/>
            <a:ext cx="9148549" cy="1446550"/>
          </a:xfrm>
          <a:prstGeom prst="rect">
            <a:avLst/>
          </a:prstGeom>
          <a:noFill/>
        </p:spPr>
        <p:txBody>
          <a:bodyPr wrap="square" rtlCol="0">
            <a:spAutoFit/>
          </a:bodyPr>
          <a:lstStyle/>
          <a:p>
            <a:pPr lvl="0" algn="ctr"/>
            <a:r>
              <a:rPr lang="es-MX" sz="4400" b="1" cap="all" dirty="0"/>
              <a:t>SISTEMA DE TRANSMICIÓN POR MICROONDAS</a:t>
            </a:r>
          </a:p>
        </p:txBody>
      </p:sp>
      <p:pic>
        <p:nvPicPr>
          <p:cNvPr id="5" name="Imagen 4" descr="http://3.bp.blogspot.com/-yeG3cXbIoA4/UnumPwex4yI/AAAAAAAAAJg/XlSNajDOZw0/s200/redesinalam.gif"/>
          <p:cNvPicPr/>
          <p:nvPr/>
        </p:nvPicPr>
        <p:blipFill>
          <a:blip r:embed="rId3">
            <a:extLst>
              <a:ext uri="{28A0092B-C50C-407E-A947-70E740481C1C}">
                <a14:useLocalDpi xmlns:a14="http://schemas.microsoft.com/office/drawing/2010/main" val="0"/>
              </a:ext>
            </a:extLst>
          </a:blip>
          <a:srcRect/>
          <a:stretch>
            <a:fillRect/>
          </a:stretch>
        </p:blipFill>
        <p:spPr bwMode="auto">
          <a:xfrm>
            <a:off x="4708477" y="3952511"/>
            <a:ext cx="2920621" cy="2800025"/>
          </a:xfrm>
          <a:prstGeom prst="rect">
            <a:avLst/>
          </a:prstGeom>
          <a:noFill/>
          <a:ln>
            <a:noFill/>
          </a:ln>
        </p:spPr>
      </p:pic>
    </p:spTree>
    <p:extLst>
      <p:ext uri="{BB962C8B-B14F-4D97-AF65-F5344CB8AC3E}">
        <p14:creationId xmlns:p14="http://schemas.microsoft.com/office/powerpoint/2010/main" val="39815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https://telematicaupoliyolanda.files.wordpress.com/2011/04/microonda2.png?w=645"/>
          <p:cNvPicPr/>
          <p:nvPr/>
        </p:nvPicPr>
        <p:blipFill>
          <a:blip r:embed="rId2">
            <a:extLst>
              <a:ext uri="{28A0092B-C50C-407E-A947-70E740481C1C}">
                <a14:useLocalDpi xmlns:a14="http://schemas.microsoft.com/office/drawing/2010/main" val="0"/>
              </a:ext>
            </a:extLst>
          </a:blip>
          <a:srcRect/>
          <a:stretch>
            <a:fillRect/>
          </a:stretch>
        </p:blipFill>
        <p:spPr bwMode="auto">
          <a:xfrm>
            <a:off x="4328330" y="2886864"/>
            <a:ext cx="4076700" cy="3667125"/>
          </a:xfrm>
          <a:prstGeom prst="rect">
            <a:avLst/>
          </a:prstGeom>
          <a:noFill/>
          <a:ln>
            <a:noFill/>
          </a:ln>
        </p:spPr>
      </p:pic>
      <p:sp>
        <p:nvSpPr>
          <p:cNvPr id="4" name="CuadroTexto 3"/>
          <p:cNvSpPr txBox="1"/>
          <p:nvPr/>
        </p:nvSpPr>
        <p:spPr>
          <a:xfrm>
            <a:off x="1528549" y="445253"/>
            <a:ext cx="9676262" cy="2246769"/>
          </a:xfrm>
          <a:prstGeom prst="rect">
            <a:avLst/>
          </a:prstGeom>
          <a:noFill/>
        </p:spPr>
        <p:txBody>
          <a:bodyPr wrap="square" rtlCol="0">
            <a:spAutoFit/>
          </a:bodyPr>
          <a:lstStyle/>
          <a:p>
            <a:pPr algn="just"/>
            <a:r>
              <a:rPr lang="es-MX" sz="28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Las microondas son unidireccionales, tiene una pérdida de datos por atenuación e interferencias y es muy sensible a las malas condiciones atmosféricas. Los enlaces pueden ser incrementados por el uso de repetidores la cual amplifican y re direcciona la señal</a:t>
            </a:r>
            <a:endParaRPr lang="es-MX" sz="2800" dirty="0"/>
          </a:p>
        </p:txBody>
      </p:sp>
    </p:spTree>
    <p:extLst>
      <p:ext uri="{BB962C8B-B14F-4D97-AF65-F5344CB8AC3E}">
        <p14:creationId xmlns:p14="http://schemas.microsoft.com/office/powerpoint/2010/main" val="403723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stretch>
            <a:fillRect/>
          </a:stretch>
        </p:blipFill>
        <p:spPr>
          <a:xfrm>
            <a:off x="2156843" y="1570061"/>
            <a:ext cx="8147216" cy="3752565"/>
          </a:xfrm>
          <a:prstGeom prst="rect">
            <a:avLst/>
          </a:prstGeom>
        </p:spPr>
      </p:pic>
      <p:sp>
        <p:nvSpPr>
          <p:cNvPr id="3" name="CuadroTexto 2"/>
          <p:cNvSpPr txBox="1"/>
          <p:nvPr/>
        </p:nvSpPr>
        <p:spPr>
          <a:xfrm>
            <a:off x="1337481" y="477671"/>
            <a:ext cx="9148549" cy="584775"/>
          </a:xfrm>
          <a:prstGeom prst="rect">
            <a:avLst/>
          </a:prstGeom>
          <a:noFill/>
        </p:spPr>
        <p:txBody>
          <a:bodyPr wrap="square" rtlCol="0">
            <a:spAutoFit/>
          </a:bodyPr>
          <a:lstStyle/>
          <a:p>
            <a:pPr lvl="0" algn="ctr"/>
            <a:r>
              <a:rPr lang="es-MX" sz="3200" b="1" cap="all" dirty="0" smtClean="0"/>
              <a:t>F</a:t>
            </a:r>
            <a:r>
              <a:rPr lang="es-MX" sz="3200" b="1" dirty="0" smtClean="0"/>
              <a:t>recuencias</a:t>
            </a:r>
            <a:endParaRPr lang="es-MX" sz="3200" b="1" dirty="0"/>
          </a:p>
        </p:txBody>
      </p:sp>
    </p:spTree>
    <p:extLst>
      <p:ext uri="{BB962C8B-B14F-4D97-AF65-F5344CB8AC3E}">
        <p14:creationId xmlns:p14="http://schemas.microsoft.com/office/powerpoint/2010/main" val="262180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92323" y="0"/>
            <a:ext cx="9148549" cy="1446550"/>
          </a:xfrm>
          <a:prstGeom prst="rect">
            <a:avLst/>
          </a:prstGeom>
          <a:noFill/>
        </p:spPr>
        <p:txBody>
          <a:bodyPr wrap="square" rtlCol="0">
            <a:spAutoFit/>
          </a:bodyPr>
          <a:lstStyle/>
          <a:p>
            <a:pPr lvl="0" algn="ctr"/>
            <a:r>
              <a:rPr lang="es-MX" sz="4400" b="1" cap="all" dirty="0"/>
              <a:t>SISTEMA DE TRANSMICIÓN POR </a:t>
            </a:r>
            <a:r>
              <a:rPr lang="es-MX" sz="4400" b="1" cap="all" dirty="0" smtClean="0"/>
              <a:t>Satelital</a:t>
            </a:r>
            <a:endParaRPr lang="es-MX" sz="4400" b="1" cap="all" dirty="0"/>
          </a:p>
        </p:txBody>
      </p:sp>
      <p:sp>
        <p:nvSpPr>
          <p:cNvPr id="3" name="CuadroTexto 2"/>
          <p:cNvSpPr txBox="1"/>
          <p:nvPr/>
        </p:nvSpPr>
        <p:spPr>
          <a:xfrm>
            <a:off x="1428466" y="1878268"/>
            <a:ext cx="9676262" cy="1815882"/>
          </a:xfrm>
          <a:prstGeom prst="rect">
            <a:avLst/>
          </a:prstGeom>
          <a:noFill/>
        </p:spPr>
        <p:txBody>
          <a:bodyPr wrap="square" rtlCol="0">
            <a:spAutoFit/>
          </a:bodyPr>
          <a:lstStyle/>
          <a:p>
            <a:pPr algn="just"/>
            <a:r>
              <a:rPr lang="es-MX" sz="2800" dirty="0"/>
              <a:t>Los satélites son un medio para emitir señales de radio en zonas amplias, dado que no hay problema de visión directa se suele utilizar frecuencias elevadas en el rango de los GHZ que son más inmunes a las interferencias.</a:t>
            </a:r>
          </a:p>
        </p:txBody>
      </p:sp>
      <p:pic>
        <p:nvPicPr>
          <p:cNvPr id="4" name="Imagen 3"/>
          <p:cNvPicPr/>
          <p:nvPr/>
        </p:nvPicPr>
        <p:blipFill>
          <a:blip r:embed="rId2"/>
          <a:stretch>
            <a:fillRect/>
          </a:stretch>
        </p:blipFill>
        <p:spPr>
          <a:xfrm>
            <a:off x="3005332" y="4003036"/>
            <a:ext cx="6522529" cy="2565779"/>
          </a:xfrm>
          <a:prstGeom prst="rect">
            <a:avLst/>
          </a:prstGeom>
        </p:spPr>
      </p:pic>
    </p:spTree>
    <p:extLst>
      <p:ext uri="{BB962C8B-B14F-4D97-AF65-F5344CB8AC3E}">
        <p14:creationId xmlns:p14="http://schemas.microsoft.com/office/powerpoint/2010/main" val="5620653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955</Words>
  <Application>Microsoft Office PowerPoint</Application>
  <PresentationFormat>Panorámica</PresentationFormat>
  <Paragraphs>99</Paragraphs>
  <Slides>18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dc:creator>
  <cp:lastModifiedBy>HuGo</cp:lastModifiedBy>
  <cp:revision>17</cp:revision>
  <dcterms:created xsi:type="dcterms:W3CDTF">2019-08-06T16:12:45Z</dcterms:created>
  <dcterms:modified xsi:type="dcterms:W3CDTF">2019-08-06T19:06:20Z</dcterms:modified>
</cp:coreProperties>
</file>