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7" r:id="rId2"/>
    <p:sldId id="258" r:id="rId3"/>
    <p:sldId id="259" r:id="rId4"/>
    <p:sldId id="261" r:id="rId5"/>
    <p:sldId id="262" r:id="rId6"/>
    <p:sldId id="263" r:id="rId7"/>
    <p:sldId id="264" r:id="rId8"/>
    <p:sldId id="260" r:id="rId9"/>
    <p:sldId id="271" r:id="rId10"/>
    <p:sldId id="267" r:id="rId11"/>
    <p:sldId id="268" r:id="rId12"/>
    <p:sldId id="269" r:id="rId13"/>
    <p:sldId id="272" r:id="rId14"/>
    <p:sldId id="265" r:id="rId15"/>
    <p:sldId id="266"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6/20/2019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9E57DC2-970A-4B3E-BB1C-7A09969E49DF}" type="slidenum">
              <a:rPr lang="en-US" smtClean="0"/>
              <a:pPr/>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5902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6922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7973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796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7DE6118-2437-4B30-8E3C-4D2BE6020583}" type="datetimeFigureOut">
              <a:rPr lang="en-US" smtClean="0"/>
              <a:pPr/>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8771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6/20/2019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522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6/20/2019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2174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6/20/2019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9544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6/20/2019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1054419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7DE6118-2437-4B30-8E3C-4D2BE6020583}" type="datetimeFigureOut">
              <a:rPr lang="en-US" smtClean="0"/>
              <a:pPr/>
              <a:t>6/20/2019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1564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7DE6118-2437-4B30-8E3C-4D2BE6020583}" type="datetimeFigureOut">
              <a:rPr lang="en-US" smtClean="0"/>
              <a:pPr/>
              <a:t>6/20/2019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9242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7DE6118-2437-4B30-8E3C-4D2BE6020583}" type="datetimeFigureOut">
              <a:rPr lang="en-US" smtClean="0"/>
              <a:pPr/>
              <a:t>6/20/2019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9E57DC2-970A-4B3E-BB1C-7A09969E49DF}" type="slidenum">
              <a:rPr lang="en-US" smtClean="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5034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8" Type="http://schemas.openxmlformats.org/officeDocument/2006/relationships/hyperlink" Target="https://nodejs.org/es/" TargetMode="External"/><Relationship Id="rId3" Type="http://schemas.openxmlformats.org/officeDocument/2006/relationships/hyperlink" Target="https://www.npmjs.com/package/mongoose" TargetMode="External"/><Relationship Id="rId7" Type="http://schemas.openxmlformats.org/officeDocument/2006/relationships/hyperlink" Target="https://www.npmjs.com/package/express-handlebars" TargetMode="External"/><Relationship Id="rId2" Type="http://schemas.openxmlformats.org/officeDocument/2006/relationships/hyperlink" Target="https://www.npmjs.com/package/express" TargetMode="External"/><Relationship Id="rId1" Type="http://schemas.openxmlformats.org/officeDocument/2006/relationships/slideLayout" Target="../slideLayouts/slideLayout2.xml"/><Relationship Id="rId6" Type="http://schemas.openxmlformats.org/officeDocument/2006/relationships/hyperlink" Target="https://www.npmjs.com/package/nodemon" TargetMode="External"/><Relationship Id="rId5" Type="http://schemas.openxmlformats.org/officeDocument/2006/relationships/hyperlink" Target="https://www.npmjs.com/package/body-parser" TargetMode="External"/><Relationship Id="rId4" Type="http://schemas.openxmlformats.org/officeDocument/2006/relationships/hyperlink" Target="https://www.npmjs.com/package/handlebars" TargetMode="External"/><Relationship Id="rId9" Type="http://schemas.openxmlformats.org/officeDocument/2006/relationships/hyperlink" Target="https://www.mongodb.com/download-center/community"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8467" y="485541"/>
            <a:ext cx="2673533" cy="1537283"/>
          </a:xfrm>
          <a:prstGeom prst="rect">
            <a:avLst/>
          </a:prstGeom>
        </p:spPr>
      </p:pic>
      <p:sp>
        <p:nvSpPr>
          <p:cNvPr id="5" name="CuadroTexto 4"/>
          <p:cNvSpPr txBox="1"/>
          <p:nvPr/>
        </p:nvSpPr>
        <p:spPr>
          <a:xfrm>
            <a:off x="2198913" y="780897"/>
            <a:ext cx="7437120" cy="1077218"/>
          </a:xfrm>
          <a:prstGeom prst="rect">
            <a:avLst/>
          </a:prstGeom>
          <a:noFill/>
        </p:spPr>
        <p:txBody>
          <a:bodyPr wrap="square" rtlCol="0">
            <a:spAutoFit/>
          </a:bodyPr>
          <a:lstStyle/>
          <a:p>
            <a:pPr algn="ctr"/>
            <a:r>
              <a:rPr lang="es-MX" sz="3200" b="1" dirty="0" smtClean="0"/>
              <a:t>UNIVERSIDAD TECNOLÓGICA DE LA SELVA</a:t>
            </a:r>
            <a:endParaRPr lang="es-MX" sz="3200" b="1" dirty="0"/>
          </a:p>
        </p:txBody>
      </p:sp>
      <p:sp>
        <p:nvSpPr>
          <p:cNvPr id="6" name="CuadroTexto 5"/>
          <p:cNvSpPr txBox="1"/>
          <p:nvPr/>
        </p:nvSpPr>
        <p:spPr>
          <a:xfrm>
            <a:off x="1375952" y="3188766"/>
            <a:ext cx="7646128" cy="1477328"/>
          </a:xfrm>
          <a:prstGeom prst="rect">
            <a:avLst/>
          </a:prstGeom>
          <a:noFill/>
        </p:spPr>
        <p:txBody>
          <a:bodyPr wrap="square" rtlCol="0">
            <a:spAutoFit/>
          </a:bodyPr>
          <a:lstStyle/>
          <a:p>
            <a:r>
              <a:rPr lang="es-MX" b="1" dirty="0" smtClean="0"/>
              <a:t>INTEGRANTES:</a:t>
            </a:r>
            <a:endParaRPr lang="es-MX" dirty="0"/>
          </a:p>
          <a:p>
            <a:r>
              <a:rPr lang="es-MX" dirty="0" smtClean="0"/>
              <a:t>Hernández </a:t>
            </a:r>
            <a:r>
              <a:rPr lang="es-MX" dirty="0" err="1"/>
              <a:t>Hernández</a:t>
            </a:r>
            <a:r>
              <a:rPr lang="es-MX" dirty="0"/>
              <a:t> Francisco Javier		</a:t>
            </a:r>
            <a:r>
              <a:rPr lang="es-MX" dirty="0"/>
              <a:t>	</a:t>
            </a:r>
            <a:r>
              <a:rPr lang="es-MX" dirty="0" smtClean="0"/>
              <a:t>091610050</a:t>
            </a:r>
            <a:endParaRPr lang="es-MX" dirty="0"/>
          </a:p>
          <a:p>
            <a:r>
              <a:rPr lang="es-MX" dirty="0"/>
              <a:t>Méndez Martínez Víctor Hugo				091610537</a:t>
            </a:r>
          </a:p>
          <a:p>
            <a:r>
              <a:rPr lang="es-MX" dirty="0" smtClean="0"/>
              <a:t>Pérez Mayorga Gerardo Eduardo</a:t>
            </a:r>
            <a:r>
              <a:rPr lang="es-MX" dirty="0"/>
              <a:t>			</a:t>
            </a:r>
            <a:r>
              <a:rPr lang="es-MX" dirty="0" smtClean="0"/>
              <a:t>	091610634</a:t>
            </a:r>
            <a:endParaRPr lang="es-MX" dirty="0"/>
          </a:p>
          <a:p>
            <a:r>
              <a:rPr lang="es-MX" dirty="0"/>
              <a:t>Tapia Domínguez Cecilia de Jesús			</a:t>
            </a:r>
            <a:r>
              <a:rPr lang="es-MX" dirty="0" smtClean="0"/>
              <a:t>	091610127</a:t>
            </a:r>
            <a:endParaRPr lang="es-MX" dirty="0"/>
          </a:p>
        </p:txBody>
      </p:sp>
      <p:sp>
        <p:nvSpPr>
          <p:cNvPr id="7" name="CuadroTexto 6"/>
          <p:cNvSpPr txBox="1"/>
          <p:nvPr/>
        </p:nvSpPr>
        <p:spPr>
          <a:xfrm>
            <a:off x="1419497" y="2203702"/>
            <a:ext cx="8995953" cy="369332"/>
          </a:xfrm>
          <a:prstGeom prst="rect">
            <a:avLst/>
          </a:prstGeom>
          <a:noFill/>
        </p:spPr>
        <p:txBody>
          <a:bodyPr wrap="square" rtlCol="0">
            <a:spAutoFit/>
          </a:bodyPr>
          <a:lstStyle/>
          <a:p>
            <a:r>
              <a:rPr lang="es-MX" b="1" dirty="0"/>
              <a:t>CARRERA:</a:t>
            </a:r>
            <a:r>
              <a:rPr lang="es-MX" dirty="0"/>
              <a:t> Ingeniería en TI     </a:t>
            </a:r>
            <a:r>
              <a:rPr lang="es-MX" b="1" dirty="0" smtClean="0"/>
              <a:t>ASIGNATURA</a:t>
            </a:r>
            <a:r>
              <a:rPr lang="es-MX" dirty="0" smtClean="0"/>
              <a:t>: Desarrollo </a:t>
            </a:r>
            <a:r>
              <a:rPr lang="es-MX" dirty="0"/>
              <a:t>de Aplicaciones Web</a:t>
            </a:r>
          </a:p>
        </p:txBody>
      </p:sp>
      <p:sp>
        <p:nvSpPr>
          <p:cNvPr id="8" name="CuadroTexto 7"/>
          <p:cNvSpPr txBox="1"/>
          <p:nvPr/>
        </p:nvSpPr>
        <p:spPr>
          <a:xfrm>
            <a:off x="9126582" y="3429930"/>
            <a:ext cx="2377440" cy="1200329"/>
          </a:xfrm>
          <a:prstGeom prst="rect">
            <a:avLst/>
          </a:prstGeom>
          <a:noFill/>
        </p:spPr>
        <p:txBody>
          <a:bodyPr wrap="square" rtlCol="0">
            <a:spAutoFit/>
          </a:bodyPr>
          <a:lstStyle/>
          <a:p>
            <a:r>
              <a:rPr lang="es-MX" b="1" dirty="0"/>
              <a:t>GRADO:</a:t>
            </a:r>
            <a:r>
              <a:rPr lang="es-MX" dirty="0"/>
              <a:t> 9</a:t>
            </a:r>
            <a:r>
              <a:rPr lang="es-MX" dirty="0" smtClean="0"/>
              <a:t>              </a:t>
            </a:r>
            <a:r>
              <a:rPr lang="es-MX" b="1" dirty="0"/>
              <a:t>GRUPO: </a:t>
            </a:r>
            <a:r>
              <a:rPr lang="es-MX"/>
              <a:t>A       </a:t>
            </a:r>
            <a:endParaRPr lang="es-MX" smtClean="0"/>
          </a:p>
          <a:p>
            <a:r>
              <a:rPr lang="es-MX" b="1" smtClean="0"/>
              <a:t>TURNO:</a:t>
            </a:r>
            <a:r>
              <a:rPr lang="es-MX"/>
              <a:t> </a:t>
            </a:r>
            <a:r>
              <a:rPr lang="es-MX" smtClean="0"/>
              <a:t>Matutino</a:t>
            </a:r>
            <a:endParaRPr lang="es-MX" dirty="0"/>
          </a:p>
          <a:p>
            <a:endParaRPr lang="es-MX" dirty="0"/>
          </a:p>
        </p:txBody>
      </p:sp>
      <p:sp>
        <p:nvSpPr>
          <p:cNvPr id="10" name="CuadroTexto 9"/>
          <p:cNvSpPr txBox="1"/>
          <p:nvPr/>
        </p:nvSpPr>
        <p:spPr>
          <a:xfrm>
            <a:off x="1410259" y="5604991"/>
            <a:ext cx="4380413" cy="369332"/>
          </a:xfrm>
          <a:prstGeom prst="rect">
            <a:avLst/>
          </a:prstGeom>
          <a:noFill/>
        </p:spPr>
        <p:txBody>
          <a:bodyPr wrap="square" rtlCol="0">
            <a:spAutoFit/>
          </a:bodyPr>
          <a:lstStyle/>
          <a:p>
            <a:r>
              <a:rPr lang="es-MX" b="1" dirty="0" smtClean="0"/>
              <a:t>FECHA:</a:t>
            </a:r>
            <a:r>
              <a:rPr lang="es-MX" dirty="0" smtClean="0"/>
              <a:t>  </a:t>
            </a:r>
            <a:r>
              <a:rPr lang="es-MX" dirty="0" smtClean="0"/>
              <a:t>21/Junio/2019</a:t>
            </a:r>
            <a:endParaRPr lang="es-MX" dirty="0"/>
          </a:p>
        </p:txBody>
      </p:sp>
      <p:sp>
        <p:nvSpPr>
          <p:cNvPr id="11" name="CuadroTexto 10"/>
          <p:cNvSpPr txBox="1"/>
          <p:nvPr/>
        </p:nvSpPr>
        <p:spPr>
          <a:xfrm>
            <a:off x="1375952" y="4958660"/>
            <a:ext cx="6690031" cy="646331"/>
          </a:xfrm>
          <a:prstGeom prst="rect">
            <a:avLst/>
          </a:prstGeom>
          <a:noFill/>
        </p:spPr>
        <p:txBody>
          <a:bodyPr wrap="square" rtlCol="0">
            <a:spAutoFit/>
          </a:bodyPr>
          <a:lstStyle/>
          <a:p>
            <a:r>
              <a:rPr lang="es-MX" dirty="0"/>
              <a:t> </a:t>
            </a:r>
          </a:p>
          <a:p>
            <a:r>
              <a:rPr lang="es-MX" b="1" dirty="0"/>
              <a:t>DOCENTE:</a:t>
            </a:r>
            <a:r>
              <a:rPr lang="es-MX" dirty="0"/>
              <a:t> MC. Armando Méndez Morales</a:t>
            </a:r>
            <a:endParaRPr lang="es-MX" dirty="0" smtClean="0"/>
          </a:p>
        </p:txBody>
      </p:sp>
      <p:sp>
        <p:nvSpPr>
          <p:cNvPr id="2" name="Rectángulo 1"/>
          <p:cNvSpPr/>
          <p:nvPr/>
        </p:nvSpPr>
        <p:spPr>
          <a:xfrm>
            <a:off x="1419497" y="2711534"/>
            <a:ext cx="3937873" cy="369332"/>
          </a:xfrm>
          <a:prstGeom prst="rect">
            <a:avLst/>
          </a:prstGeom>
        </p:spPr>
        <p:txBody>
          <a:bodyPr wrap="none">
            <a:spAutoFit/>
          </a:bodyPr>
          <a:lstStyle/>
          <a:p>
            <a:r>
              <a:rPr lang="es-MX" b="1" dirty="0" smtClean="0"/>
              <a:t>UNIDAD II</a:t>
            </a:r>
            <a:r>
              <a:rPr lang="es-MX" dirty="0"/>
              <a:t>:</a:t>
            </a:r>
            <a:r>
              <a:rPr lang="es-MX" dirty="0" smtClean="0"/>
              <a:t> </a:t>
            </a:r>
            <a:r>
              <a:rPr lang="es-MX" dirty="0"/>
              <a:t>Unidad III. Desarrollo web</a:t>
            </a:r>
            <a:endParaRPr lang="es-MX" dirty="0"/>
          </a:p>
        </p:txBody>
      </p:sp>
    </p:spTree>
    <p:extLst>
      <p:ext uri="{BB962C8B-B14F-4D97-AF65-F5344CB8AC3E}">
        <p14:creationId xmlns:p14="http://schemas.microsoft.com/office/powerpoint/2010/main" val="3987567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583067" y="126275"/>
            <a:ext cx="8543925" cy="6553200"/>
          </a:xfrm>
          <a:prstGeom prst="rect">
            <a:avLst/>
          </a:prstGeom>
        </p:spPr>
      </p:pic>
      <p:sp>
        <p:nvSpPr>
          <p:cNvPr id="5" name="CuadroTexto 4"/>
          <p:cNvSpPr txBox="1"/>
          <p:nvPr/>
        </p:nvSpPr>
        <p:spPr>
          <a:xfrm flipH="1">
            <a:off x="9490164" y="2387212"/>
            <a:ext cx="2514601" cy="1754326"/>
          </a:xfrm>
          <a:prstGeom prst="rect">
            <a:avLst/>
          </a:prstGeom>
          <a:noFill/>
        </p:spPr>
        <p:txBody>
          <a:bodyPr wrap="square" rtlCol="0">
            <a:spAutoFit/>
          </a:bodyPr>
          <a:lstStyle/>
          <a:p>
            <a:r>
              <a:rPr lang="es-MX" dirty="0" smtClean="0"/>
              <a:t>Para el siguiente paso tenemos que iniciar nuestro </a:t>
            </a:r>
            <a:r>
              <a:rPr lang="es-MX" dirty="0" err="1" smtClean="0"/>
              <a:t>mongoDB</a:t>
            </a:r>
            <a:r>
              <a:rPr lang="es-MX" dirty="0" smtClean="0"/>
              <a:t>  sin cambiar ningún parámetro le daremos </a:t>
            </a:r>
            <a:r>
              <a:rPr lang="es-MX" b="1" dirty="0" smtClean="0"/>
              <a:t> </a:t>
            </a:r>
            <a:r>
              <a:rPr lang="es-MX" b="1" dirty="0" err="1" smtClean="0"/>
              <a:t>conect</a:t>
            </a:r>
            <a:endParaRPr lang="es-ES" dirty="0"/>
          </a:p>
        </p:txBody>
      </p:sp>
    </p:spTree>
    <p:extLst>
      <p:ext uri="{BB962C8B-B14F-4D97-AF65-F5344CB8AC3E}">
        <p14:creationId xmlns:p14="http://schemas.microsoft.com/office/powerpoint/2010/main" val="28552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18007" t="11697" r="31694" b="30089"/>
          <a:stretch/>
        </p:blipFill>
        <p:spPr>
          <a:xfrm>
            <a:off x="1867988" y="195941"/>
            <a:ext cx="6544491" cy="4258493"/>
          </a:xfrm>
          <a:prstGeom prst="rect">
            <a:avLst/>
          </a:prstGeom>
        </p:spPr>
      </p:pic>
      <p:sp>
        <p:nvSpPr>
          <p:cNvPr id="5" name="CuadroTexto 4"/>
          <p:cNvSpPr txBox="1"/>
          <p:nvPr/>
        </p:nvSpPr>
        <p:spPr>
          <a:xfrm flipH="1">
            <a:off x="8634548" y="2468880"/>
            <a:ext cx="3317966" cy="1477328"/>
          </a:xfrm>
          <a:prstGeom prst="rect">
            <a:avLst/>
          </a:prstGeom>
          <a:noFill/>
        </p:spPr>
        <p:txBody>
          <a:bodyPr wrap="square" rtlCol="0">
            <a:spAutoFit/>
          </a:bodyPr>
          <a:lstStyle/>
          <a:p>
            <a:r>
              <a:rPr lang="es-MX" dirty="0" smtClean="0"/>
              <a:t>Simplemente en el primer campo le colocaremos </a:t>
            </a:r>
            <a:r>
              <a:rPr lang="es-MX" b="1" dirty="0" smtClean="0"/>
              <a:t>[nombre de la base de datos]</a:t>
            </a:r>
          </a:p>
          <a:p>
            <a:r>
              <a:rPr lang="es-MX" dirty="0" smtClean="0"/>
              <a:t> segundo campo </a:t>
            </a:r>
            <a:r>
              <a:rPr lang="es-MX" b="1" dirty="0" smtClean="0"/>
              <a:t>[nombre de la tabla]</a:t>
            </a:r>
            <a:endParaRPr lang="es-ES" dirty="0"/>
          </a:p>
        </p:txBody>
      </p:sp>
    </p:spTree>
    <p:extLst>
      <p:ext uri="{BB962C8B-B14F-4D97-AF65-F5344CB8AC3E}">
        <p14:creationId xmlns:p14="http://schemas.microsoft.com/office/powerpoint/2010/main" val="1165185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2"/>
          <a:srcRect l="31761" t="5982" r="571" b="60446"/>
          <a:stretch/>
        </p:blipFill>
        <p:spPr>
          <a:xfrm>
            <a:off x="535577" y="326571"/>
            <a:ext cx="11286451" cy="3148149"/>
          </a:xfrm>
          <a:prstGeom prst="rect">
            <a:avLst/>
          </a:prstGeom>
        </p:spPr>
      </p:pic>
      <p:sp>
        <p:nvSpPr>
          <p:cNvPr id="8" name="CuadroTexto 7"/>
          <p:cNvSpPr txBox="1"/>
          <p:nvPr/>
        </p:nvSpPr>
        <p:spPr>
          <a:xfrm>
            <a:off x="1162594" y="3853543"/>
            <a:ext cx="8112034" cy="646331"/>
          </a:xfrm>
          <a:prstGeom prst="rect">
            <a:avLst/>
          </a:prstGeom>
          <a:noFill/>
        </p:spPr>
        <p:txBody>
          <a:bodyPr wrap="square" rtlCol="0">
            <a:spAutoFit/>
          </a:bodyPr>
          <a:lstStyle/>
          <a:p>
            <a:r>
              <a:rPr lang="es-MX" dirty="0" smtClean="0"/>
              <a:t>Seguido de eso en nuestro archivo en nuestro caso llamado </a:t>
            </a:r>
            <a:r>
              <a:rPr lang="es-MX" b="1" dirty="0" smtClean="0"/>
              <a:t>db.js </a:t>
            </a:r>
            <a:r>
              <a:rPr lang="es-MX" dirty="0" smtClean="0"/>
              <a:t> se encuentra un ejemplo de el archivo de  conexión </a:t>
            </a:r>
            <a:endParaRPr lang="es-ES" dirty="0"/>
          </a:p>
        </p:txBody>
      </p:sp>
    </p:spTree>
    <p:extLst>
      <p:ext uri="{BB962C8B-B14F-4D97-AF65-F5344CB8AC3E}">
        <p14:creationId xmlns:p14="http://schemas.microsoft.com/office/powerpoint/2010/main" val="285404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29452" t="6875" r="22156" b="54911"/>
          <a:stretch/>
        </p:blipFill>
        <p:spPr>
          <a:xfrm>
            <a:off x="6178732" y="3944981"/>
            <a:ext cx="5856514" cy="2795451"/>
          </a:xfrm>
          <a:prstGeom prst="rect">
            <a:avLst/>
          </a:prstGeom>
        </p:spPr>
      </p:pic>
      <p:pic>
        <p:nvPicPr>
          <p:cNvPr id="5" name="Imagen 4"/>
          <p:cNvPicPr>
            <a:picLocks noChangeAspect="1"/>
          </p:cNvPicPr>
          <p:nvPr/>
        </p:nvPicPr>
        <p:blipFill rotWithShape="1">
          <a:blip r:embed="rId3"/>
          <a:srcRect l="30557" t="6875" r="21955" b="31340"/>
          <a:stretch/>
        </p:blipFill>
        <p:spPr>
          <a:xfrm>
            <a:off x="0" y="0"/>
            <a:ext cx="6178732" cy="4519749"/>
          </a:xfrm>
          <a:prstGeom prst="rect">
            <a:avLst/>
          </a:prstGeom>
        </p:spPr>
      </p:pic>
      <p:sp>
        <p:nvSpPr>
          <p:cNvPr id="6" name="CuadroTexto 5"/>
          <p:cNvSpPr txBox="1"/>
          <p:nvPr/>
        </p:nvSpPr>
        <p:spPr>
          <a:xfrm>
            <a:off x="6309360" y="248194"/>
            <a:ext cx="5882640" cy="1477328"/>
          </a:xfrm>
          <a:prstGeom prst="rect">
            <a:avLst/>
          </a:prstGeom>
          <a:noFill/>
        </p:spPr>
        <p:txBody>
          <a:bodyPr wrap="square" rtlCol="0">
            <a:spAutoFit/>
          </a:bodyPr>
          <a:lstStyle/>
          <a:p>
            <a:r>
              <a:rPr lang="es-MX" dirty="0" smtClean="0"/>
              <a:t>En </a:t>
            </a:r>
            <a:r>
              <a:rPr lang="es-MX" dirty="0" err="1"/>
              <a:t>M</a:t>
            </a:r>
            <a:r>
              <a:rPr lang="es-MX" dirty="0" err="1" smtClean="0"/>
              <a:t>ongoDB</a:t>
            </a:r>
            <a:r>
              <a:rPr lang="es-MX" dirty="0" smtClean="0"/>
              <a:t> se necesita especificar un esquema de tabla  ya que solo se crea la tabla sin </a:t>
            </a:r>
            <a:r>
              <a:rPr lang="es-MX" dirty="0" err="1" smtClean="0"/>
              <a:t>especificion</a:t>
            </a:r>
            <a:r>
              <a:rPr lang="es-MX" dirty="0" smtClean="0"/>
              <a:t> aquí un ejemplo de nuestro archivo </a:t>
            </a:r>
            <a:r>
              <a:rPr lang="es-MX" b="1" dirty="0" smtClean="0"/>
              <a:t>employee.model.js </a:t>
            </a:r>
            <a:r>
              <a:rPr lang="es-MX" dirty="0" smtClean="0"/>
              <a:t> donde explica que nuestra tabla contendrá </a:t>
            </a:r>
            <a:r>
              <a:rPr lang="es-MX" b="1" dirty="0" err="1" smtClean="0"/>
              <a:t>fullName</a:t>
            </a:r>
            <a:r>
              <a:rPr lang="es-MX" b="1" dirty="0" smtClean="0"/>
              <a:t>,  email,  Mobile y </a:t>
            </a:r>
            <a:r>
              <a:rPr lang="es-MX" b="1" dirty="0" err="1" smtClean="0"/>
              <a:t>city</a:t>
            </a:r>
            <a:r>
              <a:rPr lang="es-MX" b="1" dirty="0" smtClean="0"/>
              <a:t> </a:t>
            </a:r>
            <a:r>
              <a:rPr lang="es-MX" dirty="0" smtClean="0"/>
              <a:t>(nombre completo, correo, teléfono y ciudad).</a:t>
            </a:r>
            <a:endParaRPr lang="es-ES" dirty="0"/>
          </a:p>
        </p:txBody>
      </p:sp>
      <p:sp>
        <p:nvSpPr>
          <p:cNvPr id="7" name="CuadroTexto 6"/>
          <p:cNvSpPr txBox="1"/>
          <p:nvPr/>
        </p:nvSpPr>
        <p:spPr>
          <a:xfrm>
            <a:off x="352697" y="4637315"/>
            <a:ext cx="4637315" cy="1200329"/>
          </a:xfrm>
          <a:prstGeom prst="rect">
            <a:avLst/>
          </a:prstGeom>
          <a:noFill/>
        </p:spPr>
        <p:txBody>
          <a:bodyPr wrap="square" rtlCol="0">
            <a:spAutoFit/>
          </a:bodyPr>
          <a:lstStyle/>
          <a:p>
            <a:r>
              <a:rPr lang="es-MX" dirty="0" smtClean="0"/>
              <a:t>Y el contenido de nuestro archivo </a:t>
            </a:r>
            <a:r>
              <a:rPr lang="es-MX" b="1" dirty="0" smtClean="0"/>
              <a:t> server.js </a:t>
            </a:r>
            <a:r>
              <a:rPr lang="es-MX" dirty="0" smtClean="0"/>
              <a:t> donde especificamos  el puerto que en este caso donde se ejecutara el proyecto será en el puerto </a:t>
            </a:r>
            <a:r>
              <a:rPr lang="es-MX" b="1" dirty="0" smtClean="0"/>
              <a:t>3000</a:t>
            </a:r>
            <a:endParaRPr lang="es-ES" dirty="0"/>
          </a:p>
        </p:txBody>
      </p:sp>
    </p:spTree>
    <p:extLst>
      <p:ext uri="{BB962C8B-B14F-4D97-AF65-F5344CB8AC3E}">
        <p14:creationId xmlns:p14="http://schemas.microsoft.com/office/powerpoint/2010/main" val="2590279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531768" y="4173446"/>
            <a:ext cx="3543578" cy="366577"/>
          </a:xfrm>
          <a:prstGeom prst="rect">
            <a:avLst/>
          </a:prstGeom>
        </p:spPr>
      </p:pic>
      <p:pic>
        <p:nvPicPr>
          <p:cNvPr id="5" name="Imagen 4"/>
          <p:cNvPicPr>
            <a:picLocks noChangeAspect="1"/>
          </p:cNvPicPr>
          <p:nvPr/>
        </p:nvPicPr>
        <p:blipFill>
          <a:blip r:embed="rId3"/>
          <a:stretch>
            <a:fillRect/>
          </a:stretch>
        </p:blipFill>
        <p:spPr>
          <a:xfrm>
            <a:off x="531768" y="844323"/>
            <a:ext cx="11403342" cy="486728"/>
          </a:xfrm>
          <a:prstGeom prst="rect">
            <a:avLst/>
          </a:prstGeom>
        </p:spPr>
      </p:pic>
      <p:pic>
        <p:nvPicPr>
          <p:cNvPr id="6" name="Imagen 5"/>
          <p:cNvPicPr>
            <a:picLocks noChangeAspect="1"/>
          </p:cNvPicPr>
          <p:nvPr/>
        </p:nvPicPr>
        <p:blipFill>
          <a:blip r:embed="rId4"/>
          <a:stretch>
            <a:fillRect/>
          </a:stretch>
        </p:blipFill>
        <p:spPr>
          <a:xfrm>
            <a:off x="531768" y="1542302"/>
            <a:ext cx="11224605" cy="1817098"/>
          </a:xfrm>
          <a:prstGeom prst="rect">
            <a:avLst/>
          </a:prstGeom>
        </p:spPr>
      </p:pic>
      <p:pic>
        <p:nvPicPr>
          <p:cNvPr id="7" name="Imagen 6"/>
          <p:cNvPicPr>
            <a:picLocks noChangeAspect="1"/>
          </p:cNvPicPr>
          <p:nvPr/>
        </p:nvPicPr>
        <p:blipFill>
          <a:blip r:embed="rId5"/>
          <a:stretch>
            <a:fillRect/>
          </a:stretch>
        </p:blipFill>
        <p:spPr>
          <a:xfrm>
            <a:off x="531768" y="4688206"/>
            <a:ext cx="9382125" cy="1990725"/>
          </a:xfrm>
          <a:prstGeom prst="rect">
            <a:avLst/>
          </a:prstGeom>
        </p:spPr>
      </p:pic>
      <p:sp>
        <p:nvSpPr>
          <p:cNvPr id="8" name="CuadroTexto 7"/>
          <p:cNvSpPr txBox="1"/>
          <p:nvPr/>
        </p:nvSpPr>
        <p:spPr>
          <a:xfrm>
            <a:off x="531768" y="197992"/>
            <a:ext cx="11054986" cy="646331"/>
          </a:xfrm>
          <a:prstGeom prst="rect">
            <a:avLst/>
          </a:prstGeom>
          <a:noFill/>
        </p:spPr>
        <p:txBody>
          <a:bodyPr wrap="square" rtlCol="0">
            <a:spAutoFit/>
          </a:bodyPr>
          <a:lstStyle/>
          <a:p>
            <a:r>
              <a:rPr lang="es-MX" dirty="0" smtClean="0"/>
              <a:t>Una vez hecho esto se procede a descargar otras librerías necesarias para conectar a base de datos en esta es </a:t>
            </a:r>
            <a:r>
              <a:rPr lang="es-MX" dirty="0" err="1" smtClean="0"/>
              <a:t>nodemon</a:t>
            </a:r>
            <a:endParaRPr lang="es-ES" dirty="0"/>
          </a:p>
        </p:txBody>
      </p:sp>
      <p:sp>
        <p:nvSpPr>
          <p:cNvPr id="9" name="CuadroTexto 8"/>
          <p:cNvSpPr txBox="1"/>
          <p:nvPr/>
        </p:nvSpPr>
        <p:spPr>
          <a:xfrm>
            <a:off x="675292" y="3527115"/>
            <a:ext cx="11116293" cy="646331"/>
          </a:xfrm>
          <a:prstGeom prst="rect">
            <a:avLst/>
          </a:prstGeom>
          <a:noFill/>
        </p:spPr>
        <p:txBody>
          <a:bodyPr wrap="square" rtlCol="0">
            <a:spAutoFit/>
          </a:bodyPr>
          <a:lstStyle/>
          <a:p>
            <a:r>
              <a:rPr lang="es-MX" dirty="0" smtClean="0"/>
              <a:t>Pero en algunas ocasiones la instrucción anterior descarga todo los paquetes que se necesitan y en ese caso será necesario que se ejecute la siguiente instrucción  </a:t>
            </a:r>
            <a:r>
              <a:rPr lang="es-MX" b="1" dirty="0" err="1" smtClean="0"/>
              <a:t>npm</a:t>
            </a:r>
            <a:r>
              <a:rPr lang="es-MX" b="1" dirty="0" smtClean="0"/>
              <a:t> </a:t>
            </a:r>
            <a:r>
              <a:rPr lang="es-MX" b="1" dirty="0" err="1" smtClean="0"/>
              <a:t>install</a:t>
            </a:r>
            <a:r>
              <a:rPr lang="es-MX" b="1" dirty="0" smtClean="0"/>
              <a:t> –g </a:t>
            </a:r>
            <a:r>
              <a:rPr lang="es-MX" b="1" dirty="0" err="1" smtClean="0"/>
              <a:t>nodemon</a:t>
            </a:r>
            <a:r>
              <a:rPr lang="es-MX" b="1" dirty="0" smtClean="0"/>
              <a:t> </a:t>
            </a:r>
            <a:r>
              <a:rPr lang="es-MX" dirty="0" smtClean="0"/>
              <a:t> (donde –g corresponde a general)</a:t>
            </a:r>
            <a:endParaRPr lang="es-ES" dirty="0"/>
          </a:p>
        </p:txBody>
      </p:sp>
    </p:spTree>
    <p:extLst>
      <p:ext uri="{BB962C8B-B14F-4D97-AF65-F5344CB8AC3E}">
        <p14:creationId xmlns:p14="http://schemas.microsoft.com/office/powerpoint/2010/main" val="2965412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88879" y="1031685"/>
            <a:ext cx="11079137" cy="458289"/>
          </a:xfrm>
          <a:prstGeom prst="rect">
            <a:avLst/>
          </a:prstGeom>
        </p:spPr>
      </p:pic>
      <p:pic>
        <p:nvPicPr>
          <p:cNvPr id="5" name="Imagen 4"/>
          <p:cNvPicPr>
            <a:picLocks noChangeAspect="1"/>
          </p:cNvPicPr>
          <p:nvPr/>
        </p:nvPicPr>
        <p:blipFill>
          <a:blip r:embed="rId3"/>
          <a:stretch>
            <a:fillRect/>
          </a:stretch>
        </p:blipFill>
        <p:spPr>
          <a:xfrm>
            <a:off x="552786" y="1885096"/>
            <a:ext cx="5572972" cy="1197157"/>
          </a:xfrm>
          <a:prstGeom prst="rect">
            <a:avLst/>
          </a:prstGeom>
        </p:spPr>
      </p:pic>
      <p:pic>
        <p:nvPicPr>
          <p:cNvPr id="6" name="Imagen 5"/>
          <p:cNvPicPr>
            <a:picLocks noChangeAspect="1"/>
          </p:cNvPicPr>
          <p:nvPr/>
        </p:nvPicPr>
        <p:blipFill>
          <a:blip r:embed="rId4"/>
          <a:stretch>
            <a:fillRect/>
          </a:stretch>
        </p:blipFill>
        <p:spPr>
          <a:xfrm>
            <a:off x="552786" y="3607282"/>
            <a:ext cx="6281492" cy="2121898"/>
          </a:xfrm>
          <a:prstGeom prst="rect">
            <a:avLst/>
          </a:prstGeom>
        </p:spPr>
      </p:pic>
      <p:sp>
        <p:nvSpPr>
          <p:cNvPr id="7" name="CuadroTexto 6"/>
          <p:cNvSpPr txBox="1"/>
          <p:nvPr/>
        </p:nvSpPr>
        <p:spPr>
          <a:xfrm>
            <a:off x="726016" y="108355"/>
            <a:ext cx="10204862" cy="923330"/>
          </a:xfrm>
          <a:prstGeom prst="rect">
            <a:avLst/>
          </a:prstGeom>
          <a:noFill/>
        </p:spPr>
        <p:txBody>
          <a:bodyPr wrap="square" rtlCol="0">
            <a:spAutoFit/>
          </a:bodyPr>
          <a:lstStyle/>
          <a:p>
            <a:r>
              <a:rPr lang="es-MX" dirty="0" smtClean="0"/>
              <a:t>Algunas veces tiene que ser necesario descargar librerías especificas para poder ejecutar ciertas acciones en nuestros proyecto, así que tendrás que descargar todas las librerías que necesites en nuestro caso fue </a:t>
            </a:r>
            <a:r>
              <a:rPr lang="es-MX" b="1" dirty="0" err="1" smtClean="0"/>
              <a:t>express-handlebars</a:t>
            </a:r>
            <a:endParaRPr lang="es-ES" dirty="0"/>
          </a:p>
        </p:txBody>
      </p:sp>
      <p:sp>
        <p:nvSpPr>
          <p:cNvPr id="8" name="CuadroTexto 7"/>
          <p:cNvSpPr txBox="1"/>
          <p:nvPr/>
        </p:nvSpPr>
        <p:spPr>
          <a:xfrm>
            <a:off x="6834278" y="1885096"/>
            <a:ext cx="4652683" cy="1477328"/>
          </a:xfrm>
          <a:prstGeom prst="rect">
            <a:avLst/>
          </a:prstGeom>
          <a:noFill/>
        </p:spPr>
        <p:txBody>
          <a:bodyPr wrap="square" rtlCol="0">
            <a:spAutoFit/>
          </a:bodyPr>
          <a:lstStyle/>
          <a:p>
            <a:r>
              <a:rPr lang="es-MX" dirty="0" smtClean="0"/>
              <a:t>Seguido de eso necesitarás ejecutar el siguiente código</a:t>
            </a:r>
          </a:p>
          <a:p>
            <a:r>
              <a:rPr lang="es-MX" dirty="0"/>
              <a:t> </a:t>
            </a:r>
            <a:r>
              <a:rPr lang="es-MX" b="1" dirty="0"/>
              <a:t> </a:t>
            </a:r>
            <a:r>
              <a:rPr lang="es-MX" b="1" dirty="0" err="1" smtClean="0"/>
              <a:t>node</a:t>
            </a:r>
            <a:r>
              <a:rPr lang="es-MX" b="1" dirty="0" smtClean="0"/>
              <a:t> server.js </a:t>
            </a:r>
            <a:r>
              <a:rPr lang="es-MX" dirty="0" smtClean="0"/>
              <a:t> para verificar tu conexión, este mensaje  corresponde a lo que colocamos en nuestro archivo </a:t>
            </a:r>
            <a:r>
              <a:rPr lang="es-MX" b="1" dirty="0" smtClean="0"/>
              <a:t> server.js</a:t>
            </a:r>
            <a:endParaRPr lang="es-ES" dirty="0"/>
          </a:p>
        </p:txBody>
      </p:sp>
      <p:sp>
        <p:nvSpPr>
          <p:cNvPr id="9" name="CuadroTexto 8"/>
          <p:cNvSpPr txBox="1"/>
          <p:nvPr/>
        </p:nvSpPr>
        <p:spPr>
          <a:xfrm>
            <a:off x="7126941" y="3899647"/>
            <a:ext cx="4087906" cy="2031325"/>
          </a:xfrm>
          <a:prstGeom prst="rect">
            <a:avLst/>
          </a:prstGeom>
          <a:noFill/>
        </p:spPr>
        <p:txBody>
          <a:bodyPr wrap="square" rtlCol="0">
            <a:spAutoFit/>
          </a:bodyPr>
          <a:lstStyle/>
          <a:p>
            <a:r>
              <a:rPr lang="es-MX" dirty="0" smtClean="0"/>
              <a:t>Y para verificar que nuestro servicio de </a:t>
            </a:r>
            <a:r>
              <a:rPr lang="es-MX" dirty="0" err="1" smtClean="0"/>
              <a:t>nodemon</a:t>
            </a:r>
            <a:r>
              <a:rPr lang="es-MX" dirty="0" smtClean="0"/>
              <a:t> se esta ejecutando se </a:t>
            </a:r>
            <a:r>
              <a:rPr lang="es-MX" dirty="0" err="1" smtClean="0"/>
              <a:t>especific</a:t>
            </a:r>
            <a:r>
              <a:rPr lang="es-MX" dirty="0" smtClean="0"/>
              <a:t> la instrucción </a:t>
            </a:r>
            <a:r>
              <a:rPr lang="es-MX" b="1" dirty="0" smtClean="0"/>
              <a:t> </a:t>
            </a:r>
            <a:r>
              <a:rPr lang="es-MX" b="1" dirty="0" err="1" smtClean="0"/>
              <a:t>nodemon</a:t>
            </a:r>
            <a:r>
              <a:rPr lang="es-MX" b="1" dirty="0" smtClean="0"/>
              <a:t> server.js </a:t>
            </a:r>
            <a:r>
              <a:rPr lang="es-MX" dirty="0" smtClean="0"/>
              <a:t> donde el mensaje que aparece ahí esta de acuerdo a lo que colocamos en nuestro archivo </a:t>
            </a:r>
            <a:r>
              <a:rPr lang="es-MX" b="1" dirty="0" smtClean="0"/>
              <a:t>server.js</a:t>
            </a:r>
            <a:endParaRPr lang="es-MX" dirty="0" smtClean="0"/>
          </a:p>
          <a:p>
            <a:endParaRPr lang="es-ES" dirty="0"/>
          </a:p>
        </p:txBody>
      </p:sp>
    </p:spTree>
    <p:extLst>
      <p:ext uri="{BB962C8B-B14F-4D97-AF65-F5344CB8AC3E}">
        <p14:creationId xmlns:p14="http://schemas.microsoft.com/office/powerpoint/2010/main" val="2069918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urls</a:t>
            </a:r>
            <a:endParaRPr lang="es-ES" dirty="0"/>
          </a:p>
        </p:txBody>
      </p:sp>
      <p:sp>
        <p:nvSpPr>
          <p:cNvPr id="3" name="Marcador de contenido 2"/>
          <p:cNvSpPr>
            <a:spLocks noGrp="1"/>
          </p:cNvSpPr>
          <p:nvPr>
            <p:ph idx="1"/>
          </p:nvPr>
        </p:nvSpPr>
        <p:spPr/>
        <p:txBody>
          <a:bodyPr>
            <a:normAutofit fontScale="92500" lnSpcReduction="20000"/>
          </a:bodyPr>
          <a:lstStyle/>
          <a:p>
            <a:r>
              <a:rPr lang="es-ES" dirty="0">
                <a:hlinkClick r:id="rId2"/>
              </a:rPr>
              <a:t>https://</a:t>
            </a:r>
            <a:r>
              <a:rPr lang="es-ES" dirty="0" smtClean="0">
                <a:hlinkClick r:id="rId2"/>
              </a:rPr>
              <a:t>www.npmjs.com/package/express</a:t>
            </a:r>
            <a:endParaRPr lang="es-ES" dirty="0" smtClean="0"/>
          </a:p>
          <a:p>
            <a:r>
              <a:rPr lang="es-ES" dirty="0">
                <a:hlinkClick r:id="rId3"/>
              </a:rPr>
              <a:t>https://</a:t>
            </a:r>
            <a:r>
              <a:rPr lang="es-ES" dirty="0" smtClean="0">
                <a:hlinkClick r:id="rId3"/>
              </a:rPr>
              <a:t>www.npmjs.com/package/mongoose</a:t>
            </a:r>
            <a:endParaRPr lang="es-ES" dirty="0" smtClean="0"/>
          </a:p>
          <a:p>
            <a:r>
              <a:rPr lang="es-ES" dirty="0">
                <a:hlinkClick r:id="rId4"/>
              </a:rPr>
              <a:t>https://</a:t>
            </a:r>
            <a:r>
              <a:rPr lang="es-ES" dirty="0" smtClean="0">
                <a:hlinkClick r:id="rId4"/>
              </a:rPr>
              <a:t>www.npmjs.com/package/handlebars</a:t>
            </a:r>
            <a:endParaRPr lang="es-ES" dirty="0" smtClean="0"/>
          </a:p>
          <a:p>
            <a:r>
              <a:rPr lang="es-ES" dirty="0">
                <a:hlinkClick r:id="rId5"/>
              </a:rPr>
              <a:t>https://</a:t>
            </a:r>
            <a:r>
              <a:rPr lang="es-ES" dirty="0" smtClean="0">
                <a:hlinkClick r:id="rId5"/>
              </a:rPr>
              <a:t>www.npmjs.com/package/body-parser</a:t>
            </a:r>
            <a:endParaRPr lang="es-ES" dirty="0"/>
          </a:p>
          <a:p>
            <a:r>
              <a:rPr lang="es-ES" dirty="0">
                <a:hlinkClick r:id="rId6"/>
              </a:rPr>
              <a:t>https://</a:t>
            </a:r>
            <a:r>
              <a:rPr lang="es-ES" dirty="0" smtClean="0">
                <a:hlinkClick r:id="rId6"/>
              </a:rPr>
              <a:t>www.npmjs.com/package/nodemon</a:t>
            </a:r>
            <a:endParaRPr lang="es-ES" dirty="0" smtClean="0"/>
          </a:p>
          <a:p>
            <a:r>
              <a:rPr lang="es-ES" dirty="0">
                <a:hlinkClick r:id="rId7"/>
              </a:rPr>
              <a:t>https://</a:t>
            </a:r>
            <a:r>
              <a:rPr lang="es-ES" dirty="0" smtClean="0">
                <a:hlinkClick r:id="rId7"/>
              </a:rPr>
              <a:t>www.npmjs.com/package/express-handlebars</a:t>
            </a:r>
            <a:endParaRPr lang="es-ES" dirty="0" smtClean="0"/>
          </a:p>
          <a:p>
            <a:r>
              <a:rPr lang="es-ES" dirty="0">
                <a:hlinkClick r:id="rId8"/>
              </a:rPr>
              <a:t>https://nodejs.org/es</a:t>
            </a:r>
            <a:r>
              <a:rPr lang="es-ES" dirty="0" smtClean="0">
                <a:hlinkClick r:id="rId8"/>
              </a:rPr>
              <a:t>/</a:t>
            </a:r>
            <a:endParaRPr lang="es-ES" dirty="0" smtClean="0"/>
          </a:p>
          <a:p>
            <a:r>
              <a:rPr lang="es-ES" dirty="0">
                <a:hlinkClick r:id="rId9"/>
              </a:rPr>
              <a:t>https://www.mongodb.com/download-center/community</a:t>
            </a:r>
            <a:endParaRPr lang="es-ES" dirty="0"/>
          </a:p>
        </p:txBody>
      </p:sp>
    </p:spTree>
    <p:extLst>
      <p:ext uri="{BB962C8B-B14F-4D97-AF65-F5344CB8AC3E}">
        <p14:creationId xmlns:p14="http://schemas.microsoft.com/office/powerpoint/2010/main" val="652047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382077" y="471030"/>
            <a:ext cx="9610725" cy="4610100"/>
          </a:xfrm>
          <a:prstGeom prst="rect">
            <a:avLst/>
          </a:prstGeom>
        </p:spPr>
      </p:pic>
      <p:sp>
        <p:nvSpPr>
          <p:cNvPr id="5" name="Rectángulo 4"/>
          <p:cNvSpPr/>
          <p:nvPr/>
        </p:nvSpPr>
        <p:spPr>
          <a:xfrm>
            <a:off x="1637212" y="5182829"/>
            <a:ext cx="9355590" cy="369332"/>
          </a:xfrm>
          <a:prstGeom prst="rect">
            <a:avLst/>
          </a:prstGeom>
        </p:spPr>
        <p:txBody>
          <a:bodyPr wrap="square">
            <a:spAutoFit/>
          </a:bodyPr>
          <a:lstStyle/>
          <a:p>
            <a:r>
              <a:rPr lang="es-ES" dirty="0">
                <a:solidFill>
                  <a:srgbClr val="2D2D2D"/>
                </a:solidFill>
                <a:latin typeface="Lato" panose="020F0502020204030203" pitchFamily="34" charset="0"/>
              </a:rPr>
              <a:t>Lo primero que vamos hacer es descargar </a:t>
            </a:r>
            <a:r>
              <a:rPr lang="es-ES" b="1" dirty="0">
                <a:solidFill>
                  <a:srgbClr val="2D2D2D"/>
                </a:solidFill>
                <a:latin typeface="Lato" panose="020F0502020204030203" pitchFamily="34" charset="0"/>
              </a:rPr>
              <a:t>Node.js</a:t>
            </a:r>
            <a:r>
              <a:rPr lang="es-ES" dirty="0">
                <a:solidFill>
                  <a:srgbClr val="2D2D2D"/>
                </a:solidFill>
                <a:latin typeface="Lato" panose="020F0502020204030203" pitchFamily="34" charset="0"/>
              </a:rPr>
              <a:t> desde su página oficial</a:t>
            </a:r>
            <a:endParaRPr lang="es-ES" dirty="0"/>
          </a:p>
        </p:txBody>
      </p:sp>
      <p:sp>
        <p:nvSpPr>
          <p:cNvPr id="6" name="Rectángulo 5"/>
          <p:cNvSpPr/>
          <p:nvPr/>
        </p:nvSpPr>
        <p:spPr>
          <a:xfrm>
            <a:off x="3791842" y="50849"/>
            <a:ext cx="3850670" cy="369332"/>
          </a:xfrm>
          <a:prstGeom prst="rect">
            <a:avLst/>
          </a:prstGeom>
        </p:spPr>
        <p:txBody>
          <a:bodyPr wrap="none">
            <a:spAutoFit/>
          </a:bodyPr>
          <a:lstStyle/>
          <a:p>
            <a:r>
              <a:rPr lang="es-ES" b="1" cap="all" dirty="0">
                <a:solidFill>
                  <a:srgbClr val="2D2D2D"/>
                </a:solidFill>
                <a:latin typeface="Lato" panose="020F0502020204030203" pitchFamily="34" charset="0"/>
              </a:rPr>
              <a:t>DESCARGAR E INSTALAR NODE.JS</a:t>
            </a:r>
            <a:endParaRPr lang="es-ES" b="1" i="0" cap="all" dirty="0">
              <a:solidFill>
                <a:srgbClr val="2D2D2D"/>
              </a:solidFill>
              <a:effectLst/>
              <a:latin typeface="Lato" panose="020F0502020204030203" pitchFamily="34" charset="0"/>
            </a:endParaRPr>
          </a:p>
        </p:txBody>
      </p:sp>
    </p:spTree>
    <p:extLst>
      <p:ext uri="{BB962C8B-B14F-4D97-AF65-F5344CB8AC3E}">
        <p14:creationId xmlns:p14="http://schemas.microsoft.com/office/powerpoint/2010/main" val="2705513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525486" y="271195"/>
            <a:ext cx="8329748" cy="369332"/>
          </a:xfrm>
          <a:prstGeom prst="rect">
            <a:avLst/>
          </a:prstGeom>
        </p:spPr>
        <p:txBody>
          <a:bodyPr wrap="square">
            <a:spAutoFit/>
          </a:bodyPr>
          <a:lstStyle/>
          <a:p>
            <a:r>
              <a:rPr lang="es-ES" b="1" cap="all" dirty="0">
                <a:solidFill>
                  <a:srgbClr val="2D2D2D"/>
                </a:solidFill>
                <a:latin typeface="Lato" panose="020F0502020204030203" pitchFamily="34" charset="0"/>
              </a:rPr>
              <a:t>PROBAR QUE NODE.JS SE HA INSTALADO CORRECTAMENTE</a:t>
            </a:r>
            <a:endParaRPr lang="es-ES" b="1" i="0" cap="all" dirty="0">
              <a:solidFill>
                <a:srgbClr val="2D2D2D"/>
              </a:solidFill>
              <a:effectLst/>
              <a:latin typeface="Lato" panose="020F0502020204030203" pitchFamily="34" charset="0"/>
            </a:endParaRPr>
          </a:p>
        </p:txBody>
      </p:sp>
      <p:pic>
        <p:nvPicPr>
          <p:cNvPr id="5" name="Imagen 4"/>
          <p:cNvPicPr>
            <a:picLocks noChangeAspect="1"/>
          </p:cNvPicPr>
          <p:nvPr/>
        </p:nvPicPr>
        <p:blipFill>
          <a:blip r:embed="rId2"/>
          <a:stretch>
            <a:fillRect/>
          </a:stretch>
        </p:blipFill>
        <p:spPr>
          <a:xfrm>
            <a:off x="3114403" y="855976"/>
            <a:ext cx="5245826" cy="2424207"/>
          </a:xfrm>
          <a:prstGeom prst="rect">
            <a:avLst/>
          </a:prstGeom>
        </p:spPr>
      </p:pic>
      <p:sp>
        <p:nvSpPr>
          <p:cNvPr id="11" name="Rectángulo 10"/>
          <p:cNvSpPr/>
          <p:nvPr/>
        </p:nvSpPr>
        <p:spPr>
          <a:xfrm>
            <a:off x="143434" y="3495633"/>
            <a:ext cx="12685059" cy="2585323"/>
          </a:xfrm>
          <a:prstGeom prst="rect">
            <a:avLst/>
          </a:prstGeom>
        </p:spPr>
        <p:txBody>
          <a:bodyPr wrap="square">
            <a:spAutoFit/>
          </a:bodyPr>
          <a:lstStyle/>
          <a:p>
            <a:r>
              <a:rPr lang="es-ES" dirty="0">
                <a:solidFill>
                  <a:srgbClr val="2D2D2D"/>
                </a:solidFill>
                <a:latin typeface="Lato" panose="020F0502020204030203" pitchFamily="34" charset="0"/>
              </a:rPr>
              <a:t>Primero vamos a verificar que Node.js se ha instalado correctamente para esto abrimos una consola </a:t>
            </a:r>
            <a:r>
              <a:rPr lang="es-ES" dirty="0" err="1">
                <a:solidFill>
                  <a:srgbClr val="2D2D2D"/>
                </a:solidFill>
                <a:latin typeface="Lato" panose="020F0502020204030203" pitchFamily="34" charset="0"/>
              </a:rPr>
              <a:t>cmd</a:t>
            </a:r>
            <a:r>
              <a:rPr lang="es-ES" dirty="0">
                <a:solidFill>
                  <a:srgbClr val="2D2D2D"/>
                </a:solidFill>
                <a:latin typeface="Lato" panose="020F0502020204030203" pitchFamily="34" charset="0"/>
              </a:rPr>
              <a:t> y ejecutamos el siguiente comando</a:t>
            </a:r>
            <a:r>
              <a:rPr lang="es-ES" dirty="0" smtClean="0">
                <a:solidFill>
                  <a:srgbClr val="2D2D2D"/>
                </a:solidFill>
                <a:latin typeface="Lato" panose="020F0502020204030203" pitchFamily="34" charset="0"/>
              </a:rPr>
              <a:t>:</a:t>
            </a:r>
          </a:p>
          <a:p>
            <a:r>
              <a:rPr lang="es-MX" b="1" dirty="0" err="1" smtClean="0"/>
              <a:t>node</a:t>
            </a:r>
            <a:r>
              <a:rPr lang="es-MX" b="1" dirty="0" smtClean="0"/>
              <a:t> –v</a:t>
            </a:r>
          </a:p>
          <a:p>
            <a:endParaRPr lang="es-MX" b="1" dirty="0">
              <a:solidFill>
                <a:srgbClr val="2D2D2D"/>
              </a:solidFill>
              <a:latin typeface="Lato" panose="020F0502020204030203" pitchFamily="34" charset="0"/>
            </a:endParaRPr>
          </a:p>
          <a:p>
            <a:r>
              <a:rPr lang="es-ES" dirty="0"/>
              <a:t>Este comando retornará la versión actual de Node.js. </a:t>
            </a:r>
          </a:p>
          <a:p>
            <a:r>
              <a:rPr lang="es-ES" dirty="0"/>
              <a:t>Lo siguiente que vamos hacer es verificar la versión del gestor de paquetes NPM instalada, para esto usando la consola abierta ejecutamos el comando</a:t>
            </a:r>
            <a:r>
              <a:rPr lang="es-ES" dirty="0" smtClean="0"/>
              <a:t>:</a:t>
            </a:r>
          </a:p>
          <a:p>
            <a:r>
              <a:rPr lang="es-MX" b="1" dirty="0" err="1" smtClean="0"/>
              <a:t>npm</a:t>
            </a:r>
            <a:r>
              <a:rPr lang="es-MX" b="1" dirty="0" smtClean="0"/>
              <a:t> -v</a:t>
            </a:r>
            <a:endParaRPr lang="es-ES" b="1" dirty="0"/>
          </a:p>
          <a:p>
            <a:endParaRPr lang="es-MX" b="1" dirty="0">
              <a:solidFill>
                <a:srgbClr val="2D2D2D"/>
              </a:solidFill>
              <a:latin typeface="Lato" panose="020F0502020204030203" pitchFamily="34" charset="0"/>
            </a:endParaRPr>
          </a:p>
        </p:txBody>
      </p:sp>
    </p:spTree>
    <p:extLst>
      <p:ext uri="{BB962C8B-B14F-4D97-AF65-F5344CB8AC3E}">
        <p14:creationId xmlns:p14="http://schemas.microsoft.com/office/powerpoint/2010/main" val="38336192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1603979" y="956919"/>
            <a:ext cx="9603275" cy="1049235"/>
          </a:xfrm>
          <a:prstGeom prst="rect">
            <a:avLst/>
          </a:prstGeom>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s-ES" smtClean="0"/>
              <a:t>instalación y configuración de un framework para desarrollo de aplicaciones web</a:t>
            </a:r>
            <a:r>
              <a:rPr lang="es-MX" smtClean="0"/>
              <a:t> </a:t>
            </a:r>
            <a:endParaRPr lang="es-ES" dirty="0"/>
          </a:p>
        </p:txBody>
      </p:sp>
      <p:pic>
        <p:nvPicPr>
          <p:cNvPr id="5" name="Imagen 4"/>
          <p:cNvPicPr>
            <a:picLocks noChangeAspect="1"/>
          </p:cNvPicPr>
          <p:nvPr/>
        </p:nvPicPr>
        <p:blipFill rotWithShape="1">
          <a:blip r:embed="rId2"/>
          <a:srcRect l="37" r="76269" b="72589"/>
          <a:stretch/>
        </p:blipFill>
        <p:spPr>
          <a:xfrm>
            <a:off x="457201" y="2006154"/>
            <a:ext cx="3553097" cy="2311019"/>
          </a:xfrm>
          <a:prstGeom prst="rect">
            <a:avLst/>
          </a:prstGeom>
        </p:spPr>
      </p:pic>
      <p:pic>
        <p:nvPicPr>
          <p:cNvPr id="6" name="Imagen 5"/>
          <p:cNvPicPr>
            <a:picLocks noChangeAspect="1"/>
          </p:cNvPicPr>
          <p:nvPr/>
        </p:nvPicPr>
        <p:blipFill rotWithShape="1">
          <a:blip r:embed="rId3"/>
          <a:srcRect l="21621" r="56894" b="53661"/>
          <a:stretch/>
        </p:blipFill>
        <p:spPr>
          <a:xfrm>
            <a:off x="4311083" y="2279469"/>
            <a:ext cx="2795452" cy="3389811"/>
          </a:xfrm>
          <a:prstGeom prst="rect">
            <a:avLst/>
          </a:prstGeom>
        </p:spPr>
      </p:pic>
      <p:pic>
        <p:nvPicPr>
          <p:cNvPr id="7" name="Imagen 6"/>
          <p:cNvPicPr>
            <a:picLocks noChangeAspect="1"/>
          </p:cNvPicPr>
          <p:nvPr/>
        </p:nvPicPr>
        <p:blipFill rotWithShape="1">
          <a:blip r:embed="rId4"/>
          <a:srcRect r="15063"/>
          <a:stretch/>
        </p:blipFill>
        <p:spPr>
          <a:xfrm>
            <a:off x="7407320" y="3476114"/>
            <a:ext cx="4488112" cy="1872615"/>
          </a:xfrm>
          <a:prstGeom prst="rect">
            <a:avLst/>
          </a:prstGeom>
        </p:spPr>
      </p:pic>
      <p:sp>
        <p:nvSpPr>
          <p:cNvPr id="8" name="CuadroTexto 7"/>
          <p:cNvSpPr txBox="1"/>
          <p:nvPr/>
        </p:nvSpPr>
        <p:spPr>
          <a:xfrm>
            <a:off x="666206" y="4468951"/>
            <a:ext cx="3135086" cy="1200329"/>
          </a:xfrm>
          <a:prstGeom prst="rect">
            <a:avLst/>
          </a:prstGeom>
          <a:noFill/>
        </p:spPr>
        <p:txBody>
          <a:bodyPr wrap="square" rtlCol="0">
            <a:spAutoFit/>
          </a:bodyPr>
          <a:lstStyle/>
          <a:p>
            <a:r>
              <a:rPr lang="es-MX" dirty="0" smtClean="0"/>
              <a:t>En este caso se  selecciona el folder donde se creo la carpeta VACIA para  comenzar el documento</a:t>
            </a:r>
            <a:endParaRPr lang="es-ES" dirty="0"/>
          </a:p>
        </p:txBody>
      </p:sp>
      <p:sp>
        <p:nvSpPr>
          <p:cNvPr id="9" name="CuadroTexto 8"/>
          <p:cNvSpPr txBox="1"/>
          <p:nvPr/>
        </p:nvSpPr>
        <p:spPr>
          <a:xfrm>
            <a:off x="7407320" y="2279469"/>
            <a:ext cx="4688885" cy="923330"/>
          </a:xfrm>
          <a:prstGeom prst="rect">
            <a:avLst/>
          </a:prstGeom>
          <a:noFill/>
        </p:spPr>
        <p:txBody>
          <a:bodyPr wrap="square" rtlCol="0">
            <a:spAutoFit/>
          </a:bodyPr>
          <a:lstStyle/>
          <a:p>
            <a:r>
              <a:rPr lang="es-MX" dirty="0" smtClean="0"/>
              <a:t>Una vez abierta la carpeta se selecciona “new terminal”, y nos abrirá una consola en la parte posterior del documento.</a:t>
            </a:r>
            <a:endParaRPr lang="es-ES" dirty="0"/>
          </a:p>
        </p:txBody>
      </p:sp>
    </p:spTree>
    <p:extLst>
      <p:ext uri="{BB962C8B-B14F-4D97-AF65-F5344CB8AC3E}">
        <p14:creationId xmlns:p14="http://schemas.microsoft.com/office/powerpoint/2010/main" val="10471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21647" y="148998"/>
            <a:ext cx="6875107" cy="3534728"/>
          </a:xfrm>
          <a:prstGeom prst="rect">
            <a:avLst/>
          </a:prstGeom>
        </p:spPr>
      </p:pic>
      <p:pic>
        <p:nvPicPr>
          <p:cNvPr id="5" name="Imagen 4"/>
          <p:cNvPicPr>
            <a:picLocks noChangeAspect="1"/>
          </p:cNvPicPr>
          <p:nvPr/>
        </p:nvPicPr>
        <p:blipFill>
          <a:blip r:embed="rId3"/>
          <a:stretch>
            <a:fillRect/>
          </a:stretch>
        </p:blipFill>
        <p:spPr>
          <a:xfrm>
            <a:off x="5216569" y="2795451"/>
            <a:ext cx="6737464" cy="3592286"/>
          </a:xfrm>
          <a:prstGeom prst="rect">
            <a:avLst/>
          </a:prstGeom>
        </p:spPr>
      </p:pic>
      <p:sp>
        <p:nvSpPr>
          <p:cNvPr id="6" name="CuadroTexto 5"/>
          <p:cNvSpPr txBox="1"/>
          <p:nvPr/>
        </p:nvSpPr>
        <p:spPr>
          <a:xfrm>
            <a:off x="8064069" y="306645"/>
            <a:ext cx="4467497" cy="923330"/>
          </a:xfrm>
          <a:prstGeom prst="rect">
            <a:avLst/>
          </a:prstGeom>
          <a:noFill/>
        </p:spPr>
        <p:txBody>
          <a:bodyPr wrap="square" rtlCol="0">
            <a:spAutoFit/>
          </a:bodyPr>
          <a:lstStyle/>
          <a:p>
            <a:r>
              <a:rPr lang="es-MX" dirty="0" smtClean="0"/>
              <a:t>Ingresaremos el comando </a:t>
            </a:r>
          </a:p>
          <a:p>
            <a:r>
              <a:rPr lang="es-MX" b="1" dirty="0" smtClean="0"/>
              <a:t>-</a:t>
            </a:r>
            <a:r>
              <a:rPr lang="es-MX" b="1" dirty="0" err="1" smtClean="0"/>
              <a:t>npm</a:t>
            </a:r>
            <a:r>
              <a:rPr lang="es-MX" b="1" dirty="0" smtClean="0"/>
              <a:t> </a:t>
            </a:r>
            <a:r>
              <a:rPr lang="es-MX" b="1" dirty="0" err="1" smtClean="0"/>
              <a:t>init</a:t>
            </a:r>
            <a:endParaRPr lang="es-MX" b="1" dirty="0" smtClean="0"/>
          </a:p>
          <a:p>
            <a:r>
              <a:rPr lang="es-MX" dirty="0"/>
              <a:t> </a:t>
            </a:r>
            <a:r>
              <a:rPr lang="es-MX" dirty="0" smtClean="0"/>
              <a:t>para iniciar el servicio</a:t>
            </a:r>
            <a:endParaRPr lang="es-ES" dirty="0"/>
          </a:p>
        </p:txBody>
      </p:sp>
      <p:sp>
        <p:nvSpPr>
          <p:cNvPr id="7" name="CuadroTexto 6"/>
          <p:cNvSpPr txBox="1"/>
          <p:nvPr/>
        </p:nvSpPr>
        <p:spPr>
          <a:xfrm>
            <a:off x="650674" y="4108268"/>
            <a:ext cx="4246947" cy="1477328"/>
          </a:xfrm>
          <a:prstGeom prst="rect">
            <a:avLst/>
          </a:prstGeom>
          <a:noFill/>
        </p:spPr>
        <p:txBody>
          <a:bodyPr wrap="square" rtlCol="0">
            <a:spAutoFit/>
          </a:bodyPr>
          <a:lstStyle/>
          <a:p>
            <a:r>
              <a:rPr lang="es-MX" dirty="0" smtClean="0"/>
              <a:t>Continuaremos dando </a:t>
            </a:r>
            <a:r>
              <a:rPr lang="es-MX" dirty="0" err="1" smtClean="0"/>
              <a:t>enter</a:t>
            </a:r>
            <a:r>
              <a:rPr lang="es-MX" dirty="0" smtClean="0"/>
              <a:t>. Hasta que nos aparezca </a:t>
            </a:r>
            <a:r>
              <a:rPr lang="es-MX" b="1" dirty="0" smtClean="0"/>
              <a:t> </a:t>
            </a:r>
            <a:r>
              <a:rPr lang="es-MX" b="1" dirty="0" err="1" smtClean="0"/>
              <a:t>entry</a:t>
            </a:r>
            <a:r>
              <a:rPr lang="es-MX" b="1" dirty="0" smtClean="0"/>
              <a:t> </a:t>
            </a:r>
            <a:r>
              <a:rPr lang="es-MX" b="1" dirty="0" err="1" smtClean="0"/>
              <a:t>point</a:t>
            </a:r>
            <a:r>
              <a:rPr lang="es-MX" b="1" dirty="0" smtClean="0"/>
              <a:t>: (index.js) </a:t>
            </a:r>
            <a:r>
              <a:rPr lang="es-MX" dirty="0" smtClean="0"/>
              <a:t> justo alado vamos añadir </a:t>
            </a:r>
            <a:r>
              <a:rPr lang="es-MX" b="1" dirty="0" smtClean="0"/>
              <a:t>server.js </a:t>
            </a:r>
            <a:r>
              <a:rPr lang="es-MX" dirty="0" smtClean="0"/>
              <a:t> como se muestra en la imagen. Seguido de eso solo se procederá  tecleando  </a:t>
            </a:r>
            <a:r>
              <a:rPr lang="es-MX" dirty="0" err="1" smtClean="0"/>
              <a:t>enter</a:t>
            </a:r>
            <a:endParaRPr lang="es-ES" dirty="0"/>
          </a:p>
        </p:txBody>
      </p:sp>
    </p:spTree>
    <p:extLst>
      <p:ext uri="{BB962C8B-B14F-4D97-AF65-F5344CB8AC3E}">
        <p14:creationId xmlns:p14="http://schemas.microsoft.com/office/powerpoint/2010/main" val="2248285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41538" y="392294"/>
            <a:ext cx="7218890" cy="3291432"/>
          </a:xfrm>
          <a:prstGeom prst="rect">
            <a:avLst/>
          </a:prstGeom>
        </p:spPr>
      </p:pic>
      <p:sp>
        <p:nvSpPr>
          <p:cNvPr id="5" name="CuadroTexto 4"/>
          <p:cNvSpPr txBox="1"/>
          <p:nvPr/>
        </p:nvSpPr>
        <p:spPr>
          <a:xfrm>
            <a:off x="7942217" y="2338251"/>
            <a:ext cx="3357155" cy="1477328"/>
          </a:xfrm>
          <a:prstGeom prst="rect">
            <a:avLst/>
          </a:prstGeom>
          <a:noFill/>
        </p:spPr>
        <p:txBody>
          <a:bodyPr wrap="square" rtlCol="0">
            <a:spAutoFit/>
          </a:bodyPr>
          <a:lstStyle/>
          <a:p>
            <a:r>
              <a:rPr lang="es-MX" dirty="0" smtClean="0"/>
              <a:t>Aquí nos muestra hasta ahora  todos los paquetes que se encuentran en el proyecto, como aun no hemos descargado nada, no se encuentra la lista.</a:t>
            </a:r>
            <a:endParaRPr lang="es-ES" dirty="0"/>
          </a:p>
        </p:txBody>
      </p:sp>
    </p:spTree>
    <p:extLst>
      <p:ext uri="{BB962C8B-B14F-4D97-AF65-F5344CB8AC3E}">
        <p14:creationId xmlns:p14="http://schemas.microsoft.com/office/powerpoint/2010/main" val="1535249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36664" t="2012"/>
          <a:stretch/>
        </p:blipFill>
        <p:spPr>
          <a:xfrm>
            <a:off x="581690" y="1254032"/>
            <a:ext cx="9154371" cy="574768"/>
          </a:xfrm>
          <a:prstGeom prst="rect">
            <a:avLst/>
          </a:prstGeom>
        </p:spPr>
      </p:pic>
      <p:sp>
        <p:nvSpPr>
          <p:cNvPr id="7" name="CuadroTexto 6"/>
          <p:cNvSpPr txBox="1"/>
          <p:nvPr/>
        </p:nvSpPr>
        <p:spPr>
          <a:xfrm>
            <a:off x="888274" y="171801"/>
            <a:ext cx="9705703" cy="923330"/>
          </a:xfrm>
          <a:prstGeom prst="rect">
            <a:avLst/>
          </a:prstGeom>
          <a:noFill/>
        </p:spPr>
        <p:txBody>
          <a:bodyPr wrap="square" rtlCol="0">
            <a:spAutoFit/>
          </a:bodyPr>
          <a:lstStyle/>
          <a:p>
            <a:r>
              <a:rPr lang="es-MX" dirty="0" smtClean="0"/>
              <a:t>Existen dos formas de descargar los paquetes una es colocando el siguiente comando  seguido de </a:t>
            </a:r>
            <a:r>
              <a:rPr lang="es-MX" b="1" dirty="0" err="1" smtClean="0"/>
              <a:t>npm</a:t>
            </a:r>
            <a:r>
              <a:rPr lang="es-MX" b="1" dirty="0" smtClean="0"/>
              <a:t> i </a:t>
            </a:r>
            <a:r>
              <a:rPr lang="es-MX" dirty="0" smtClean="0"/>
              <a:t> se colocara el [nombre del paquete que se quiere descargar] @[versión] como se le muestra en el ejemplo</a:t>
            </a:r>
            <a:endParaRPr lang="es-ES" dirty="0"/>
          </a:p>
        </p:txBody>
      </p:sp>
      <p:pic>
        <p:nvPicPr>
          <p:cNvPr id="8" name="Imagen 7"/>
          <p:cNvPicPr>
            <a:picLocks noChangeAspect="1"/>
          </p:cNvPicPr>
          <p:nvPr/>
        </p:nvPicPr>
        <p:blipFill>
          <a:blip r:embed="rId3"/>
          <a:stretch>
            <a:fillRect/>
          </a:stretch>
        </p:blipFill>
        <p:spPr>
          <a:xfrm>
            <a:off x="710701" y="2054270"/>
            <a:ext cx="4448175" cy="3324225"/>
          </a:xfrm>
          <a:prstGeom prst="rect">
            <a:avLst/>
          </a:prstGeom>
        </p:spPr>
      </p:pic>
    </p:spTree>
    <p:extLst>
      <p:ext uri="{BB962C8B-B14F-4D97-AF65-F5344CB8AC3E}">
        <p14:creationId xmlns:p14="http://schemas.microsoft.com/office/powerpoint/2010/main" val="1441894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rotWithShape="1">
          <a:blip r:embed="rId2"/>
          <a:srcRect t="23374" r="28554"/>
          <a:stretch/>
        </p:blipFill>
        <p:spPr>
          <a:xfrm>
            <a:off x="462283" y="524435"/>
            <a:ext cx="2776538" cy="897732"/>
          </a:xfrm>
          <a:prstGeom prst="rect">
            <a:avLst/>
          </a:prstGeom>
        </p:spPr>
      </p:pic>
      <p:pic>
        <p:nvPicPr>
          <p:cNvPr id="5" name="Imagen 4"/>
          <p:cNvPicPr>
            <a:picLocks noChangeAspect="1"/>
          </p:cNvPicPr>
          <p:nvPr/>
        </p:nvPicPr>
        <p:blipFill>
          <a:blip r:embed="rId3"/>
          <a:stretch>
            <a:fillRect/>
          </a:stretch>
        </p:blipFill>
        <p:spPr>
          <a:xfrm>
            <a:off x="462283" y="1647805"/>
            <a:ext cx="2781300" cy="847725"/>
          </a:xfrm>
          <a:prstGeom prst="rect">
            <a:avLst/>
          </a:prstGeom>
        </p:spPr>
      </p:pic>
      <p:pic>
        <p:nvPicPr>
          <p:cNvPr id="6" name="Imagen 5"/>
          <p:cNvPicPr>
            <a:picLocks noChangeAspect="1"/>
          </p:cNvPicPr>
          <p:nvPr/>
        </p:nvPicPr>
        <p:blipFill>
          <a:blip r:embed="rId4"/>
          <a:stretch>
            <a:fillRect/>
          </a:stretch>
        </p:blipFill>
        <p:spPr>
          <a:xfrm>
            <a:off x="462283" y="2647749"/>
            <a:ext cx="2776538" cy="888492"/>
          </a:xfrm>
          <a:prstGeom prst="rect">
            <a:avLst/>
          </a:prstGeom>
        </p:spPr>
      </p:pic>
      <p:pic>
        <p:nvPicPr>
          <p:cNvPr id="7" name="Imagen 6"/>
          <p:cNvPicPr>
            <a:picLocks noChangeAspect="1"/>
          </p:cNvPicPr>
          <p:nvPr/>
        </p:nvPicPr>
        <p:blipFill>
          <a:blip r:embed="rId5"/>
          <a:stretch>
            <a:fillRect/>
          </a:stretch>
        </p:blipFill>
        <p:spPr>
          <a:xfrm>
            <a:off x="3946806" y="524435"/>
            <a:ext cx="2941254" cy="897732"/>
          </a:xfrm>
          <a:prstGeom prst="rect">
            <a:avLst/>
          </a:prstGeom>
        </p:spPr>
      </p:pic>
      <p:pic>
        <p:nvPicPr>
          <p:cNvPr id="8" name="Imagen 7"/>
          <p:cNvPicPr>
            <a:picLocks noChangeAspect="1"/>
          </p:cNvPicPr>
          <p:nvPr/>
        </p:nvPicPr>
        <p:blipFill>
          <a:blip r:embed="rId6"/>
          <a:stretch>
            <a:fillRect/>
          </a:stretch>
        </p:blipFill>
        <p:spPr>
          <a:xfrm>
            <a:off x="3946806" y="1647805"/>
            <a:ext cx="2941254" cy="847725"/>
          </a:xfrm>
          <a:prstGeom prst="rect">
            <a:avLst/>
          </a:prstGeom>
        </p:spPr>
      </p:pic>
      <p:pic>
        <p:nvPicPr>
          <p:cNvPr id="9" name="Imagen 8"/>
          <p:cNvPicPr>
            <a:picLocks noChangeAspect="1"/>
          </p:cNvPicPr>
          <p:nvPr/>
        </p:nvPicPr>
        <p:blipFill>
          <a:blip r:embed="rId7"/>
          <a:stretch>
            <a:fillRect/>
          </a:stretch>
        </p:blipFill>
        <p:spPr>
          <a:xfrm>
            <a:off x="3946806" y="2688091"/>
            <a:ext cx="2990272" cy="848150"/>
          </a:xfrm>
          <a:prstGeom prst="rect">
            <a:avLst/>
          </a:prstGeom>
        </p:spPr>
      </p:pic>
      <p:sp>
        <p:nvSpPr>
          <p:cNvPr id="11" name="CuadroTexto 10"/>
          <p:cNvSpPr txBox="1"/>
          <p:nvPr/>
        </p:nvSpPr>
        <p:spPr>
          <a:xfrm flipH="1">
            <a:off x="7452359" y="2087926"/>
            <a:ext cx="3651070" cy="1200329"/>
          </a:xfrm>
          <a:prstGeom prst="rect">
            <a:avLst/>
          </a:prstGeom>
          <a:noFill/>
        </p:spPr>
        <p:txBody>
          <a:bodyPr wrap="square" rtlCol="0">
            <a:spAutoFit/>
          </a:bodyPr>
          <a:lstStyle/>
          <a:p>
            <a:r>
              <a:rPr lang="es-MX" dirty="0" smtClean="0"/>
              <a:t>La otra manera de descargar un paquete es bajarlos individualmente solo copiando las instrucciones de alado.</a:t>
            </a:r>
            <a:endParaRPr lang="es-ES" dirty="0"/>
          </a:p>
        </p:txBody>
      </p:sp>
    </p:spTree>
    <p:extLst>
      <p:ext uri="{BB962C8B-B14F-4D97-AF65-F5344CB8AC3E}">
        <p14:creationId xmlns:p14="http://schemas.microsoft.com/office/powerpoint/2010/main" val="802217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t="58277" r="12808" b="5061"/>
          <a:stretch/>
        </p:blipFill>
        <p:spPr>
          <a:xfrm>
            <a:off x="487508" y="953589"/>
            <a:ext cx="11395510" cy="300445"/>
          </a:xfrm>
          <a:prstGeom prst="rect">
            <a:avLst/>
          </a:prstGeom>
        </p:spPr>
      </p:pic>
      <p:pic>
        <p:nvPicPr>
          <p:cNvPr id="5" name="Imagen 4"/>
          <p:cNvPicPr>
            <a:picLocks noChangeAspect="1"/>
          </p:cNvPicPr>
          <p:nvPr/>
        </p:nvPicPr>
        <p:blipFill>
          <a:blip r:embed="rId3"/>
          <a:stretch>
            <a:fillRect/>
          </a:stretch>
        </p:blipFill>
        <p:spPr>
          <a:xfrm>
            <a:off x="966651" y="1645919"/>
            <a:ext cx="10175966" cy="3038407"/>
          </a:xfrm>
          <a:prstGeom prst="rect">
            <a:avLst/>
          </a:prstGeom>
        </p:spPr>
      </p:pic>
      <p:sp>
        <p:nvSpPr>
          <p:cNvPr id="6" name="CuadroTexto 5"/>
          <p:cNvSpPr txBox="1"/>
          <p:nvPr/>
        </p:nvSpPr>
        <p:spPr>
          <a:xfrm>
            <a:off x="822960" y="5094514"/>
            <a:ext cx="8595360" cy="646331"/>
          </a:xfrm>
          <a:prstGeom prst="rect">
            <a:avLst/>
          </a:prstGeom>
          <a:noFill/>
        </p:spPr>
        <p:txBody>
          <a:bodyPr wrap="square" rtlCol="0">
            <a:spAutoFit/>
          </a:bodyPr>
          <a:lstStyle/>
          <a:p>
            <a:r>
              <a:rPr lang="es-MX" dirty="0" smtClean="0"/>
              <a:t>Una vez elegida la forma, se comenzara a descargar los paquetes y al terminar mandaran el siguiente mensaje.</a:t>
            </a:r>
            <a:endParaRPr lang="es-ES" dirty="0"/>
          </a:p>
        </p:txBody>
      </p:sp>
    </p:spTree>
    <p:extLst>
      <p:ext uri="{BB962C8B-B14F-4D97-AF65-F5344CB8AC3E}">
        <p14:creationId xmlns:p14="http://schemas.microsoft.com/office/powerpoint/2010/main" val="4534178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TM10001114[[fn=Galería]]</Template>
  <TotalTime>158</TotalTime>
  <Words>607</Words>
  <Application>Microsoft Office PowerPoint</Application>
  <PresentationFormat>Panorámica</PresentationFormat>
  <Paragraphs>54</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Gill Sans MT</vt:lpstr>
      <vt:lpstr>Lato</vt:lpstr>
      <vt:lpstr>Gallery</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urls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Cecy Tapia</dc:creator>
  <cp:lastModifiedBy>Cecy Tapia</cp:lastModifiedBy>
  <cp:revision>13</cp:revision>
  <dcterms:created xsi:type="dcterms:W3CDTF">2019-06-21T00:50:20Z</dcterms:created>
  <dcterms:modified xsi:type="dcterms:W3CDTF">2019-06-21T03:28:55Z</dcterms:modified>
</cp:coreProperties>
</file>