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8" r:id="rId1"/>
  </p:sldMasterIdLst>
  <p:sldIdLst>
    <p:sldId id="256" r:id="rId2"/>
    <p:sldId id="257" r:id="rId3"/>
    <p:sldId id="258" r:id="rId4"/>
    <p:sldId id="281" r:id="rId5"/>
    <p:sldId id="259" r:id="rId6"/>
    <p:sldId id="279" r:id="rId7"/>
    <p:sldId id="260" r:id="rId8"/>
    <p:sldId id="261" r:id="rId9"/>
    <p:sldId id="262" r:id="rId10"/>
    <p:sldId id="265" r:id="rId11"/>
    <p:sldId id="263" r:id="rId12"/>
    <p:sldId id="266" r:id="rId13"/>
    <p:sldId id="267" r:id="rId14"/>
    <p:sldId id="282" r:id="rId15"/>
    <p:sldId id="268" r:id="rId16"/>
    <p:sldId id="269" r:id="rId17"/>
    <p:sldId id="270" r:id="rId18"/>
    <p:sldId id="271" r:id="rId19"/>
    <p:sldId id="280" r:id="rId20"/>
    <p:sldId id="272" r:id="rId21"/>
    <p:sldId id="273" r:id="rId22"/>
    <p:sldId id="274" r:id="rId23"/>
    <p:sldId id="276" r:id="rId24"/>
    <p:sldId id="275" r:id="rId25"/>
    <p:sldId id="283" r:id="rId2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10"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5AC1E8C-0CF9-436B-A299-46ADE80B9252}" type="datetimeFigureOut">
              <a:rPr lang="es-MX" smtClean="0"/>
              <a:t>20/08/2019</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60C703A-B4E2-427A-8980-94BB2DC803B2}"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502601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AC1E8C-0CF9-436B-A299-46ADE80B9252}" type="datetimeFigureOut">
              <a:rPr lang="es-MX" smtClean="0"/>
              <a:t>20/08/2019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0C703A-B4E2-427A-8980-94BB2DC803B2}" type="slidenum">
              <a:rPr lang="es-MX" smtClean="0"/>
              <a:t>‹Nº›</a:t>
            </a:fld>
            <a:endParaRPr lang="es-MX"/>
          </a:p>
        </p:txBody>
      </p:sp>
    </p:spTree>
    <p:extLst>
      <p:ext uri="{BB962C8B-B14F-4D97-AF65-F5344CB8AC3E}">
        <p14:creationId xmlns:p14="http://schemas.microsoft.com/office/powerpoint/2010/main" val="80059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AC1E8C-0CF9-436B-A299-46ADE80B9252}" type="datetimeFigureOut">
              <a:rPr lang="es-MX" smtClean="0"/>
              <a:t>20/08/2019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0C703A-B4E2-427A-8980-94BB2DC803B2}" type="slidenum">
              <a:rPr lang="es-MX" smtClean="0"/>
              <a:t>‹Nº›</a:t>
            </a:fld>
            <a:endParaRPr lang="es-MX"/>
          </a:p>
        </p:txBody>
      </p:sp>
    </p:spTree>
    <p:extLst>
      <p:ext uri="{BB962C8B-B14F-4D97-AF65-F5344CB8AC3E}">
        <p14:creationId xmlns:p14="http://schemas.microsoft.com/office/powerpoint/2010/main" val="261382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AC1E8C-0CF9-436B-A299-46ADE80B9252}" type="datetimeFigureOut">
              <a:rPr lang="es-MX" smtClean="0"/>
              <a:t>20/08/2019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0C703A-B4E2-427A-8980-94BB2DC803B2}" type="slidenum">
              <a:rPr lang="es-MX" smtClean="0"/>
              <a:t>‹Nº›</a:t>
            </a:fld>
            <a:endParaRPr lang="es-MX"/>
          </a:p>
        </p:txBody>
      </p:sp>
    </p:spTree>
    <p:extLst>
      <p:ext uri="{BB962C8B-B14F-4D97-AF65-F5344CB8AC3E}">
        <p14:creationId xmlns:p14="http://schemas.microsoft.com/office/powerpoint/2010/main" val="346819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5AC1E8C-0CF9-436B-A299-46ADE80B9252}" type="datetimeFigureOut">
              <a:rPr lang="es-MX" smtClean="0"/>
              <a:t>20/08/2019</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60C703A-B4E2-427A-8980-94BB2DC803B2}"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688225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AC1E8C-0CF9-436B-A299-46ADE80B9252}" type="datetimeFigureOut">
              <a:rPr lang="es-MX" smtClean="0"/>
              <a:t>20/08/2019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60C703A-B4E2-427A-8980-94BB2DC803B2}" type="slidenum">
              <a:rPr lang="es-MX" smtClean="0"/>
              <a:t>‹Nº›</a:t>
            </a:fld>
            <a:endParaRPr lang="es-MX"/>
          </a:p>
        </p:txBody>
      </p:sp>
    </p:spTree>
    <p:extLst>
      <p:ext uri="{BB962C8B-B14F-4D97-AF65-F5344CB8AC3E}">
        <p14:creationId xmlns:p14="http://schemas.microsoft.com/office/powerpoint/2010/main" val="33499497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5AC1E8C-0CF9-436B-A299-46ADE80B9252}" type="datetimeFigureOut">
              <a:rPr lang="es-MX" smtClean="0"/>
              <a:t>20/08/2019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60C703A-B4E2-427A-8980-94BB2DC803B2}" type="slidenum">
              <a:rPr lang="es-MX" smtClean="0"/>
              <a:t>‹Nº›</a:t>
            </a:fld>
            <a:endParaRPr lang="es-MX"/>
          </a:p>
        </p:txBody>
      </p:sp>
    </p:spTree>
    <p:extLst>
      <p:ext uri="{BB962C8B-B14F-4D97-AF65-F5344CB8AC3E}">
        <p14:creationId xmlns:p14="http://schemas.microsoft.com/office/powerpoint/2010/main" val="20383044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5AC1E8C-0CF9-436B-A299-46ADE80B9252}" type="datetimeFigureOut">
              <a:rPr lang="es-MX" smtClean="0"/>
              <a:t>20/08/2019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60C703A-B4E2-427A-8980-94BB2DC803B2}" type="slidenum">
              <a:rPr lang="es-MX" smtClean="0"/>
              <a:t>‹Nº›</a:t>
            </a:fld>
            <a:endParaRPr lang="es-MX"/>
          </a:p>
        </p:txBody>
      </p:sp>
    </p:spTree>
    <p:extLst>
      <p:ext uri="{BB962C8B-B14F-4D97-AF65-F5344CB8AC3E}">
        <p14:creationId xmlns:p14="http://schemas.microsoft.com/office/powerpoint/2010/main" val="135183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C1E8C-0CF9-436B-A299-46ADE80B9252}" type="datetimeFigureOut">
              <a:rPr lang="es-MX" smtClean="0"/>
              <a:t>20/08/2019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60C703A-B4E2-427A-8980-94BB2DC803B2}" type="slidenum">
              <a:rPr lang="es-MX" smtClean="0"/>
              <a:t>‹Nº›</a:t>
            </a:fld>
            <a:endParaRPr lang="es-MX"/>
          </a:p>
        </p:txBody>
      </p:sp>
    </p:spTree>
    <p:extLst>
      <p:ext uri="{BB962C8B-B14F-4D97-AF65-F5344CB8AC3E}">
        <p14:creationId xmlns:p14="http://schemas.microsoft.com/office/powerpoint/2010/main" val="65677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5AC1E8C-0CF9-436B-A299-46ADE80B9252}" type="datetimeFigureOut">
              <a:rPr lang="es-MX" smtClean="0"/>
              <a:t>20/08/2019</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0C703A-B4E2-427A-8980-94BB2DC803B2}"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8507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5AC1E8C-0CF9-436B-A299-46ADE80B9252}" type="datetimeFigureOut">
              <a:rPr lang="es-MX" smtClean="0"/>
              <a:t>20/08/2019</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0C703A-B4E2-427A-8980-94BB2DC803B2}"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472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5AC1E8C-0CF9-436B-A299-46ADE80B9252}" type="datetimeFigureOut">
              <a:rPr lang="es-MX" smtClean="0"/>
              <a:t>20/08/2019</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60C703A-B4E2-427A-8980-94BB2DC803B2}"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7278673"/>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png"/><Relationship Id="rId7"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6.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Imagen 1" descr="http://www.conecultachiapas.gob.mx/paginas_historicas/imagenes/escudo_chiapas_oficial_chico.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5500" b="97000" l="7143" r="90000">
                        <a14:foregroundMark x1="15000" y1="28500" x2="8571" y2="36500"/>
                        <a14:foregroundMark x1="45714" y1="29500" x2="72143" y2="38500"/>
                        <a14:foregroundMark x1="32143" y1="29500" x2="61429" y2="27500"/>
                        <a14:foregroundMark x1="14286" y1="85000" x2="14286" y2="85000"/>
                        <a14:foregroundMark x1="47143" y1="97000" x2="47143" y2="97000"/>
                        <a14:foregroundMark x1="48571" y1="5500" x2="48571" y2="5500"/>
                        <a14:foregroundMark x1="42857" y1="13500" x2="42857" y2="13500"/>
                        <a14:foregroundMark x1="27143" y1="16000" x2="27143" y2="16000"/>
                        <a14:foregroundMark x1="17857" y1="15000" x2="17857" y2="15000"/>
                        <a14:foregroundMark x1="28571" y1="21500" x2="28571" y2="21500"/>
                        <a14:foregroundMark x1="37143" y1="21000" x2="37143" y2="21000"/>
                        <a14:foregroundMark x1="63571" y1="20000" x2="63571" y2="20000"/>
                        <a14:foregroundMark x1="68571" y1="21500" x2="68571" y2="21500"/>
                        <a14:foregroundMark x1="56429" y1="25000" x2="56429" y2="25000"/>
                        <a14:foregroundMark x1="47857" y1="25500" x2="47857" y2="25500"/>
                        <a14:foregroundMark x1="78571" y1="18000" x2="78571" y2="18000"/>
                        <a14:foregroundMark x1="65714" y1="15000" x2="65714" y2="15000"/>
                        <a14:foregroundMark x1="68571" y1="11000" x2="68571" y2="11000"/>
                        <a14:foregroundMark x1="52857" y1="7000" x2="52857" y2="7000"/>
                        <a14:foregroundMark x1="33571" y1="11000" x2="33571" y2="11000"/>
                        <a14:foregroundMark x1="68571" y1="9000" x2="68571" y2="9000"/>
                        <a14:foregroundMark x1="84286" y1="15500" x2="84286" y2="15500"/>
                        <a14:backgroundMark x1="5000" y1="16500" x2="4286" y2="79500"/>
                        <a14:backgroundMark x1="3571" y1="88000" x2="20000" y2="98000"/>
                        <a14:backgroundMark x1="89286" y1="99000" x2="98571" y2="75000"/>
                        <a14:backgroundMark x1="96429" y1="62500" x2="94286" y2="4500"/>
                        <a14:backgroundMark x1="94286" y1="4500" x2="62143" y2="2500"/>
                        <a14:backgroundMark x1="32143" y1="2000" x2="3571" y2="8000"/>
                      </a14:backgroundRemoval>
                    </a14:imgEffect>
                  </a14:imgLayer>
                </a14:imgProps>
              </a:ext>
              <a:ext uri="{28A0092B-C50C-407E-A947-70E740481C1C}">
                <a14:useLocalDpi xmlns:a14="http://schemas.microsoft.com/office/drawing/2010/main" val="0"/>
              </a:ext>
            </a:extLst>
          </a:blip>
          <a:srcRect/>
          <a:stretch>
            <a:fillRect/>
          </a:stretch>
        </p:blipFill>
        <p:spPr bwMode="auto">
          <a:xfrm>
            <a:off x="0" y="0"/>
            <a:ext cx="534848" cy="75535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ogoUT"/>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29624" y="4618"/>
            <a:ext cx="1162376" cy="776901"/>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n 4" descr="thumbnail_LOGOTIPO_UTS_2-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1842" y="13864"/>
            <a:ext cx="1282447" cy="7260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5" name="Rectangle 5"/>
          <p:cNvSpPr>
            <a:spLocks noChangeArrowheads="1"/>
          </p:cNvSpPr>
          <p:nvPr/>
        </p:nvSpPr>
        <p:spPr bwMode="auto">
          <a:xfrm>
            <a:off x="2473884" y="1226433"/>
            <a:ext cx="70210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sz="2400" b="1" i="0" u="none" strike="noStrike" cap="none" normalizeH="0" baseline="0" dirty="0" smtClean="0">
                <a:ln>
                  <a:noFill/>
                </a:ln>
                <a:solidFill>
                  <a:schemeClr val="tx1"/>
                </a:solidFill>
                <a:effectLst/>
                <a:latin typeface="Arial" panose="020B0604020202020204" pitchFamily="34" charset="0"/>
                <a:ea typeface="PMingLiU"/>
                <a:cs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sz="2400" b="1" i="0" u="none" strike="noStrike" cap="none" normalizeH="0" baseline="0" dirty="0" smtClean="0">
                <a:ln>
                  <a:noFill/>
                </a:ln>
                <a:solidFill>
                  <a:schemeClr val="tx1"/>
                </a:solidFill>
                <a:effectLst/>
                <a:latin typeface="Arial" panose="020B0604020202020204" pitchFamily="34" charset="0"/>
                <a:ea typeface="PMingLiU"/>
                <a:cs typeface="Arial" panose="020B0604020202020204" pitchFamily="34" charset="0"/>
              </a:rPr>
              <a:t>UNIVERSIDAD TECNOLÓGICA DE LA SELVA</a:t>
            </a:r>
            <a:endParaRPr kumimoji="0" lang="es-MX" altLang="es-MX" sz="3600" b="0" i="0" u="none" strike="noStrike" cap="none" normalizeH="0" baseline="0" dirty="0" smtClean="0">
              <a:ln>
                <a:noFill/>
              </a:ln>
              <a:solidFill>
                <a:schemeClr val="tx1"/>
              </a:solidFill>
              <a:effectLst/>
              <a:latin typeface="Arial" panose="020B0604020202020204" pitchFamily="34" charset="0"/>
            </a:endParaRPr>
          </a:p>
        </p:txBody>
      </p:sp>
      <p:sp>
        <p:nvSpPr>
          <p:cNvPr id="6" name="Rectángulo 5"/>
          <p:cNvSpPr/>
          <p:nvPr/>
        </p:nvSpPr>
        <p:spPr>
          <a:xfrm>
            <a:off x="3104121" y="3095450"/>
            <a:ext cx="5983758" cy="1954381"/>
          </a:xfrm>
          <a:prstGeom prst="rect">
            <a:avLst/>
          </a:prstGeom>
        </p:spPr>
        <p:txBody>
          <a:bodyPr wrap="square">
            <a:spAutoFit/>
          </a:bodyPr>
          <a:lstStyle/>
          <a:p>
            <a:pPr algn="just">
              <a:lnSpc>
                <a:spcPct val="150000"/>
              </a:lnSpc>
              <a:spcAft>
                <a:spcPts val="1000"/>
              </a:spcAft>
            </a:pPr>
            <a:r>
              <a:rPr lang="es-MX" sz="1600" b="1" dirty="0" smtClean="0">
                <a:latin typeface="Arial" panose="020B0604020202020204" pitchFamily="34" charset="0"/>
                <a:ea typeface="PMingLiU"/>
                <a:cs typeface="Arial" panose="020B0604020202020204" pitchFamily="34" charset="0"/>
              </a:rPr>
              <a:t>Hernández </a:t>
            </a:r>
            <a:r>
              <a:rPr lang="es-MX" sz="1600" b="1" dirty="0">
                <a:latin typeface="Arial" panose="020B0604020202020204" pitchFamily="34" charset="0"/>
                <a:ea typeface="PMingLiU"/>
                <a:cs typeface="Arial" panose="020B0604020202020204" pitchFamily="34" charset="0"/>
              </a:rPr>
              <a:t>Hernández</a:t>
            </a:r>
            <a:r>
              <a:rPr lang="es-MX" sz="1600" b="1" dirty="0">
                <a:latin typeface="Arial" panose="020B0604020202020204" pitchFamily="34" charset="0"/>
                <a:ea typeface="PMingLiU"/>
                <a:cs typeface="Arial" panose="020B0604020202020204" pitchFamily="34" charset="0"/>
              </a:rPr>
              <a:t> Francisco Javier 	091610050</a:t>
            </a:r>
            <a:endParaRPr lang="es-MX" sz="1600" dirty="0">
              <a:latin typeface="Arial" panose="020B0604020202020204" pitchFamily="34" charset="0"/>
              <a:ea typeface="PMingLiU"/>
              <a:cs typeface="Times New Roman" panose="02020603050405020304" pitchFamily="18" charset="0"/>
            </a:endParaRPr>
          </a:p>
          <a:p>
            <a:pPr algn="just">
              <a:lnSpc>
                <a:spcPct val="150000"/>
              </a:lnSpc>
              <a:spcAft>
                <a:spcPts val="1000"/>
              </a:spcAft>
            </a:pPr>
            <a:r>
              <a:rPr lang="es-MX" sz="1600" b="1" dirty="0">
                <a:latin typeface="Arial" panose="020B0604020202020204" pitchFamily="34" charset="0"/>
                <a:ea typeface="PMingLiU"/>
                <a:cs typeface="Arial" panose="020B0604020202020204" pitchFamily="34" charset="0"/>
              </a:rPr>
              <a:t>Méndez Martínez Víctor Hugo		</a:t>
            </a:r>
            <a:r>
              <a:rPr lang="es-MX" sz="1600" b="1" dirty="0" smtClean="0">
                <a:latin typeface="Arial" panose="020B0604020202020204" pitchFamily="34" charset="0"/>
                <a:ea typeface="PMingLiU"/>
                <a:cs typeface="Arial" panose="020B0604020202020204" pitchFamily="34" charset="0"/>
              </a:rPr>
              <a:t>091610537</a:t>
            </a:r>
            <a:endParaRPr lang="es-MX" sz="1600" dirty="0">
              <a:latin typeface="Arial" panose="020B0604020202020204" pitchFamily="34" charset="0"/>
              <a:ea typeface="PMingLiU"/>
              <a:cs typeface="Times New Roman" panose="02020603050405020304" pitchFamily="18" charset="0"/>
            </a:endParaRPr>
          </a:p>
          <a:p>
            <a:pPr algn="just">
              <a:lnSpc>
                <a:spcPct val="150000"/>
              </a:lnSpc>
              <a:spcAft>
                <a:spcPts val="1000"/>
              </a:spcAft>
            </a:pPr>
            <a:r>
              <a:rPr lang="es-MX" sz="1600" b="1" dirty="0">
                <a:latin typeface="Arial" panose="020B0604020202020204" pitchFamily="34" charset="0"/>
                <a:ea typeface="PMingLiU"/>
                <a:cs typeface="Arial" panose="020B0604020202020204" pitchFamily="34" charset="0"/>
              </a:rPr>
              <a:t>Pérez Mayorga Gerardo Eduardo		091610634</a:t>
            </a:r>
            <a:endParaRPr lang="es-MX" sz="1600" dirty="0">
              <a:latin typeface="Arial" panose="020B0604020202020204" pitchFamily="34" charset="0"/>
              <a:ea typeface="PMingLiU"/>
              <a:cs typeface="Times New Roman" panose="02020603050405020304" pitchFamily="18" charset="0"/>
            </a:endParaRPr>
          </a:p>
          <a:p>
            <a:pPr algn="just">
              <a:lnSpc>
                <a:spcPct val="150000"/>
              </a:lnSpc>
              <a:spcAft>
                <a:spcPts val="1000"/>
              </a:spcAft>
            </a:pPr>
            <a:r>
              <a:rPr lang="es-MX" sz="1600" b="1" dirty="0">
                <a:latin typeface="Arial" panose="020B0604020202020204" pitchFamily="34" charset="0"/>
                <a:ea typeface="PMingLiU"/>
                <a:cs typeface="Arial" panose="020B0604020202020204" pitchFamily="34" charset="0"/>
              </a:rPr>
              <a:t>Tapia Domínguez Cecilia de Jesús		091610127</a:t>
            </a:r>
            <a:endParaRPr lang="es-MX" sz="1600" dirty="0">
              <a:latin typeface="Arial" panose="020B0604020202020204" pitchFamily="34" charset="0"/>
              <a:ea typeface="PMingLiU"/>
              <a:cs typeface="Times New Roman" panose="02020603050405020304" pitchFamily="18" charset="0"/>
            </a:endParaRPr>
          </a:p>
        </p:txBody>
      </p:sp>
      <p:sp>
        <p:nvSpPr>
          <p:cNvPr id="2" name="CuadroTexto 1"/>
          <p:cNvSpPr txBox="1"/>
          <p:nvPr/>
        </p:nvSpPr>
        <p:spPr>
          <a:xfrm>
            <a:off x="4835885" y="2641997"/>
            <a:ext cx="2674360" cy="369332"/>
          </a:xfrm>
          <a:prstGeom prst="rect">
            <a:avLst/>
          </a:prstGeom>
          <a:noFill/>
        </p:spPr>
        <p:txBody>
          <a:bodyPr wrap="square" rtlCol="0">
            <a:spAutoFit/>
          </a:bodyPr>
          <a:lstStyle/>
          <a:p>
            <a:r>
              <a:rPr lang="es-MX" b="1" dirty="0" smtClean="0">
                <a:latin typeface="Arial" panose="020B0604020202020204" pitchFamily="34" charset="0"/>
                <a:cs typeface="Arial" panose="020B0604020202020204" pitchFamily="34" charset="0"/>
              </a:rPr>
              <a:t>EMPRESA: SM-ROOT</a:t>
            </a:r>
            <a:endParaRPr lang="es-MX"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5890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t>ALCANCES</a:t>
            </a:r>
            <a:endParaRPr lang="es-MX" b="1" dirty="0"/>
          </a:p>
        </p:txBody>
      </p:sp>
      <p:sp>
        <p:nvSpPr>
          <p:cNvPr id="3" name="Marcador de contenido 2"/>
          <p:cNvSpPr>
            <a:spLocks noGrp="1"/>
          </p:cNvSpPr>
          <p:nvPr>
            <p:ph idx="1"/>
          </p:nvPr>
        </p:nvSpPr>
        <p:spPr>
          <a:xfrm>
            <a:off x="1626961" y="1924956"/>
            <a:ext cx="9639465" cy="3155043"/>
          </a:xfrm>
        </p:spPr>
        <p:txBody>
          <a:bodyPr>
            <a:normAutofit/>
          </a:bodyPr>
          <a:lstStyle/>
          <a:p>
            <a:pPr marL="0" indent="0" algn="just">
              <a:lnSpc>
                <a:spcPct val="150000"/>
              </a:lnSpc>
              <a:buNone/>
            </a:pPr>
            <a:r>
              <a:rPr lang="es-MX" dirty="0"/>
              <a:t>Administrar un proyecto que consiste en el desarrollo de una aplicación </a:t>
            </a:r>
            <a:r>
              <a:rPr lang="es-MX" dirty="0" smtClean="0"/>
              <a:t>móvil, siguiendo la metodología </a:t>
            </a:r>
            <a:r>
              <a:rPr lang="es-MX" dirty="0"/>
              <a:t>PMBOK </a:t>
            </a:r>
            <a:r>
              <a:rPr lang="es-MX" dirty="0" smtClean="0"/>
              <a:t>versión 6.0 </a:t>
            </a:r>
            <a:r>
              <a:rPr lang="es-MX" dirty="0"/>
              <a:t>siendo una guía para establecer bases </a:t>
            </a:r>
            <a:r>
              <a:rPr lang="es-MX" dirty="0" smtClean="0"/>
              <a:t>en </a:t>
            </a:r>
            <a:r>
              <a:rPr lang="es-MX" dirty="0"/>
              <a:t>el inicio, </a:t>
            </a:r>
            <a:r>
              <a:rPr lang="es-MX" dirty="0" smtClean="0"/>
              <a:t>planeación, control</a:t>
            </a:r>
            <a:r>
              <a:rPr lang="es-MX" dirty="0"/>
              <a:t>, seguimiento, tiempos, costos  y fin del </a:t>
            </a:r>
            <a:r>
              <a:rPr lang="es-MX" dirty="0" smtClean="0"/>
              <a:t>proyecto. Bajo esta planeación se Incluyen documentos tales como Project Charter, Stakeholders, Diagrama de Gantt, etc. La aplicación Móvil tendrá la finalidad de aportar a la empresa </a:t>
            </a:r>
            <a:r>
              <a:rPr lang="es-MX" b="1" dirty="0" smtClean="0"/>
              <a:t>Panadería San Pedro </a:t>
            </a:r>
            <a:r>
              <a:rPr lang="es-MX" dirty="0" smtClean="0"/>
              <a:t>control y administración a los módulos y departamentos existentes.</a:t>
            </a:r>
          </a:p>
          <a:p>
            <a:pPr marL="0" indent="0" algn="just">
              <a:lnSpc>
                <a:spcPct val="150000"/>
              </a:lnSpc>
              <a:buNone/>
            </a:pPr>
            <a:endParaRPr lang="es-MX" dirty="0" smtClean="0"/>
          </a:p>
          <a:p>
            <a:pPr marL="0" indent="0" algn="just">
              <a:lnSpc>
                <a:spcPct val="150000"/>
              </a:lnSpc>
              <a:buNone/>
            </a:pPr>
            <a:endParaRPr lang="es-MX" dirty="0"/>
          </a:p>
        </p:txBody>
      </p:sp>
      <p:sp>
        <p:nvSpPr>
          <p:cNvPr id="4"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5"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44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0419" y="720125"/>
            <a:ext cx="11385692" cy="1485900"/>
          </a:xfrm>
        </p:spPr>
        <p:txBody>
          <a:bodyPr>
            <a:normAutofit/>
          </a:bodyPr>
          <a:lstStyle/>
          <a:p>
            <a:pPr algn="ctr"/>
            <a:r>
              <a:rPr lang="es-MX" sz="4000" b="1" dirty="0" smtClean="0"/>
              <a:t>LISTA DE STAKEHOLDERS, ROLES Y MATRIZ DE RESPONSABILIDAD.</a:t>
            </a:r>
            <a:endParaRPr lang="es-MX" sz="4000" b="1" dirty="0"/>
          </a:p>
        </p:txBody>
      </p:sp>
      <p:sp>
        <p:nvSpPr>
          <p:cNvPr id="6" name="CuadroTexto 5"/>
          <p:cNvSpPr txBox="1"/>
          <p:nvPr/>
        </p:nvSpPr>
        <p:spPr>
          <a:xfrm>
            <a:off x="5194419" y="2152521"/>
            <a:ext cx="2844800" cy="369332"/>
          </a:xfrm>
          <a:prstGeom prst="rect">
            <a:avLst/>
          </a:prstGeom>
          <a:noFill/>
        </p:spPr>
        <p:txBody>
          <a:bodyPr wrap="square" rtlCol="0">
            <a:spAutoFit/>
          </a:bodyPr>
          <a:lstStyle/>
          <a:p>
            <a:r>
              <a:rPr lang="es-MX" dirty="0"/>
              <a:t>L</a:t>
            </a:r>
            <a:r>
              <a:rPr lang="es-MX" dirty="0" smtClean="0"/>
              <a:t>ista de </a:t>
            </a:r>
            <a:r>
              <a:rPr lang="es-MX" dirty="0"/>
              <a:t>S</a:t>
            </a:r>
            <a:r>
              <a:rPr lang="es-MX" dirty="0" smtClean="0"/>
              <a:t>takeholders</a:t>
            </a:r>
            <a:endParaRPr lang="es-MX" dirty="0"/>
          </a:p>
        </p:txBody>
      </p:sp>
      <p:sp>
        <p:nvSpPr>
          <p:cNvPr id="5"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7"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pic>
        <p:nvPicPr>
          <p:cNvPr id="11" name="Marcador de contenido 10"/>
          <p:cNvPicPr>
            <a:picLocks noGrp="1" noChangeAspect="1"/>
          </p:cNvPicPr>
          <p:nvPr>
            <p:ph idx="1"/>
          </p:nvPr>
        </p:nvPicPr>
        <p:blipFill>
          <a:blip r:embed="rId6"/>
          <a:stretch>
            <a:fillRect/>
          </a:stretch>
        </p:blipFill>
        <p:spPr>
          <a:xfrm>
            <a:off x="3974553" y="2521853"/>
            <a:ext cx="5094041" cy="4056747"/>
          </a:xfrm>
          <a:prstGeom prst="rect">
            <a:avLst/>
          </a:prstGeom>
        </p:spPr>
      </p:pic>
    </p:spTree>
    <p:extLst>
      <p:ext uri="{BB962C8B-B14F-4D97-AF65-F5344CB8AC3E}">
        <p14:creationId xmlns:p14="http://schemas.microsoft.com/office/powerpoint/2010/main" val="2614830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6530109" y="722091"/>
            <a:ext cx="5403272" cy="3059918"/>
          </a:xfrm>
          <a:prstGeom prst="rect">
            <a:avLst/>
          </a:prstGeom>
        </p:spPr>
      </p:pic>
      <p:pic>
        <p:nvPicPr>
          <p:cNvPr id="5" name="Imagen 4"/>
          <p:cNvPicPr>
            <a:picLocks noChangeAspect="1"/>
          </p:cNvPicPr>
          <p:nvPr/>
        </p:nvPicPr>
        <p:blipFill>
          <a:blip r:embed="rId3"/>
          <a:stretch>
            <a:fillRect/>
          </a:stretch>
        </p:blipFill>
        <p:spPr>
          <a:xfrm>
            <a:off x="6530109" y="3490746"/>
            <a:ext cx="5403272" cy="3071763"/>
          </a:xfrm>
          <a:prstGeom prst="rect">
            <a:avLst/>
          </a:prstGeom>
        </p:spPr>
      </p:pic>
      <p:pic>
        <p:nvPicPr>
          <p:cNvPr id="6" name="Imagen 5"/>
          <p:cNvPicPr>
            <a:picLocks noChangeAspect="1"/>
          </p:cNvPicPr>
          <p:nvPr/>
        </p:nvPicPr>
        <p:blipFill rotWithShape="1">
          <a:blip r:embed="rId4"/>
          <a:srcRect t="1530"/>
          <a:stretch/>
        </p:blipFill>
        <p:spPr>
          <a:xfrm>
            <a:off x="949485" y="2483982"/>
            <a:ext cx="5139459" cy="2477391"/>
          </a:xfrm>
          <a:prstGeom prst="rect">
            <a:avLst/>
          </a:prstGeom>
        </p:spPr>
      </p:pic>
      <p:sp>
        <p:nvSpPr>
          <p:cNvPr id="12"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9" name="Imagen 53" descr="Logo_SM-ROOT"/>
          <p:cNvPicPr>
            <a:picLocks noChangeAspect="1" noChangeArrowheads="1"/>
          </p:cNvPicPr>
          <p:nvPr/>
        </p:nvPicPr>
        <p:blipFill>
          <a:blip r:embed="rId5"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52" descr="Logo_SM-ROOT"/>
          <p:cNvPicPr>
            <a:picLocks noChangeAspect="1" noChangeArrowheads="1"/>
          </p:cNvPicPr>
          <p:nvPr/>
        </p:nvPicPr>
        <p:blipFill>
          <a:blip r:embed="rId6">
            <a:grayscl/>
            <a:biLevel thresh="50000"/>
            <a:extLst>
              <a:ext uri="{BEBA8EAE-BF5A-486C-A8C5-ECC9F3942E4B}">
                <a14:imgProps xmlns:a14="http://schemas.microsoft.com/office/drawing/2010/main">
                  <a14:imgLayer r:embed="rId7">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54" descr="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10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44526"/>
            <a:ext cx="9601200" cy="671967"/>
          </a:xfrm>
        </p:spPr>
        <p:txBody>
          <a:bodyPr>
            <a:normAutofit fontScale="90000"/>
          </a:bodyPr>
          <a:lstStyle/>
          <a:p>
            <a:pPr algn="ctr"/>
            <a:r>
              <a:rPr lang="es-MX" b="1" dirty="0" smtClean="0"/>
              <a:t>PROGRAMACIÓN DE ACTIVIDADES</a:t>
            </a:r>
            <a:endParaRPr lang="es-MX" b="1" dirty="0"/>
          </a:p>
        </p:txBody>
      </p:sp>
      <p:sp>
        <p:nvSpPr>
          <p:cNvPr id="5"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6"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pic>
        <p:nvPicPr>
          <p:cNvPr id="9" name="Marcador de contenido 8"/>
          <p:cNvPicPr>
            <a:picLocks noGrp="1" noChangeAspect="1"/>
          </p:cNvPicPr>
          <p:nvPr>
            <p:ph idx="1"/>
          </p:nvPr>
        </p:nvPicPr>
        <p:blipFill rotWithShape="1">
          <a:blip r:embed="rId6" cstate="print">
            <a:extLst>
              <a:ext uri="{28A0092B-C50C-407E-A947-70E740481C1C}">
                <a14:useLocalDpi xmlns:a14="http://schemas.microsoft.com/office/drawing/2010/main" val="0"/>
              </a:ext>
            </a:extLst>
          </a:blip>
          <a:srcRect t="9938" r="38448" b="34391"/>
          <a:stretch/>
        </p:blipFill>
        <p:spPr>
          <a:xfrm>
            <a:off x="2685143" y="1900939"/>
            <a:ext cx="7707085" cy="4811918"/>
          </a:xfrm>
        </p:spPr>
      </p:pic>
      <p:sp>
        <p:nvSpPr>
          <p:cNvPr id="11" name="CuadroTexto 10"/>
          <p:cNvSpPr txBox="1"/>
          <p:nvPr/>
        </p:nvSpPr>
        <p:spPr>
          <a:xfrm>
            <a:off x="5543777" y="1424050"/>
            <a:ext cx="2148454" cy="369332"/>
          </a:xfrm>
          <a:prstGeom prst="rect">
            <a:avLst/>
          </a:prstGeom>
          <a:noFill/>
        </p:spPr>
        <p:txBody>
          <a:bodyPr wrap="square" rtlCol="0">
            <a:spAutoFit/>
          </a:bodyPr>
          <a:lstStyle/>
          <a:p>
            <a:r>
              <a:rPr lang="es-MX" dirty="0" smtClean="0"/>
              <a:t>Diagrama de Gantt</a:t>
            </a:r>
            <a:endParaRPr lang="es-MX" dirty="0"/>
          </a:p>
        </p:txBody>
      </p:sp>
    </p:spTree>
    <p:extLst>
      <p:ext uri="{BB962C8B-B14F-4D97-AF65-F5344CB8AC3E}">
        <p14:creationId xmlns:p14="http://schemas.microsoft.com/office/powerpoint/2010/main" val="1757424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p:cNvPicPr>
            <a:picLocks noGrp="1" noChangeAspect="1"/>
          </p:cNvPicPr>
          <p:nvPr>
            <p:ph idx="1"/>
          </p:nvPr>
        </p:nvPicPr>
        <p:blipFill>
          <a:blip r:embed="rId2"/>
          <a:stretch>
            <a:fillRect/>
          </a:stretch>
        </p:blipFill>
        <p:spPr>
          <a:xfrm>
            <a:off x="2657248" y="1309460"/>
            <a:ext cx="7662410" cy="3356866"/>
          </a:xfrm>
          <a:prstGeom prst="rect">
            <a:avLst/>
          </a:prstGeom>
        </p:spPr>
      </p:pic>
    </p:spTree>
    <p:extLst>
      <p:ext uri="{BB962C8B-B14F-4D97-AF65-F5344CB8AC3E}">
        <p14:creationId xmlns:p14="http://schemas.microsoft.com/office/powerpoint/2010/main" val="1191239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000" dirty="0" smtClean="0"/>
              <a:t>ESTIMACIÓN DE RECURSOS Y COSTOS.</a:t>
            </a:r>
            <a:endParaRPr lang="es-MX" sz="4000" dirty="0"/>
          </a:p>
        </p:txBody>
      </p:sp>
      <p:sp>
        <p:nvSpPr>
          <p:cNvPr id="11"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12"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5109029" y="1545298"/>
            <a:ext cx="2380342" cy="369332"/>
          </a:xfrm>
          <a:prstGeom prst="rect">
            <a:avLst/>
          </a:prstGeom>
          <a:noFill/>
        </p:spPr>
        <p:txBody>
          <a:bodyPr wrap="square" rtlCol="0">
            <a:spAutoFit/>
          </a:bodyPr>
          <a:lstStyle/>
          <a:p>
            <a:r>
              <a:rPr lang="es-MX" dirty="0" smtClean="0"/>
              <a:t>Costos de recursos</a:t>
            </a:r>
            <a:endParaRPr lang="es-MX" dirty="0"/>
          </a:p>
        </p:txBody>
      </p:sp>
      <p:pic>
        <p:nvPicPr>
          <p:cNvPr id="18" name="Marcador de contenido 17"/>
          <p:cNvPicPr>
            <a:picLocks noGrp="1" noChangeAspect="1"/>
          </p:cNvPicPr>
          <p:nvPr>
            <p:ph idx="1"/>
          </p:nvPr>
        </p:nvPicPr>
        <p:blipFill>
          <a:blip r:embed="rId6"/>
          <a:stretch>
            <a:fillRect/>
          </a:stretch>
        </p:blipFill>
        <p:spPr>
          <a:xfrm>
            <a:off x="3482208" y="2016230"/>
            <a:ext cx="5633983" cy="4691245"/>
          </a:xfrm>
          <a:prstGeom prst="rect">
            <a:avLst/>
          </a:prstGeom>
        </p:spPr>
      </p:pic>
    </p:spTree>
    <p:extLst>
      <p:ext uri="{BB962C8B-B14F-4D97-AF65-F5344CB8AC3E}">
        <p14:creationId xmlns:p14="http://schemas.microsoft.com/office/powerpoint/2010/main" val="3230040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17260" y="671512"/>
            <a:ext cx="9601200" cy="1485900"/>
          </a:xfrm>
        </p:spPr>
        <p:txBody>
          <a:bodyPr>
            <a:normAutofit/>
          </a:bodyPr>
          <a:lstStyle/>
          <a:p>
            <a:pPr algn="ctr"/>
            <a:r>
              <a:rPr lang="es-MX" sz="4000" b="1" dirty="0" smtClean="0"/>
              <a:t>ANÁLISIS DE RIESGOS</a:t>
            </a:r>
            <a:endParaRPr lang="es-MX" sz="4000" b="1" dirty="0"/>
          </a:p>
        </p:txBody>
      </p:sp>
      <p:sp>
        <p:nvSpPr>
          <p:cNvPr id="6"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7"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pic>
        <p:nvPicPr>
          <p:cNvPr id="10" name="Marcador de contenido 9"/>
          <p:cNvPicPr>
            <a:picLocks noGrp="1" noChangeAspect="1"/>
          </p:cNvPicPr>
          <p:nvPr>
            <p:ph idx="1"/>
          </p:nvPr>
        </p:nvPicPr>
        <p:blipFill>
          <a:blip r:embed="rId6"/>
          <a:stretch>
            <a:fillRect/>
          </a:stretch>
        </p:blipFill>
        <p:spPr>
          <a:xfrm>
            <a:off x="1122048" y="1908628"/>
            <a:ext cx="10591624" cy="4742356"/>
          </a:xfrm>
          <a:prstGeom prst="rect">
            <a:avLst/>
          </a:prstGeom>
        </p:spPr>
      </p:pic>
      <p:sp>
        <p:nvSpPr>
          <p:cNvPr id="11" name="CuadroTexto 10"/>
          <p:cNvSpPr txBox="1"/>
          <p:nvPr/>
        </p:nvSpPr>
        <p:spPr>
          <a:xfrm>
            <a:off x="4531269" y="1539296"/>
            <a:ext cx="3408049" cy="369332"/>
          </a:xfrm>
          <a:prstGeom prst="rect">
            <a:avLst/>
          </a:prstGeom>
          <a:noFill/>
        </p:spPr>
        <p:txBody>
          <a:bodyPr wrap="none" rtlCol="0">
            <a:spAutoFit/>
          </a:bodyPr>
          <a:lstStyle/>
          <a:p>
            <a:r>
              <a:rPr lang="es-MX" dirty="0" smtClean="0"/>
              <a:t>Plan de Identificación de Riesgos</a:t>
            </a:r>
            <a:endParaRPr lang="es-MX" dirty="0"/>
          </a:p>
        </p:txBody>
      </p:sp>
    </p:spTree>
    <p:extLst>
      <p:ext uri="{BB962C8B-B14F-4D97-AF65-F5344CB8AC3E}">
        <p14:creationId xmlns:p14="http://schemas.microsoft.com/office/powerpoint/2010/main" val="74689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p:cNvPicPr>
            <a:picLocks noGrp="1" noChangeAspect="1"/>
          </p:cNvPicPr>
          <p:nvPr>
            <p:ph idx="1"/>
          </p:nvPr>
        </p:nvPicPr>
        <p:blipFill>
          <a:blip r:embed="rId2"/>
          <a:stretch>
            <a:fillRect/>
          </a:stretch>
        </p:blipFill>
        <p:spPr>
          <a:xfrm>
            <a:off x="1531606" y="1571113"/>
            <a:ext cx="10351536" cy="4550287"/>
          </a:xfrm>
          <a:prstGeom prst="rect">
            <a:avLst/>
          </a:prstGeom>
        </p:spPr>
      </p:pic>
      <p:sp>
        <p:nvSpPr>
          <p:cNvPr id="10" name="CuadroTexto 9"/>
          <p:cNvSpPr txBox="1"/>
          <p:nvPr/>
        </p:nvSpPr>
        <p:spPr>
          <a:xfrm>
            <a:off x="4652168" y="1201781"/>
            <a:ext cx="3604260" cy="369332"/>
          </a:xfrm>
          <a:prstGeom prst="rect">
            <a:avLst/>
          </a:prstGeom>
          <a:noFill/>
        </p:spPr>
        <p:txBody>
          <a:bodyPr wrap="square" rtlCol="0">
            <a:spAutoFit/>
          </a:bodyPr>
          <a:lstStyle/>
          <a:p>
            <a:r>
              <a:rPr lang="es-MX" dirty="0" smtClean="0"/>
              <a:t>Seguimiento y control de Riesgos</a:t>
            </a:r>
            <a:endParaRPr lang="es-MX" dirty="0"/>
          </a:p>
        </p:txBody>
      </p:sp>
      <p:sp>
        <p:nvSpPr>
          <p:cNvPr id="5"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6" name="Imagen 53" descr="Logo_SM-ROOT"/>
          <p:cNvPicPr>
            <a:picLocks noChangeAspect="1" noChangeArrowheads="1"/>
          </p:cNvPicPr>
          <p:nvPr/>
        </p:nvPicPr>
        <p:blipFill>
          <a:blip r:embed="rId3"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52" descr="Logo_SM-ROOT"/>
          <p:cNvPicPr>
            <a:picLocks noChangeAspect="1" noChangeArrowheads="1"/>
          </p:cNvPicPr>
          <p:nvPr/>
        </p:nvPicPr>
        <p:blipFill>
          <a:blip r:embed="rId4">
            <a:grayscl/>
            <a:biLevel thresh="50000"/>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54"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462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000" dirty="0" smtClean="0"/>
              <a:t>MÉTODOS DE COMUNICACIÓN</a:t>
            </a:r>
            <a:endParaRPr lang="es-MX" sz="4000" dirty="0"/>
          </a:p>
        </p:txBody>
      </p:sp>
      <p:sp>
        <p:nvSpPr>
          <p:cNvPr id="8"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9"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pic>
        <p:nvPicPr>
          <p:cNvPr id="4" name="Marcador de contenido 3"/>
          <p:cNvPicPr>
            <a:picLocks noGrp="1" noChangeAspect="1"/>
          </p:cNvPicPr>
          <p:nvPr>
            <p:ph idx="1"/>
          </p:nvPr>
        </p:nvPicPr>
        <p:blipFill rotWithShape="1">
          <a:blip r:embed="rId6"/>
          <a:srcRect b="41279"/>
          <a:stretch/>
        </p:blipFill>
        <p:spPr>
          <a:xfrm>
            <a:off x="1209064" y="2212974"/>
            <a:ext cx="10681134" cy="3953017"/>
          </a:xfrm>
          <a:prstGeom prst="rect">
            <a:avLst/>
          </a:prstGeom>
        </p:spPr>
      </p:pic>
      <p:sp>
        <p:nvSpPr>
          <p:cNvPr id="5" name="CuadroTexto 4"/>
          <p:cNvSpPr txBox="1"/>
          <p:nvPr/>
        </p:nvSpPr>
        <p:spPr>
          <a:xfrm>
            <a:off x="5183712" y="1748908"/>
            <a:ext cx="2731838" cy="369332"/>
          </a:xfrm>
          <a:prstGeom prst="rect">
            <a:avLst/>
          </a:prstGeom>
          <a:noFill/>
        </p:spPr>
        <p:txBody>
          <a:bodyPr wrap="none" rtlCol="0">
            <a:spAutoFit/>
          </a:bodyPr>
          <a:lstStyle/>
          <a:p>
            <a:r>
              <a:rPr lang="es-MX" dirty="0" smtClean="0"/>
              <a:t>Matriz de comunicaciones</a:t>
            </a:r>
            <a:endParaRPr lang="es-MX" dirty="0"/>
          </a:p>
        </p:txBody>
      </p:sp>
    </p:spTree>
    <p:extLst>
      <p:ext uri="{BB962C8B-B14F-4D97-AF65-F5344CB8AC3E}">
        <p14:creationId xmlns:p14="http://schemas.microsoft.com/office/powerpoint/2010/main" val="1798884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023560" y="2084076"/>
            <a:ext cx="5578567" cy="3102073"/>
          </a:xfrm>
          <a:prstGeom prst="rect">
            <a:avLst/>
          </a:prstGeom>
        </p:spPr>
      </p:pic>
      <p:pic>
        <p:nvPicPr>
          <p:cNvPr id="5" name="Imagen 4"/>
          <p:cNvPicPr>
            <a:picLocks noChangeAspect="1"/>
          </p:cNvPicPr>
          <p:nvPr/>
        </p:nvPicPr>
        <p:blipFill>
          <a:blip r:embed="rId3"/>
          <a:stretch>
            <a:fillRect/>
          </a:stretch>
        </p:blipFill>
        <p:spPr>
          <a:xfrm>
            <a:off x="6753403" y="2102532"/>
            <a:ext cx="4820883" cy="3102073"/>
          </a:xfrm>
          <a:prstGeom prst="rect">
            <a:avLst/>
          </a:prstGeom>
        </p:spPr>
      </p:pic>
      <p:sp>
        <p:nvSpPr>
          <p:cNvPr id="11" name="CuadroTexto 10"/>
          <p:cNvSpPr txBox="1"/>
          <p:nvPr/>
        </p:nvSpPr>
        <p:spPr>
          <a:xfrm>
            <a:off x="4652168" y="1623488"/>
            <a:ext cx="3713910" cy="369332"/>
          </a:xfrm>
          <a:prstGeom prst="rect">
            <a:avLst/>
          </a:prstGeom>
          <a:noFill/>
        </p:spPr>
        <p:txBody>
          <a:bodyPr wrap="square" rtlCol="0">
            <a:spAutoFit/>
          </a:bodyPr>
          <a:lstStyle/>
          <a:p>
            <a:r>
              <a:rPr lang="es-MX" dirty="0" smtClean="0"/>
              <a:t>Calendario de Reuniones</a:t>
            </a:r>
            <a:endParaRPr lang="es-MX" dirty="0"/>
          </a:p>
        </p:txBody>
      </p:sp>
      <p:sp>
        <p:nvSpPr>
          <p:cNvPr id="12"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13" name="Imagen 53" descr="Logo_SM-ROOT"/>
          <p:cNvPicPr>
            <a:picLocks noChangeAspect="1" noChangeArrowheads="1"/>
          </p:cNvPicPr>
          <p:nvPr/>
        </p:nvPicPr>
        <p:blipFill>
          <a:blip r:embed="rId4"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52" descr="Logo_SM-ROOT"/>
          <p:cNvPicPr>
            <a:picLocks noChangeAspect="1" noChangeArrowheads="1"/>
          </p:cNvPicPr>
          <p:nvPr/>
        </p:nvPicPr>
        <p:blipFill>
          <a:blip r:embed="rId5">
            <a:grayscl/>
            <a:biLevel thresh="50000"/>
            <a:extLst>
              <a:ext uri="{BEBA8EAE-BF5A-486C-A8C5-ECC9F3942E4B}">
                <a14:imgProps xmlns:a14="http://schemas.microsoft.com/office/drawing/2010/main">
                  <a14:imgLayer r:embed="rId6">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54" descr="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84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90650" y="868362"/>
            <a:ext cx="9601200" cy="1485900"/>
          </a:xfrm>
        </p:spPr>
        <p:txBody>
          <a:bodyPr>
            <a:normAutofit/>
          </a:bodyPr>
          <a:lstStyle/>
          <a:p>
            <a:pPr algn="ctr"/>
            <a:r>
              <a:rPr lang="es-MX" sz="4000" b="1" dirty="0" smtClean="0"/>
              <a:t>NOMBRE DEL PROYECTO</a:t>
            </a:r>
            <a:endParaRPr lang="es-MX" sz="4000" b="1" dirty="0"/>
          </a:p>
        </p:txBody>
      </p:sp>
      <p:sp>
        <p:nvSpPr>
          <p:cNvPr id="3" name="Marcador de contenido 2"/>
          <p:cNvSpPr>
            <a:spLocks noGrp="1"/>
          </p:cNvSpPr>
          <p:nvPr>
            <p:ph idx="1"/>
          </p:nvPr>
        </p:nvSpPr>
        <p:spPr>
          <a:xfrm>
            <a:off x="1371600" y="1999169"/>
            <a:ext cx="9601200" cy="416098"/>
          </a:xfrm>
        </p:spPr>
        <p:txBody>
          <a:bodyPr/>
          <a:lstStyle/>
          <a:p>
            <a:pPr marL="0" indent="0" algn="ctr">
              <a:buNone/>
            </a:pPr>
            <a:r>
              <a:rPr lang="es-MX" b="1" dirty="0" smtClean="0"/>
              <a:t>APPMO-SP (APLICACIÓN MÓVIL SAN PEDRO)</a:t>
            </a:r>
          </a:p>
          <a:p>
            <a:pPr marL="0" indent="0" algn="ctr">
              <a:buNone/>
            </a:pPr>
            <a:endParaRPr lang="es-MX" b="1" dirty="0"/>
          </a:p>
          <a:p>
            <a:pPr marL="0" indent="0" algn="ctr">
              <a:buNone/>
            </a:pPr>
            <a:endParaRPr lang="es-MX" b="1" dirty="0"/>
          </a:p>
        </p:txBody>
      </p:sp>
      <p:sp>
        <p:nvSpPr>
          <p:cNvPr id="4"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2052"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n 52" descr="Logo_SM-ROOT"/>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n 54"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6" name="Rectangle 6"/>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62032" y="2578098"/>
            <a:ext cx="1658436" cy="1657742"/>
          </a:xfrm>
          <a:prstGeom prst="rect">
            <a:avLst/>
          </a:prstGeom>
        </p:spPr>
      </p:pic>
    </p:spTree>
    <p:extLst>
      <p:ext uri="{BB962C8B-B14F-4D97-AF65-F5344CB8AC3E}">
        <p14:creationId xmlns:p14="http://schemas.microsoft.com/office/powerpoint/2010/main" val="3595940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6275" y="958295"/>
            <a:ext cx="9601200" cy="831155"/>
          </a:xfrm>
        </p:spPr>
        <p:txBody>
          <a:bodyPr/>
          <a:lstStyle/>
          <a:p>
            <a:pPr algn="ctr"/>
            <a:r>
              <a:rPr lang="es-MX" dirty="0" smtClean="0"/>
              <a:t>MODELO DE NEGOCIOS</a:t>
            </a:r>
            <a:endParaRPr lang="es-MX" dirty="0"/>
          </a:p>
        </p:txBody>
      </p:sp>
      <p:sp>
        <p:nvSpPr>
          <p:cNvPr id="6" name="CuadroTexto 5"/>
          <p:cNvSpPr txBox="1"/>
          <p:nvPr/>
        </p:nvSpPr>
        <p:spPr>
          <a:xfrm>
            <a:off x="4488100" y="2239751"/>
            <a:ext cx="4517550" cy="369332"/>
          </a:xfrm>
          <a:prstGeom prst="rect">
            <a:avLst/>
          </a:prstGeom>
          <a:noFill/>
        </p:spPr>
        <p:txBody>
          <a:bodyPr wrap="square" rtlCol="0">
            <a:spAutoFit/>
          </a:bodyPr>
          <a:lstStyle/>
          <a:p>
            <a:r>
              <a:rPr lang="es-MX" dirty="0" smtClean="0"/>
              <a:t>MODELO DE PROCESO DE NEGOCIOS. AS-IS.</a:t>
            </a:r>
            <a:endParaRPr lang="es-MX" dirty="0"/>
          </a:p>
        </p:txBody>
      </p:sp>
      <p:pic>
        <p:nvPicPr>
          <p:cNvPr id="10" name="Marcador de contenido 9"/>
          <p:cNvPicPr>
            <a:picLocks noGrp="1" noChangeAspect="1"/>
          </p:cNvPicPr>
          <p:nvPr>
            <p:ph idx="1"/>
          </p:nvPr>
        </p:nvPicPr>
        <p:blipFill rotWithShape="1">
          <a:blip r:embed="rId2">
            <a:extLst>
              <a:ext uri="{28A0092B-C50C-407E-A947-70E740481C1C}">
                <a14:useLocalDpi xmlns:a14="http://schemas.microsoft.com/office/drawing/2010/main" val="0"/>
              </a:ext>
            </a:extLst>
          </a:blip>
          <a:srcRect l="879" t="2610" r="883" b="18660"/>
          <a:stretch/>
        </p:blipFill>
        <p:spPr>
          <a:xfrm>
            <a:off x="814437" y="2609083"/>
            <a:ext cx="11075761" cy="2565813"/>
          </a:xfrm>
          <a:prstGeom prst="rect">
            <a:avLst/>
          </a:prstGeom>
        </p:spPr>
      </p:pic>
      <p:sp>
        <p:nvSpPr>
          <p:cNvPr id="5"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7" name="Imagen 53" descr="Logo_SM-ROOT"/>
          <p:cNvPicPr>
            <a:picLocks noChangeAspect="1" noChangeArrowheads="1"/>
          </p:cNvPicPr>
          <p:nvPr/>
        </p:nvPicPr>
        <p:blipFill>
          <a:blip r:embed="rId3"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52" descr="Logo_SM-ROOT"/>
          <p:cNvPicPr>
            <a:picLocks noChangeAspect="1" noChangeArrowheads="1"/>
          </p:cNvPicPr>
          <p:nvPr/>
        </p:nvPicPr>
        <p:blipFill>
          <a:blip r:embed="rId4">
            <a:grayscl/>
            <a:biLevel thresh="50000"/>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54"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249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215807" y="1628872"/>
            <a:ext cx="4530801" cy="369332"/>
          </a:xfrm>
          <a:prstGeom prst="rect">
            <a:avLst/>
          </a:prstGeom>
          <a:noFill/>
        </p:spPr>
        <p:txBody>
          <a:bodyPr wrap="square" rtlCol="0">
            <a:spAutoFit/>
          </a:bodyPr>
          <a:lstStyle/>
          <a:p>
            <a:r>
              <a:rPr lang="es-MX" dirty="0" smtClean="0"/>
              <a:t>PROCESO MODELO DE NEGOCIOS. TO-BE.</a:t>
            </a:r>
            <a:endParaRPr lang="es-MX" dirty="0"/>
          </a:p>
        </p:txBody>
      </p:sp>
      <p:pic>
        <p:nvPicPr>
          <p:cNvPr id="7" name="Marcador de contenido 4"/>
          <p:cNvPicPr>
            <a:picLocks noGrp="1" noChangeAspect="1"/>
          </p:cNvPicPr>
          <p:nvPr>
            <p:ph idx="1"/>
          </p:nvPr>
        </p:nvPicPr>
        <p:blipFill rotWithShape="1">
          <a:blip r:embed="rId2">
            <a:extLst>
              <a:ext uri="{28A0092B-C50C-407E-A947-70E740481C1C}">
                <a14:useLocalDpi xmlns:a14="http://schemas.microsoft.com/office/drawing/2010/main" val="0"/>
              </a:ext>
            </a:extLst>
          </a:blip>
          <a:srcRect l="1491" t="3766" r="1573" b="27259"/>
          <a:stretch/>
        </p:blipFill>
        <p:spPr>
          <a:xfrm>
            <a:off x="1437113" y="1998204"/>
            <a:ext cx="10088187" cy="3084395"/>
          </a:xfrm>
          <a:prstGeom prst="rect">
            <a:avLst/>
          </a:prstGeom>
        </p:spPr>
      </p:pic>
      <p:sp>
        <p:nvSpPr>
          <p:cNvPr id="4"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6" name="Imagen 53" descr="Logo_SM-ROOT"/>
          <p:cNvPicPr>
            <a:picLocks noChangeAspect="1" noChangeArrowheads="1"/>
          </p:cNvPicPr>
          <p:nvPr/>
        </p:nvPicPr>
        <p:blipFill>
          <a:blip r:embed="rId3"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52" descr="Logo_SM-ROOT"/>
          <p:cNvPicPr>
            <a:picLocks noChangeAspect="1" noChangeArrowheads="1"/>
          </p:cNvPicPr>
          <p:nvPr/>
        </p:nvPicPr>
        <p:blipFill>
          <a:blip r:embed="rId4">
            <a:grayscl/>
            <a:biLevel thresh="50000"/>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54"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97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60925" y="747229"/>
            <a:ext cx="9601200" cy="751764"/>
          </a:xfrm>
        </p:spPr>
        <p:txBody>
          <a:bodyPr>
            <a:normAutofit/>
          </a:bodyPr>
          <a:lstStyle/>
          <a:p>
            <a:pPr algn="ctr"/>
            <a:r>
              <a:rPr lang="es-MX" sz="4000" dirty="0" smtClean="0"/>
              <a:t>ESTANDARES APLICADOS EN EL PROYECTO.</a:t>
            </a:r>
            <a:endParaRPr lang="es-MX" sz="4000" dirty="0"/>
          </a:p>
        </p:txBody>
      </p:sp>
      <p:sp>
        <p:nvSpPr>
          <p:cNvPr id="6" name="CuadroTexto 5"/>
          <p:cNvSpPr txBox="1"/>
          <p:nvPr/>
        </p:nvSpPr>
        <p:spPr>
          <a:xfrm>
            <a:off x="2362199" y="2209080"/>
            <a:ext cx="8146143" cy="2805896"/>
          </a:xfrm>
          <a:prstGeom prst="rect">
            <a:avLst/>
          </a:prstGeom>
          <a:noFill/>
        </p:spPr>
        <p:txBody>
          <a:bodyPr wrap="square" rtlCol="0">
            <a:spAutoFit/>
          </a:bodyPr>
          <a:lstStyle/>
          <a:p>
            <a:pPr algn="just">
              <a:lnSpc>
                <a:spcPct val="150000"/>
              </a:lnSpc>
            </a:pPr>
            <a:r>
              <a:rPr lang="es-MX" sz="2000" dirty="0"/>
              <a:t>ISO/IEC 25000, conocida como Suaré (System and Software </a:t>
            </a:r>
            <a:r>
              <a:rPr lang="es-MX" sz="2000" dirty="0" err="1" smtClean="0"/>
              <a:t>Quality</a:t>
            </a:r>
            <a:r>
              <a:rPr lang="es-MX" sz="2000" dirty="0"/>
              <a:t> </a:t>
            </a:r>
            <a:r>
              <a:rPr lang="es-MX" sz="2000" dirty="0" err="1" smtClean="0"/>
              <a:t>Requirements</a:t>
            </a:r>
            <a:r>
              <a:rPr lang="es-MX" sz="2000" dirty="0" smtClean="0"/>
              <a:t> </a:t>
            </a:r>
            <a:r>
              <a:rPr lang="es-MX" sz="2000" dirty="0"/>
              <a:t>and Evaluación), es una familia de normas que tiene por </a:t>
            </a:r>
            <a:r>
              <a:rPr lang="es-MX" sz="2000" dirty="0" smtClean="0"/>
              <a:t>objetivo </a:t>
            </a:r>
            <a:r>
              <a:rPr lang="es-MX" sz="2000" dirty="0"/>
              <a:t>la creación de un marco de trabajo común para evaluar la calidad </a:t>
            </a:r>
            <a:r>
              <a:rPr lang="es-MX" sz="2000" dirty="0" smtClean="0"/>
              <a:t>del </a:t>
            </a:r>
            <a:r>
              <a:rPr lang="es-MX" sz="2000" dirty="0"/>
              <a:t>producto software</a:t>
            </a:r>
            <a:r>
              <a:rPr lang="es-MX" sz="2000" dirty="0" smtClean="0"/>
              <a:t>. </a:t>
            </a:r>
            <a:r>
              <a:rPr lang="es-MX" sz="2000" dirty="0"/>
              <a:t>, </a:t>
            </a:r>
            <a:r>
              <a:rPr lang="es-MX" sz="2000" dirty="0" smtClean="0"/>
              <a:t>describe </a:t>
            </a:r>
            <a:r>
              <a:rPr lang="es-MX" sz="2000" dirty="0"/>
              <a:t>las particularidades de un modelo de calidad </a:t>
            </a:r>
            <a:r>
              <a:rPr lang="es-MX" sz="2000" dirty="0" smtClean="0"/>
              <a:t>del </a:t>
            </a:r>
            <a:r>
              <a:rPr lang="es-MX" sz="2000" dirty="0"/>
              <a:t>producto </a:t>
            </a:r>
            <a:r>
              <a:rPr lang="es-MX" sz="2000" dirty="0" smtClean="0"/>
              <a:t>software, que </a:t>
            </a:r>
            <a:r>
              <a:rPr lang="es-MX" sz="2000" dirty="0"/>
              <a:t>abordaba el proceso de evaluación de productos </a:t>
            </a:r>
            <a:r>
              <a:rPr lang="es-MX" sz="2000" dirty="0" smtClean="0"/>
              <a:t>software.</a:t>
            </a:r>
            <a:endParaRPr lang="es-MX" sz="2000" dirty="0"/>
          </a:p>
        </p:txBody>
      </p:sp>
      <p:sp>
        <p:nvSpPr>
          <p:cNvPr id="8" name="CuadroTexto 7"/>
          <p:cNvSpPr txBox="1"/>
          <p:nvPr/>
        </p:nvSpPr>
        <p:spPr>
          <a:xfrm>
            <a:off x="4700365" y="1663595"/>
            <a:ext cx="3322320" cy="461665"/>
          </a:xfrm>
          <a:prstGeom prst="rect">
            <a:avLst/>
          </a:prstGeom>
          <a:noFill/>
        </p:spPr>
        <p:txBody>
          <a:bodyPr wrap="square" rtlCol="0">
            <a:spAutoFit/>
          </a:bodyPr>
          <a:lstStyle/>
          <a:p>
            <a:pPr algn="ctr"/>
            <a:r>
              <a:rPr lang="es-MX" sz="2400" b="1" dirty="0" smtClean="0"/>
              <a:t>ISO 25000</a:t>
            </a:r>
            <a:endParaRPr lang="es-MX" sz="2400" b="1" dirty="0"/>
          </a:p>
        </p:txBody>
      </p:sp>
      <p:sp>
        <p:nvSpPr>
          <p:cNvPr id="7"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9"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3910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1517445" y="1503096"/>
            <a:ext cx="9905298" cy="2720561"/>
          </a:xfrm>
        </p:spPr>
        <p:txBody>
          <a:bodyPr>
            <a:normAutofit/>
          </a:bodyPr>
          <a:lstStyle/>
          <a:p>
            <a:pPr marL="0" indent="0" algn="just">
              <a:lnSpc>
                <a:spcPct val="150000"/>
              </a:lnSpc>
              <a:buNone/>
            </a:pPr>
            <a:r>
              <a:rPr lang="es-MX" dirty="0" smtClean="0"/>
              <a:t>El </a:t>
            </a:r>
            <a:r>
              <a:rPr lang="es-MX" dirty="0"/>
              <a:t>estándar IEEE 830-1998 para el SRS o ERS (Especificación de requerimientos de  </a:t>
            </a:r>
            <a:r>
              <a:rPr lang="es-MX" dirty="0" smtClean="0"/>
              <a:t> software</a:t>
            </a:r>
            <a:r>
              <a:rPr lang="es-MX" dirty="0"/>
              <a:t>) es un conjunto de recomendaciones para la especificación de los  </a:t>
            </a:r>
            <a:r>
              <a:rPr lang="es-MX" dirty="0" smtClean="0"/>
              <a:t>requerimiento </a:t>
            </a:r>
            <a:r>
              <a:rPr lang="es-MX" dirty="0"/>
              <a:t>o requisitos de software el cual tiene como producto final la  </a:t>
            </a:r>
            <a:r>
              <a:rPr lang="es-MX" dirty="0" smtClean="0"/>
              <a:t>documentación </a:t>
            </a:r>
            <a:r>
              <a:rPr lang="es-MX" dirty="0"/>
              <a:t>de los acuerdos entre el cliente y el grupo de desarrollo para </a:t>
            </a:r>
            <a:r>
              <a:rPr lang="es-MX" dirty="0" smtClean="0"/>
              <a:t>así cumplir </a:t>
            </a:r>
            <a:r>
              <a:rPr lang="es-MX" dirty="0"/>
              <a:t>con la totalidad de exigencias </a:t>
            </a:r>
            <a:r>
              <a:rPr lang="es-MX" dirty="0" smtClean="0"/>
              <a:t>estipuladas.</a:t>
            </a:r>
          </a:p>
          <a:p>
            <a:pPr marL="0" indent="0" algn="just">
              <a:lnSpc>
                <a:spcPct val="150000"/>
              </a:lnSpc>
              <a:buNone/>
            </a:pPr>
            <a:endParaRPr lang="es-MX" dirty="0"/>
          </a:p>
        </p:txBody>
      </p:sp>
      <p:sp>
        <p:nvSpPr>
          <p:cNvPr id="6" name="CuadroTexto 5"/>
          <p:cNvSpPr txBox="1"/>
          <p:nvPr/>
        </p:nvSpPr>
        <p:spPr>
          <a:xfrm>
            <a:off x="4652168" y="815197"/>
            <a:ext cx="3322320" cy="461665"/>
          </a:xfrm>
          <a:prstGeom prst="rect">
            <a:avLst/>
          </a:prstGeom>
          <a:noFill/>
        </p:spPr>
        <p:txBody>
          <a:bodyPr wrap="square" rtlCol="0">
            <a:spAutoFit/>
          </a:bodyPr>
          <a:lstStyle/>
          <a:p>
            <a:pPr algn="ctr"/>
            <a:r>
              <a:rPr lang="es-MX" sz="2400" b="1" dirty="0" smtClean="0"/>
              <a:t>IEEE 830</a:t>
            </a:r>
            <a:endParaRPr lang="es-MX" sz="2400" b="1" dirty="0"/>
          </a:p>
        </p:txBody>
      </p:sp>
      <p:sp>
        <p:nvSpPr>
          <p:cNvPr id="9"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10"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983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DEMOSTRACIÓN DEL SOFTWARE</a:t>
            </a:r>
            <a:endParaRPr lang="es-MX" dirty="0"/>
          </a:p>
        </p:txBody>
      </p:sp>
      <p:pic>
        <p:nvPicPr>
          <p:cNvPr id="4" name="Marcador de contenido 3"/>
          <p:cNvPicPr>
            <a:picLocks noGrp="1" noChangeAspect="1"/>
          </p:cNvPicPr>
          <p:nvPr>
            <p:ph idx="1"/>
          </p:nvPr>
        </p:nvPicPr>
        <p:blipFill>
          <a:blip r:embed="rId2"/>
          <a:stretch>
            <a:fillRect/>
          </a:stretch>
        </p:blipFill>
        <p:spPr>
          <a:xfrm>
            <a:off x="3420862" y="1905680"/>
            <a:ext cx="5792962" cy="3938814"/>
          </a:xfrm>
          <a:prstGeom prst="rect">
            <a:avLst/>
          </a:prstGeom>
        </p:spPr>
      </p:pic>
      <p:sp>
        <p:nvSpPr>
          <p:cNvPr id="5"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6" name="Imagen 53" descr="Logo_SM-ROOT"/>
          <p:cNvPicPr>
            <a:picLocks noChangeAspect="1" noChangeArrowheads="1"/>
          </p:cNvPicPr>
          <p:nvPr/>
        </p:nvPicPr>
        <p:blipFill>
          <a:blip r:embed="rId3"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52" descr="Logo_SM-ROOT"/>
          <p:cNvPicPr>
            <a:picLocks noChangeAspect="1" noChangeArrowheads="1"/>
          </p:cNvPicPr>
          <p:nvPr/>
        </p:nvPicPr>
        <p:blipFill>
          <a:blip r:embed="rId4">
            <a:grayscl/>
            <a:biLevel thresh="50000"/>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54"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427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39733" y="146503"/>
            <a:ext cx="3662438" cy="2746828"/>
          </a:xfr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7780" y="3788229"/>
            <a:ext cx="3280227" cy="2460170"/>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906" y="3788229"/>
            <a:ext cx="3280227" cy="2460170"/>
          </a:xfrm>
          <a:prstGeom prst="rect">
            <a:avLst/>
          </a:prstGeom>
        </p:spPr>
      </p:pic>
      <p:sp>
        <p:nvSpPr>
          <p:cNvPr id="7" name="CuadroTexto 6"/>
          <p:cNvSpPr txBox="1"/>
          <p:nvPr/>
        </p:nvSpPr>
        <p:spPr>
          <a:xfrm>
            <a:off x="3824009" y="2971448"/>
            <a:ext cx="5293885" cy="369332"/>
          </a:xfrm>
          <a:prstGeom prst="rect">
            <a:avLst/>
          </a:prstGeom>
          <a:noFill/>
        </p:spPr>
        <p:txBody>
          <a:bodyPr wrap="none" rtlCol="0">
            <a:spAutoFit/>
          </a:bodyPr>
          <a:lstStyle/>
          <a:p>
            <a:r>
              <a:rPr lang="es-MX" dirty="0" smtClean="0"/>
              <a:t>Capacitación a Usuarios Administrativos de empresa</a:t>
            </a:r>
            <a:endParaRPr lang="es-MX" dirty="0"/>
          </a:p>
        </p:txBody>
      </p:sp>
    </p:spTree>
    <p:extLst>
      <p:ext uri="{BB962C8B-B14F-4D97-AF65-F5344CB8AC3E}">
        <p14:creationId xmlns:p14="http://schemas.microsoft.com/office/powerpoint/2010/main" val="111126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1888" y="852488"/>
            <a:ext cx="9601200" cy="838200"/>
          </a:xfrm>
        </p:spPr>
        <p:txBody>
          <a:bodyPr>
            <a:normAutofit/>
          </a:bodyPr>
          <a:lstStyle/>
          <a:p>
            <a:pPr algn="ctr"/>
            <a:r>
              <a:rPr lang="es-MX" sz="4000" b="1" dirty="0" smtClean="0"/>
              <a:t>SOBRE LA EMPRESA</a:t>
            </a:r>
            <a:endParaRPr lang="es-MX" sz="4000" b="1" dirty="0"/>
          </a:p>
        </p:txBody>
      </p:sp>
      <p:sp>
        <p:nvSpPr>
          <p:cNvPr id="3" name="Marcador de contenido 2"/>
          <p:cNvSpPr>
            <a:spLocks noGrp="1"/>
          </p:cNvSpPr>
          <p:nvPr>
            <p:ph idx="1"/>
          </p:nvPr>
        </p:nvSpPr>
        <p:spPr>
          <a:xfrm>
            <a:off x="2623102" y="1690688"/>
            <a:ext cx="8190041" cy="3358016"/>
          </a:xfrm>
        </p:spPr>
        <p:txBody>
          <a:bodyPr>
            <a:noAutofit/>
          </a:bodyPr>
          <a:lstStyle/>
          <a:p>
            <a:pPr marL="0" indent="0" algn="just">
              <a:lnSpc>
                <a:spcPct val="150000"/>
              </a:lnSpc>
              <a:buNone/>
            </a:pPr>
            <a:r>
              <a:rPr lang="es-MX" dirty="0"/>
              <a:t>La panadería </a:t>
            </a:r>
            <a:r>
              <a:rPr lang="es-MX" b="1" dirty="0"/>
              <a:t>San Pedro</a:t>
            </a:r>
            <a:r>
              <a:rPr lang="es-MX" dirty="0"/>
              <a:t> se encuentra ubicada en esquina con </a:t>
            </a:r>
            <a:r>
              <a:rPr lang="es-MX" dirty="0" smtClean="0"/>
              <a:t>Calzada Salomón </a:t>
            </a:r>
            <a:r>
              <a:rPr lang="es-MX" dirty="0"/>
              <a:t>Gonzales y Puerto Madero en San Cristóbal de Las </a:t>
            </a:r>
            <a:r>
              <a:rPr lang="es-MX" dirty="0" smtClean="0"/>
              <a:t>Casas, y es </a:t>
            </a:r>
            <a:r>
              <a:rPr lang="es-MX" dirty="0"/>
              <a:t>una </a:t>
            </a:r>
            <a:r>
              <a:rPr lang="es-MX" dirty="0" smtClean="0"/>
              <a:t>empresa panificadora </a:t>
            </a:r>
            <a:r>
              <a:rPr lang="es-MX" dirty="0"/>
              <a:t>que se dedica a la venta de todo </a:t>
            </a:r>
            <a:r>
              <a:rPr lang="es-MX" dirty="0" smtClean="0"/>
              <a:t>lo relacionado  con la Industria del Pan. La organización </a:t>
            </a:r>
            <a:r>
              <a:rPr lang="es-MX" dirty="0"/>
              <a:t>cuenta con diferentes sucursales posicionados </a:t>
            </a:r>
            <a:r>
              <a:rPr lang="es-MX" dirty="0" smtClean="0"/>
              <a:t>de </a:t>
            </a:r>
            <a:r>
              <a:rPr lang="es-MX" dirty="0"/>
              <a:t>manera </a:t>
            </a:r>
            <a:r>
              <a:rPr lang="es-MX" dirty="0" smtClean="0"/>
              <a:t>estratégica en la ciudad y realiza ventas en mayoreo</a:t>
            </a:r>
            <a:r>
              <a:rPr lang="es-MX" dirty="0"/>
              <a:t>, menudeo y </a:t>
            </a:r>
            <a:r>
              <a:rPr lang="es-MX" dirty="0" smtClean="0"/>
              <a:t>ventas en rutas (que </a:t>
            </a:r>
            <a:r>
              <a:rPr lang="es-MX" dirty="0"/>
              <a:t>es un método muy sutil que consiste en la venta de productos por </a:t>
            </a:r>
            <a:r>
              <a:rPr lang="es-MX" dirty="0" smtClean="0"/>
              <a:t>rutas ya definidas por la empresa). </a:t>
            </a:r>
          </a:p>
          <a:p>
            <a:pPr marL="0" indent="0" algn="just">
              <a:lnSpc>
                <a:spcPct val="150000"/>
              </a:lnSpc>
              <a:buNone/>
            </a:pPr>
            <a:endParaRPr lang="es-MX" dirty="0" smtClean="0"/>
          </a:p>
          <a:p>
            <a:pPr marL="0" indent="0" algn="just">
              <a:lnSpc>
                <a:spcPct val="150000"/>
              </a:lnSpc>
              <a:buNone/>
            </a:pPr>
            <a:endParaRPr lang="es-MX" b="1" dirty="0"/>
          </a:p>
        </p:txBody>
      </p:sp>
      <p:sp>
        <p:nvSpPr>
          <p:cNvPr id="10"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11"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3102" y="4984751"/>
            <a:ext cx="1658436" cy="1657742"/>
          </a:xfrm>
          <a:prstGeom prst="rect">
            <a:avLst/>
          </a:prstGeom>
        </p:spPr>
      </p:pic>
    </p:spTree>
    <p:extLst>
      <p:ext uri="{BB962C8B-B14F-4D97-AF65-F5344CB8AC3E}">
        <p14:creationId xmlns:p14="http://schemas.microsoft.com/office/powerpoint/2010/main" val="1711206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p:cNvPicPr>
            <a:picLocks noGrp="1" noChangeAspect="1"/>
          </p:cNvPicPr>
          <p:nvPr>
            <p:ph idx="1"/>
          </p:nvPr>
        </p:nvPicPr>
        <p:blipFill>
          <a:blip r:embed="rId2"/>
          <a:stretch>
            <a:fillRect/>
          </a:stretch>
        </p:blipFill>
        <p:spPr>
          <a:xfrm>
            <a:off x="1648543" y="1309431"/>
            <a:ext cx="3487861" cy="3424189"/>
          </a:xfrm>
          <a:prstGeom prst="rect">
            <a:avLst/>
          </a:prstGeom>
        </p:spPr>
      </p:pic>
      <p:sp>
        <p:nvSpPr>
          <p:cNvPr id="12" name="CuadroTexto 11"/>
          <p:cNvSpPr txBox="1"/>
          <p:nvPr/>
        </p:nvSpPr>
        <p:spPr>
          <a:xfrm>
            <a:off x="1746762" y="4789620"/>
            <a:ext cx="3389642" cy="369332"/>
          </a:xfrm>
          <a:prstGeom prst="rect">
            <a:avLst/>
          </a:prstGeom>
          <a:noFill/>
        </p:spPr>
        <p:txBody>
          <a:bodyPr wrap="square" rtlCol="0">
            <a:spAutoFit/>
          </a:bodyPr>
          <a:lstStyle/>
          <a:p>
            <a:r>
              <a:rPr lang="es-MX" dirty="0" smtClean="0"/>
              <a:t>Empresa Panadería San Pedro</a:t>
            </a:r>
            <a:endParaRPr lang="es-MX" dirty="0"/>
          </a:p>
        </p:txBody>
      </p:sp>
      <p:pic>
        <p:nvPicPr>
          <p:cNvPr id="19" name="Imagen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6936" y="1309432"/>
            <a:ext cx="2531750" cy="3375666"/>
          </a:xfrm>
          <a:prstGeom prst="rect">
            <a:avLst/>
          </a:prstGeom>
        </p:spPr>
      </p:pic>
      <p:pic>
        <p:nvPicPr>
          <p:cNvPr id="20" name="Imagen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2599" y="1285170"/>
            <a:ext cx="2568142" cy="3424189"/>
          </a:xfrm>
          <a:prstGeom prst="rect">
            <a:avLst/>
          </a:prstGeom>
        </p:spPr>
      </p:pic>
      <p:sp>
        <p:nvSpPr>
          <p:cNvPr id="21" name="CuadroTexto 20"/>
          <p:cNvSpPr txBox="1"/>
          <p:nvPr/>
        </p:nvSpPr>
        <p:spPr>
          <a:xfrm>
            <a:off x="5936343" y="4733620"/>
            <a:ext cx="5887528" cy="369332"/>
          </a:xfrm>
          <a:prstGeom prst="rect">
            <a:avLst/>
          </a:prstGeom>
          <a:noFill/>
        </p:spPr>
        <p:txBody>
          <a:bodyPr wrap="square" rtlCol="0">
            <a:spAutoFit/>
          </a:bodyPr>
          <a:lstStyle/>
          <a:p>
            <a:r>
              <a:rPr lang="es-MX" dirty="0" smtClean="0"/>
              <a:t>El equipo de trabajo en las instalaciones de la Panadería.</a:t>
            </a:r>
            <a:endParaRPr lang="es-MX" dirty="0"/>
          </a:p>
        </p:txBody>
      </p:sp>
    </p:spTree>
    <p:extLst>
      <p:ext uri="{BB962C8B-B14F-4D97-AF65-F5344CB8AC3E}">
        <p14:creationId xmlns:p14="http://schemas.microsoft.com/office/powerpoint/2010/main" val="1706208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3965339" y="454246"/>
            <a:ext cx="4413719" cy="707886"/>
          </a:xfrm>
          <a:prstGeom prst="rect">
            <a:avLst/>
          </a:prstGeom>
          <a:noFill/>
        </p:spPr>
        <p:txBody>
          <a:bodyPr wrap="square" rtlCol="0">
            <a:spAutoFit/>
          </a:bodyPr>
          <a:lstStyle/>
          <a:p>
            <a:pPr algn="ctr"/>
            <a:r>
              <a:rPr lang="es-MX" sz="4000" dirty="0" smtClean="0"/>
              <a:t>Análisis </a:t>
            </a:r>
            <a:r>
              <a:rPr lang="es-MX" sz="4000" b="1" dirty="0" smtClean="0"/>
              <a:t>FODA</a:t>
            </a:r>
            <a:endParaRPr lang="es-MX" sz="4000" b="1" dirty="0"/>
          </a:p>
        </p:txBody>
      </p:sp>
      <p:pic>
        <p:nvPicPr>
          <p:cNvPr id="7" name="Marcador de contenido 6"/>
          <p:cNvPicPr>
            <a:picLocks noGrp="1" noChangeAspect="1"/>
          </p:cNvPicPr>
          <p:nvPr>
            <p:ph idx="1"/>
          </p:nvPr>
        </p:nvPicPr>
        <p:blipFill>
          <a:blip r:embed="rId2"/>
          <a:stretch>
            <a:fillRect/>
          </a:stretch>
        </p:blipFill>
        <p:spPr>
          <a:xfrm>
            <a:off x="1943971" y="1408199"/>
            <a:ext cx="8456453" cy="4923225"/>
          </a:xfrm>
          <a:prstGeom prst="rect">
            <a:avLst/>
          </a:prstGeom>
        </p:spPr>
      </p:pic>
      <p:sp>
        <p:nvSpPr>
          <p:cNvPr id="12"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13" name="Imagen 53" descr="Logo_SM-ROOT"/>
          <p:cNvPicPr>
            <a:picLocks noChangeAspect="1" noChangeArrowheads="1"/>
          </p:cNvPicPr>
          <p:nvPr/>
        </p:nvPicPr>
        <p:blipFill>
          <a:blip r:embed="rId3"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52" descr="Logo_SM-ROOT"/>
          <p:cNvPicPr>
            <a:picLocks noChangeAspect="1" noChangeArrowheads="1"/>
          </p:cNvPicPr>
          <p:nvPr/>
        </p:nvPicPr>
        <p:blipFill>
          <a:blip r:embed="rId4">
            <a:grayscl/>
            <a:biLevel thresh="50000"/>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54"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59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000" b="1" dirty="0" smtClean="0"/>
              <a:t>ORGANIGRAMA</a:t>
            </a:r>
            <a:endParaRPr lang="es-MX" sz="4000" b="1" dirty="0"/>
          </a:p>
        </p:txBody>
      </p:sp>
      <p:pic>
        <p:nvPicPr>
          <p:cNvPr id="4" name="Marcador de contenido 3" descr="C:\Users\FRANC\Desktop\Diagrama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4053" y="2171700"/>
            <a:ext cx="10256293" cy="3885869"/>
          </a:xfrm>
          <a:prstGeom prst="rect">
            <a:avLst/>
          </a:prstGeom>
          <a:noFill/>
          <a:ln>
            <a:noFill/>
          </a:ln>
        </p:spPr>
      </p:pic>
      <p:sp>
        <p:nvSpPr>
          <p:cNvPr id="9"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10" name="Imagen 53" descr="Logo_SM-ROOT"/>
          <p:cNvPicPr>
            <a:picLocks noChangeAspect="1" noChangeArrowheads="1"/>
          </p:cNvPicPr>
          <p:nvPr/>
        </p:nvPicPr>
        <p:blipFill>
          <a:blip r:embed="rId3"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52" descr="Logo_SM-ROOT"/>
          <p:cNvPicPr>
            <a:picLocks noChangeAspect="1" noChangeArrowheads="1"/>
          </p:cNvPicPr>
          <p:nvPr/>
        </p:nvPicPr>
        <p:blipFill>
          <a:blip r:embed="rId4">
            <a:grayscl/>
            <a:biLevel thresh="50000"/>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54"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528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000" b="1" dirty="0" smtClean="0"/>
              <a:t>PLANTEAMIENTO DEL PROBLEMA</a:t>
            </a:r>
            <a:endParaRPr lang="es-MX" sz="4000" b="1" dirty="0"/>
          </a:p>
        </p:txBody>
      </p:sp>
      <p:sp>
        <p:nvSpPr>
          <p:cNvPr id="3" name="Marcador de contenido 2"/>
          <p:cNvSpPr>
            <a:spLocks noGrp="1"/>
          </p:cNvSpPr>
          <p:nvPr>
            <p:ph idx="1"/>
          </p:nvPr>
        </p:nvSpPr>
        <p:spPr>
          <a:xfrm>
            <a:off x="1946275" y="1618345"/>
            <a:ext cx="8591096" cy="3581400"/>
          </a:xfrm>
        </p:spPr>
        <p:txBody>
          <a:bodyPr>
            <a:normAutofit/>
          </a:bodyPr>
          <a:lstStyle/>
          <a:p>
            <a:pPr marL="0" indent="0" algn="just">
              <a:lnSpc>
                <a:spcPct val="150000"/>
              </a:lnSpc>
              <a:buNone/>
            </a:pPr>
            <a:r>
              <a:rPr lang="es-MX" dirty="0"/>
              <a:t>La panadería </a:t>
            </a:r>
            <a:r>
              <a:rPr lang="es-MX" b="1" dirty="0"/>
              <a:t>San </a:t>
            </a:r>
            <a:r>
              <a:rPr lang="es-MX" b="1" dirty="0" smtClean="0"/>
              <a:t>Pedro</a:t>
            </a:r>
            <a:r>
              <a:rPr lang="es-MX" dirty="0" smtClean="0"/>
              <a:t> es una empresa grande con una trayectoria de años en el mercado. No obstante, </a:t>
            </a:r>
            <a:r>
              <a:rPr lang="es-MX" dirty="0"/>
              <a:t>con el tiempo no se ha podido actualizar </a:t>
            </a:r>
            <a:r>
              <a:rPr lang="es-MX" dirty="0" smtClean="0"/>
              <a:t>en tecnologías, por </a:t>
            </a:r>
            <a:r>
              <a:rPr lang="es-MX" dirty="0"/>
              <a:t>lo consiguiente </a:t>
            </a:r>
            <a:r>
              <a:rPr lang="es-MX" dirty="0" smtClean="0"/>
              <a:t>maneja todo </a:t>
            </a:r>
            <a:r>
              <a:rPr lang="es-MX" dirty="0"/>
              <a:t>el control </a:t>
            </a:r>
            <a:r>
              <a:rPr lang="es-MX" dirty="0" smtClean="0"/>
              <a:t>de  inventarios</a:t>
            </a:r>
            <a:r>
              <a:rPr lang="es-MX" dirty="0"/>
              <a:t>, </a:t>
            </a:r>
            <a:r>
              <a:rPr lang="es-MX" dirty="0" smtClean="0"/>
              <a:t>ventas, compras</a:t>
            </a:r>
            <a:r>
              <a:rPr lang="es-MX" dirty="0"/>
              <a:t>, suministros, registros de </a:t>
            </a:r>
            <a:r>
              <a:rPr lang="es-MX" dirty="0" smtClean="0"/>
              <a:t>entradas, salidas y rutas </a:t>
            </a:r>
            <a:r>
              <a:rPr lang="es-MX" dirty="0"/>
              <a:t>en hojas de </a:t>
            </a:r>
            <a:r>
              <a:rPr lang="es-MX" dirty="0" smtClean="0"/>
              <a:t>Excel. Esta forma de trabajar es un ambiguo ya que es muy susceptible a que existan perdidas y la información no siempre es exacta ni fiable, lo que compromete a la empresa a tener perdidas</a:t>
            </a:r>
            <a:r>
              <a:rPr lang="es-MX" dirty="0"/>
              <a:t> </a:t>
            </a:r>
            <a:r>
              <a:rPr lang="es-MX" dirty="0" smtClean="0"/>
              <a:t>en materiales y productos.</a:t>
            </a:r>
          </a:p>
          <a:p>
            <a:pPr marL="0" indent="0" algn="just">
              <a:lnSpc>
                <a:spcPct val="150000"/>
              </a:lnSpc>
              <a:buNone/>
            </a:pPr>
            <a:endParaRPr lang="es-MX" dirty="0"/>
          </a:p>
          <a:p>
            <a:pPr marL="0" indent="0" algn="just">
              <a:lnSpc>
                <a:spcPct val="150000"/>
              </a:lnSpc>
              <a:buNone/>
            </a:pPr>
            <a:endParaRPr lang="es-MX" dirty="0"/>
          </a:p>
        </p:txBody>
      </p:sp>
      <p:sp>
        <p:nvSpPr>
          <p:cNvPr id="4"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5"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415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JUSTIFICACIÓN</a:t>
            </a:r>
            <a:endParaRPr lang="es-MX" b="1" dirty="0"/>
          </a:p>
        </p:txBody>
      </p:sp>
      <p:sp>
        <p:nvSpPr>
          <p:cNvPr id="3" name="Marcador de contenido 2"/>
          <p:cNvSpPr>
            <a:spLocks noGrp="1"/>
          </p:cNvSpPr>
          <p:nvPr>
            <p:ph idx="1"/>
          </p:nvPr>
        </p:nvSpPr>
        <p:spPr>
          <a:xfrm>
            <a:off x="1379197" y="1784595"/>
            <a:ext cx="9611953" cy="3803403"/>
          </a:xfrm>
        </p:spPr>
        <p:txBody>
          <a:bodyPr>
            <a:normAutofit/>
          </a:bodyPr>
          <a:lstStyle/>
          <a:p>
            <a:pPr marL="0" indent="0" algn="just">
              <a:lnSpc>
                <a:spcPct val="150000"/>
              </a:lnSpc>
              <a:buNone/>
            </a:pPr>
            <a:r>
              <a:rPr lang="es-MX" dirty="0" smtClean="0"/>
              <a:t>La empresa panadería </a:t>
            </a:r>
            <a:r>
              <a:rPr lang="es-MX" b="1" dirty="0" smtClean="0"/>
              <a:t>San Pedro</a:t>
            </a:r>
            <a:r>
              <a:rPr lang="es-MX" dirty="0" smtClean="0"/>
              <a:t> carece de un control inteligente para administrar sus departamentos, </a:t>
            </a:r>
            <a:r>
              <a:rPr lang="es-MX" dirty="0"/>
              <a:t>inventarios, </a:t>
            </a:r>
            <a:r>
              <a:rPr lang="es-MX" dirty="0" smtClean="0"/>
              <a:t>ventas, compras</a:t>
            </a:r>
            <a:r>
              <a:rPr lang="es-MX" dirty="0"/>
              <a:t>, suministros, registros </a:t>
            </a:r>
            <a:r>
              <a:rPr lang="es-MX" dirty="0" smtClean="0"/>
              <a:t>de entradas</a:t>
            </a:r>
            <a:r>
              <a:rPr lang="es-MX" dirty="0"/>
              <a:t>, salidas y </a:t>
            </a:r>
            <a:r>
              <a:rPr lang="es-MX" dirty="0" smtClean="0"/>
              <a:t>rutas. Por lo que es muy común que existan perdidas  de información.</a:t>
            </a:r>
            <a:r>
              <a:rPr lang="es-MX" dirty="0"/>
              <a:t> </a:t>
            </a:r>
            <a:r>
              <a:rPr lang="es-MX" dirty="0" smtClean="0"/>
              <a:t>El desarrollo de una aplicación móvil que permita conocer los estados de cada modulo y departamento de la empresa, será una forma para mejorar la parte  administrativa de la empresa. El fin de la aplicación consistirá en que, tanto los empleados con permisos nivel administrador puedan tener a la mano la información sin que existan perdidas.</a:t>
            </a:r>
          </a:p>
          <a:p>
            <a:pPr marL="0" indent="0" algn="just">
              <a:lnSpc>
                <a:spcPct val="150000"/>
              </a:lnSpc>
              <a:buNone/>
            </a:pPr>
            <a:endParaRPr lang="es-MX" dirty="0" smtClean="0"/>
          </a:p>
        </p:txBody>
      </p:sp>
      <p:sp>
        <p:nvSpPr>
          <p:cNvPr id="4"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5"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898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9700" y="685800"/>
            <a:ext cx="9601200" cy="1485900"/>
          </a:xfrm>
        </p:spPr>
        <p:txBody>
          <a:bodyPr/>
          <a:lstStyle/>
          <a:p>
            <a:pPr algn="ctr"/>
            <a:r>
              <a:rPr lang="es-MX" b="1" dirty="0" smtClean="0"/>
              <a:t>OBJETIVOS</a:t>
            </a:r>
            <a:endParaRPr lang="es-MX" b="1" dirty="0"/>
          </a:p>
        </p:txBody>
      </p:sp>
      <p:sp>
        <p:nvSpPr>
          <p:cNvPr id="3" name="Marcador de contenido 2"/>
          <p:cNvSpPr>
            <a:spLocks noGrp="1"/>
          </p:cNvSpPr>
          <p:nvPr>
            <p:ph idx="1"/>
          </p:nvPr>
        </p:nvSpPr>
        <p:spPr>
          <a:xfrm>
            <a:off x="1649185" y="1750785"/>
            <a:ext cx="9122229" cy="3674918"/>
          </a:xfrm>
        </p:spPr>
        <p:txBody>
          <a:bodyPr>
            <a:normAutofit/>
          </a:bodyPr>
          <a:lstStyle/>
          <a:p>
            <a:pPr marL="0" indent="0" algn="just">
              <a:lnSpc>
                <a:spcPct val="150000"/>
              </a:lnSpc>
              <a:buNone/>
            </a:pPr>
            <a:r>
              <a:rPr lang="es-MX" dirty="0" smtClean="0"/>
              <a:t>Administrar </a:t>
            </a:r>
            <a:r>
              <a:rPr lang="es-MX" dirty="0"/>
              <a:t>el proyecto de la aplicación Móvil de la Panadería San </a:t>
            </a:r>
            <a:r>
              <a:rPr lang="es-MX" dirty="0" smtClean="0"/>
              <a:t>Pedro gestionando </a:t>
            </a:r>
            <a:r>
              <a:rPr lang="es-MX" dirty="0"/>
              <a:t>en sus diferentes etapas de desarrollo, llevando acabo la realización </a:t>
            </a:r>
            <a:r>
              <a:rPr lang="es-MX" dirty="0" smtClean="0"/>
              <a:t>de documentos la </a:t>
            </a:r>
            <a:r>
              <a:rPr lang="es-MX" dirty="0"/>
              <a:t>cual servirá de apoyo para el </a:t>
            </a:r>
            <a:r>
              <a:rPr lang="es-MX" dirty="0" smtClean="0"/>
              <a:t>desarrollo de la misma, durando en un periodo total de </a:t>
            </a:r>
            <a:r>
              <a:rPr lang="es-MX" dirty="0"/>
              <a:t>8 </a:t>
            </a:r>
            <a:r>
              <a:rPr lang="es-MX" dirty="0" smtClean="0"/>
              <a:t>meses, iniciando en </a:t>
            </a:r>
            <a:r>
              <a:rPr lang="es-MX" dirty="0"/>
              <a:t>el mes de enero y </a:t>
            </a:r>
            <a:r>
              <a:rPr lang="es-MX" dirty="0" smtClean="0"/>
              <a:t>finalizando </a:t>
            </a:r>
            <a:r>
              <a:rPr lang="es-MX" dirty="0"/>
              <a:t>en el mes de </a:t>
            </a:r>
            <a:r>
              <a:rPr lang="es-MX" dirty="0" smtClean="0"/>
              <a:t>agosto. El proyecto será guiado usando la metodología del PMBOK versión 6.0 para establecer bases en el inicio, planeación, control, seguimiento, tiempos, costos  y fin del proyecto. </a:t>
            </a:r>
          </a:p>
          <a:p>
            <a:pPr marL="0" indent="0" algn="just">
              <a:lnSpc>
                <a:spcPct val="150000"/>
              </a:lnSpc>
              <a:buNone/>
            </a:pPr>
            <a:endParaRPr lang="es-MX" dirty="0"/>
          </a:p>
          <a:p>
            <a:pPr marL="0" indent="0" algn="just">
              <a:lnSpc>
                <a:spcPct val="150000"/>
              </a:lnSpc>
              <a:buNone/>
            </a:pPr>
            <a:endParaRPr lang="es-MX" dirty="0" smtClean="0"/>
          </a:p>
          <a:p>
            <a:pPr marL="0" indent="0" algn="just">
              <a:lnSpc>
                <a:spcPct val="150000"/>
              </a:lnSpc>
              <a:buNone/>
            </a:pPr>
            <a:endParaRPr lang="es-MX" dirty="0"/>
          </a:p>
        </p:txBody>
      </p:sp>
      <p:sp>
        <p:nvSpPr>
          <p:cNvPr id="4" name="Documento 3"/>
          <p:cNvSpPr/>
          <p:nvPr/>
        </p:nvSpPr>
        <p:spPr>
          <a:xfrm flipH="1">
            <a:off x="-14111" y="-19049"/>
            <a:ext cx="12206111" cy="60801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11269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752 h 10055"/>
              <a:gd name="connsiteX1" fmla="*/ 21600 w 21600"/>
              <a:gd name="connsiteY1" fmla="*/ 0 h 10055"/>
              <a:gd name="connsiteX2" fmla="*/ 21600 w 21600"/>
              <a:gd name="connsiteY2" fmla="*/ 6053 h 10055"/>
              <a:gd name="connsiteX3" fmla="*/ 0 w 21600"/>
              <a:gd name="connsiteY3" fmla="*/ 8903 h 10055"/>
              <a:gd name="connsiteX4" fmla="*/ 0 w 21600"/>
              <a:gd name="connsiteY4" fmla="*/ 752 h 10055"/>
              <a:gd name="connsiteX0" fmla="*/ 24 w 21600"/>
              <a:gd name="connsiteY0" fmla="*/ 877 h 10055"/>
              <a:gd name="connsiteX1" fmla="*/ 21600 w 21600"/>
              <a:gd name="connsiteY1" fmla="*/ 0 h 10055"/>
              <a:gd name="connsiteX2" fmla="*/ 21600 w 21600"/>
              <a:gd name="connsiteY2" fmla="*/ 6053 h 10055"/>
              <a:gd name="connsiteX3" fmla="*/ 0 w 21600"/>
              <a:gd name="connsiteY3" fmla="*/ 8903 h 10055"/>
              <a:gd name="connsiteX4" fmla="*/ 24 w 21600"/>
              <a:gd name="connsiteY4" fmla="*/ 877 h 10055"/>
              <a:gd name="connsiteX0" fmla="*/ 1 w 21625"/>
              <a:gd name="connsiteY0" fmla="*/ 126 h 10055"/>
              <a:gd name="connsiteX1" fmla="*/ 21625 w 21625"/>
              <a:gd name="connsiteY1" fmla="*/ 0 h 10055"/>
              <a:gd name="connsiteX2" fmla="*/ 21625 w 21625"/>
              <a:gd name="connsiteY2" fmla="*/ 6053 h 10055"/>
              <a:gd name="connsiteX3" fmla="*/ 25 w 21625"/>
              <a:gd name="connsiteY3" fmla="*/ 8903 h 10055"/>
              <a:gd name="connsiteX4" fmla="*/ 1 w 21625"/>
              <a:gd name="connsiteY4" fmla="*/ 126 h 10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5" h="10055">
                <a:moveTo>
                  <a:pt x="1" y="126"/>
                </a:moveTo>
                <a:lnTo>
                  <a:pt x="21625" y="0"/>
                </a:lnTo>
                <a:lnTo>
                  <a:pt x="21625" y="6053"/>
                </a:lnTo>
                <a:cubicBezTo>
                  <a:pt x="10825" y="6053"/>
                  <a:pt x="10825" y="12653"/>
                  <a:pt x="25" y="8903"/>
                </a:cubicBezTo>
                <a:cubicBezTo>
                  <a:pt x="33" y="6228"/>
                  <a:pt x="-7" y="2801"/>
                  <a:pt x="1" y="126"/>
                </a:cubicBezTo>
                <a:close/>
              </a:path>
            </a:pathLst>
          </a:custGeom>
          <a:solidFill>
            <a:srgbClr val="FF9933"/>
          </a:solidFill>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pic>
        <p:nvPicPr>
          <p:cNvPr id="5" name="Imagen 53" descr="Logo_SM-ROOT"/>
          <p:cNvPicPr>
            <a:picLocks noChangeAspect="1" noChangeArrowheads="1"/>
          </p:cNvPicPr>
          <p:nvPr/>
        </p:nvPicPr>
        <p:blipFill>
          <a:blip r:embed="rId2" cstate="print">
            <a:extLst>
              <a:ext uri="{28A0092B-C50C-407E-A947-70E740481C1C}">
                <a14:useLocalDpi xmlns:a14="http://schemas.microsoft.com/office/drawing/2010/main" val="0"/>
              </a:ext>
            </a:extLst>
          </a:blip>
          <a:srcRect b="15874"/>
          <a:stretch>
            <a:fillRect/>
          </a:stretch>
        </p:blipFill>
        <p:spPr bwMode="auto">
          <a:xfrm>
            <a:off x="796925" y="-19049"/>
            <a:ext cx="1149350" cy="6635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2" descr="Logo_SM-ROOT"/>
          <p:cNvPicPr>
            <a:picLocks noChangeAspect="1" noChangeArrowheads="1"/>
          </p:cNvPicPr>
          <p:nvPr/>
        </p:nvPicPr>
        <p:blipFill>
          <a:blip r:embed="rId3">
            <a:grayscl/>
            <a:biLevel thresh="50000"/>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t="84169"/>
          <a:stretch>
            <a:fillRect/>
          </a:stretch>
        </p:blipFill>
        <p:spPr bwMode="auto">
          <a:xfrm>
            <a:off x="4652168" y="63500"/>
            <a:ext cx="3040063" cy="3302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54" descr="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286" y="-47625"/>
            <a:ext cx="6318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424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810</TotalTime>
  <Words>731</Words>
  <Application>Microsoft Office PowerPoint</Application>
  <PresentationFormat>Panorámica</PresentationFormat>
  <Paragraphs>46</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Franklin Gothic Book</vt:lpstr>
      <vt:lpstr>PMingLiU</vt:lpstr>
      <vt:lpstr>Times New Roman</vt:lpstr>
      <vt:lpstr>Crop</vt:lpstr>
      <vt:lpstr>Presentación de PowerPoint</vt:lpstr>
      <vt:lpstr>NOMBRE DEL PROYECTO</vt:lpstr>
      <vt:lpstr>SOBRE LA EMPRESA</vt:lpstr>
      <vt:lpstr>Presentación de PowerPoint</vt:lpstr>
      <vt:lpstr>Presentación de PowerPoint</vt:lpstr>
      <vt:lpstr>ORGANIGRAMA</vt:lpstr>
      <vt:lpstr>PLANTEAMIENTO DEL PROBLEMA</vt:lpstr>
      <vt:lpstr>JUSTIFICACIÓN</vt:lpstr>
      <vt:lpstr>OBJETIVOS</vt:lpstr>
      <vt:lpstr>ALCANCES</vt:lpstr>
      <vt:lpstr>LISTA DE STAKEHOLDERS, ROLES Y MATRIZ DE RESPONSABILIDAD.</vt:lpstr>
      <vt:lpstr>Presentación de PowerPoint</vt:lpstr>
      <vt:lpstr>PROGRAMACIÓN DE ACTIVIDADES</vt:lpstr>
      <vt:lpstr>Presentación de PowerPoint</vt:lpstr>
      <vt:lpstr>ESTIMACIÓN DE RECURSOS Y COSTOS.</vt:lpstr>
      <vt:lpstr>ANÁLISIS DE RIESGOS</vt:lpstr>
      <vt:lpstr>Presentación de PowerPoint</vt:lpstr>
      <vt:lpstr>MÉTODOS DE COMUNICACIÓN</vt:lpstr>
      <vt:lpstr>Presentación de PowerPoint</vt:lpstr>
      <vt:lpstr>MODELO DE NEGOCIOS</vt:lpstr>
      <vt:lpstr>Presentación de PowerPoint</vt:lpstr>
      <vt:lpstr>ESTANDARES APLICADOS EN EL PROYECTO.</vt:lpstr>
      <vt:lpstr>Presentación de PowerPoint</vt:lpstr>
      <vt:lpstr>DEMOSTRACIÓN DEL SOFTWARE</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Francisco Javier Hernández Hernández</dc:creator>
  <cp:lastModifiedBy>Cecy Tapia</cp:lastModifiedBy>
  <cp:revision>173</cp:revision>
  <dcterms:created xsi:type="dcterms:W3CDTF">2019-08-15T05:27:49Z</dcterms:created>
  <dcterms:modified xsi:type="dcterms:W3CDTF">2019-08-21T02:57:04Z</dcterms:modified>
</cp:coreProperties>
</file>