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75" r:id="rId2"/>
    <p:sldId id="258" r:id="rId3"/>
    <p:sldId id="276" r:id="rId4"/>
    <p:sldId id="279" r:id="rId5"/>
    <p:sldId id="278" r:id="rId6"/>
    <p:sldId id="262" r:id="rId7"/>
    <p:sldId id="263" r:id="rId8"/>
    <p:sldId id="281" r:id="rId9"/>
    <p:sldId id="277" r:id="rId10"/>
    <p:sldId id="283" r:id="rId11"/>
    <p:sldId id="264" r:id="rId12"/>
    <p:sldId id="280" r:id="rId13"/>
    <p:sldId id="273" r:id="rId14"/>
    <p:sldId id="274"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69B8B5-4EC4-4308-8EA9-9DE521245556}"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s-MX"/>
        </a:p>
      </dgm:t>
    </dgm:pt>
    <dgm:pt modelId="{C37BCD0E-6D8C-4E8A-938A-B67370D9811A}">
      <dgm:prSet phldrT="[Texto]"/>
      <dgm:spPr/>
      <dgm:t>
        <a:bodyPr/>
        <a:lstStyle/>
        <a:p>
          <a:r>
            <a:rPr lang="es-MX" b="1" dirty="0" smtClean="0">
              <a:solidFill>
                <a:schemeClr val="bg1"/>
              </a:solidFill>
            </a:rPr>
            <a:t>Receptor</a:t>
          </a:r>
          <a:endParaRPr lang="es-MX" b="1" dirty="0">
            <a:solidFill>
              <a:schemeClr val="bg1"/>
            </a:solidFill>
          </a:endParaRPr>
        </a:p>
      </dgm:t>
    </dgm:pt>
    <dgm:pt modelId="{79DAEB41-57FE-4E09-8F63-3B430D00BFD5}" type="parTrans" cxnId="{4CCA2D87-1F57-4C1C-8632-71006106CE18}">
      <dgm:prSet/>
      <dgm:spPr/>
      <dgm:t>
        <a:bodyPr/>
        <a:lstStyle/>
        <a:p>
          <a:endParaRPr lang="es-MX"/>
        </a:p>
      </dgm:t>
    </dgm:pt>
    <dgm:pt modelId="{9F1FDD76-5C85-4FB8-99DD-23D0ABB56FDE}" type="sibTrans" cxnId="{4CCA2D87-1F57-4C1C-8632-71006106CE18}">
      <dgm:prSet/>
      <dgm:spPr/>
      <dgm:t>
        <a:bodyPr/>
        <a:lstStyle/>
        <a:p>
          <a:endParaRPr lang="es-MX"/>
        </a:p>
      </dgm:t>
    </dgm:pt>
    <dgm:pt modelId="{EE238AB3-7FB1-4CFC-9EFF-5D83E0F511BF}">
      <dgm:prSet phldrT="[Texto]"/>
      <dgm:spPr/>
      <dgm:t>
        <a:bodyPr/>
        <a:lstStyle/>
        <a:p>
          <a:r>
            <a:rPr lang="es-MX" b="1" dirty="0" smtClean="0">
              <a:solidFill>
                <a:schemeClr val="bg1"/>
              </a:solidFill>
            </a:rPr>
            <a:t>Canal aéreo</a:t>
          </a:r>
          <a:endParaRPr lang="es-MX" b="1" dirty="0">
            <a:solidFill>
              <a:schemeClr val="bg1"/>
            </a:solidFill>
          </a:endParaRPr>
        </a:p>
      </dgm:t>
    </dgm:pt>
    <dgm:pt modelId="{0929EDF9-85B3-4C51-A170-4AC7F73B7B2D}" type="parTrans" cxnId="{C3054808-B77F-4B22-823B-6CD386EC2B26}">
      <dgm:prSet/>
      <dgm:spPr/>
      <dgm:t>
        <a:bodyPr/>
        <a:lstStyle/>
        <a:p>
          <a:endParaRPr lang="es-MX"/>
        </a:p>
      </dgm:t>
    </dgm:pt>
    <dgm:pt modelId="{9867B185-F7B6-4F01-AA04-1819CA99171D}" type="sibTrans" cxnId="{C3054808-B77F-4B22-823B-6CD386EC2B26}">
      <dgm:prSet/>
      <dgm:spPr/>
      <dgm:t>
        <a:bodyPr/>
        <a:lstStyle/>
        <a:p>
          <a:endParaRPr lang="es-MX"/>
        </a:p>
      </dgm:t>
    </dgm:pt>
    <dgm:pt modelId="{9435EB7D-8600-4B89-BAD5-4E08CBFFAF62}">
      <dgm:prSet phldrT="[Texto]" custT="1"/>
      <dgm:spPr/>
      <dgm:t>
        <a:bodyPr/>
        <a:lstStyle/>
        <a:p>
          <a:r>
            <a:rPr lang="es-MX" sz="3500" b="1" dirty="0" smtClean="0">
              <a:solidFill>
                <a:schemeClr val="bg1"/>
              </a:solidFill>
            </a:rPr>
            <a:t>Transmiso</a:t>
          </a:r>
          <a:r>
            <a:rPr lang="es-MX" sz="3500" dirty="0" smtClean="0">
              <a:solidFill>
                <a:schemeClr val="bg1"/>
              </a:solidFill>
            </a:rPr>
            <a:t>r</a:t>
          </a:r>
          <a:endParaRPr lang="es-MX" sz="3500" dirty="0">
            <a:solidFill>
              <a:schemeClr val="bg1"/>
            </a:solidFill>
          </a:endParaRPr>
        </a:p>
      </dgm:t>
    </dgm:pt>
    <dgm:pt modelId="{10523280-0669-451A-A1DB-E6FE7179D0E0}" type="sibTrans" cxnId="{913DAAD7-1CD7-4C2D-99D8-A47411542AEE}">
      <dgm:prSet/>
      <dgm:spPr/>
      <dgm:t>
        <a:bodyPr/>
        <a:lstStyle/>
        <a:p>
          <a:endParaRPr lang="es-MX"/>
        </a:p>
      </dgm:t>
    </dgm:pt>
    <dgm:pt modelId="{29B53A3A-7FA7-4462-9FBF-3098BD55213C}" type="parTrans" cxnId="{913DAAD7-1CD7-4C2D-99D8-A47411542AEE}">
      <dgm:prSet/>
      <dgm:spPr/>
      <dgm:t>
        <a:bodyPr/>
        <a:lstStyle/>
        <a:p>
          <a:endParaRPr lang="es-MX"/>
        </a:p>
      </dgm:t>
    </dgm:pt>
    <dgm:pt modelId="{FE48BDF7-5989-4D52-8BEF-84CD53250579}" type="pres">
      <dgm:prSet presAssocID="{9269B8B5-4EC4-4308-8EA9-9DE521245556}" presName="Name0" presStyleCnt="0">
        <dgm:presLayoutVars>
          <dgm:dir/>
        </dgm:presLayoutVars>
      </dgm:prSet>
      <dgm:spPr/>
      <dgm:t>
        <a:bodyPr/>
        <a:lstStyle/>
        <a:p>
          <a:endParaRPr lang="es-MX"/>
        </a:p>
      </dgm:t>
    </dgm:pt>
    <dgm:pt modelId="{A0CF050C-DAE3-43AD-A2EA-BBEB7ED66451}" type="pres">
      <dgm:prSet presAssocID="{9435EB7D-8600-4B89-BAD5-4E08CBFFAF62}" presName="withChildren" presStyleCnt="0"/>
      <dgm:spPr/>
    </dgm:pt>
    <dgm:pt modelId="{3CDDB3C3-9DFF-4050-98D1-FA6519DB4FE2}" type="pres">
      <dgm:prSet presAssocID="{9435EB7D-8600-4B89-BAD5-4E08CBFFAF62}" presName="bigCircle" presStyleLbl="vennNode1" presStyleIdx="0" presStyleCnt="3" custScaleX="68020" custScaleY="59878" custLinFactNeighborX="-52311" custLinFactNeighborY="344"/>
      <dgm:spPr/>
    </dgm:pt>
    <dgm:pt modelId="{788062F4-B974-4A5B-AEB0-F476B9C4012C}" type="pres">
      <dgm:prSet presAssocID="{9435EB7D-8600-4B89-BAD5-4E08CBFFAF62}" presName="medCircle" presStyleLbl="vennNode1" presStyleIdx="1" presStyleCnt="3" custScaleX="529910" custScaleY="515750" custLinFactX="200000" custLinFactY="104333" custLinFactNeighborX="234762" custLinFactNeighborY="200000"/>
      <dgm:spPr>
        <a:blipFill rotWithShape="0">
          <a:blip xmlns:r="http://schemas.openxmlformats.org/officeDocument/2006/relationships" r:embed="rId1"/>
          <a:stretch>
            <a:fillRect/>
          </a:stretch>
        </a:blipFill>
      </dgm:spPr>
      <dgm:t>
        <a:bodyPr/>
        <a:lstStyle/>
        <a:p>
          <a:endParaRPr lang="es-MX"/>
        </a:p>
      </dgm:t>
    </dgm:pt>
    <dgm:pt modelId="{341864CB-FEA0-45EC-8A47-F7A9291B021D}" type="pres">
      <dgm:prSet presAssocID="{9435EB7D-8600-4B89-BAD5-4E08CBFFAF62}" presName="txLvl1" presStyleLbl="revTx" presStyleIdx="0" presStyleCnt="3" custLinFactY="37621" custLinFactNeighborX="-47107" custLinFactNeighborY="100000"/>
      <dgm:spPr/>
      <dgm:t>
        <a:bodyPr/>
        <a:lstStyle/>
        <a:p>
          <a:endParaRPr lang="es-MX"/>
        </a:p>
      </dgm:t>
    </dgm:pt>
    <dgm:pt modelId="{CEDCDCAD-3852-477C-AFA8-E5BFB2FA0FD0}" type="pres">
      <dgm:prSet presAssocID="{9435EB7D-8600-4B89-BAD5-4E08CBFFAF62}" presName="lin" presStyleCnt="0"/>
      <dgm:spPr/>
    </dgm:pt>
    <dgm:pt modelId="{6B232F0B-3AC9-467B-9ABC-A155FB33DF3C}" type="pres">
      <dgm:prSet presAssocID="{C37BCD0E-6D8C-4E8A-938A-B67370D9811A}" presName="txLvl2" presStyleLbl="revTx" presStyleIdx="1" presStyleCnt="3" custLinFactY="146927" custLinFactNeighborX="-51783" custLinFactNeighborY="200000"/>
      <dgm:spPr/>
      <dgm:t>
        <a:bodyPr/>
        <a:lstStyle/>
        <a:p>
          <a:endParaRPr lang="es-MX"/>
        </a:p>
      </dgm:t>
    </dgm:pt>
    <dgm:pt modelId="{492AD6D4-9FFC-4129-9B36-443B2294E7FF}" type="pres">
      <dgm:prSet presAssocID="{9F1FDD76-5C85-4FB8-99DD-23D0ABB56FDE}" presName="smCircle" presStyleLbl="vennNode1" presStyleIdx="2" presStyleCnt="3" custLinFactX="-600000" custLinFactY="-100000" custLinFactNeighborX="-648095" custLinFactNeighborY="-121528"/>
      <dgm:spPr/>
    </dgm:pt>
    <dgm:pt modelId="{711DF540-4C18-431F-A65F-4932F1640FC7}" type="pres">
      <dgm:prSet presAssocID="{EE238AB3-7FB1-4CFC-9EFF-5D83E0F511BF}" presName="txLvl2" presStyleLbl="revTx" presStyleIdx="2" presStyleCnt="3" custLinFactY="122214" custLinFactNeighborX="-43725" custLinFactNeighborY="200000"/>
      <dgm:spPr/>
      <dgm:t>
        <a:bodyPr/>
        <a:lstStyle/>
        <a:p>
          <a:endParaRPr lang="es-MX"/>
        </a:p>
      </dgm:t>
    </dgm:pt>
  </dgm:ptLst>
  <dgm:cxnLst>
    <dgm:cxn modelId="{C3054808-B77F-4B22-823B-6CD386EC2B26}" srcId="{9435EB7D-8600-4B89-BAD5-4E08CBFFAF62}" destId="{EE238AB3-7FB1-4CFC-9EFF-5D83E0F511BF}" srcOrd="1" destOrd="0" parTransId="{0929EDF9-85B3-4C51-A170-4AC7F73B7B2D}" sibTransId="{9867B185-F7B6-4F01-AA04-1819CA99171D}"/>
    <dgm:cxn modelId="{69C01C09-EA03-455B-B593-F1970B9C942F}" type="presOf" srcId="{9269B8B5-4EC4-4308-8EA9-9DE521245556}" destId="{FE48BDF7-5989-4D52-8BEF-84CD53250579}" srcOrd="0" destOrd="0" presId="urn:microsoft.com/office/officeart/2008/layout/VerticalCircleList"/>
    <dgm:cxn modelId="{C3108B40-8317-4FD8-9BB3-2F1C22CFB81C}" type="presOf" srcId="{9435EB7D-8600-4B89-BAD5-4E08CBFFAF62}" destId="{341864CB-FEA0-45EC-8A47-F7A9291B021D}" srcOrd="0" destOrd="0" presId="urn:microsoft.com/office/officeart/2008/layout/VerticalCircleList"/>
    <dgm:cxn modelId="{DB1FDFC8-55D6-48EB-913B-8B9A8DBA1DEE}" type="presOf" srcId="{C37BCD0E-6D8C-4E8A-938A-B67370D9811A}" destId="{6B232F0B-3AC9-467B-9ABC-A155FB33DF3C}" srcOrd="0" destOrd="0" presId="urn:microsoft.com/office/officeart/2008/layout/VerticalCircleList"/>
    <dgm:cxn modelId="{4CCA2D87-1F57-4C1C-8632-71006106CE18}" srcId="{9435EB7D-8600-4B89-BAD5-4E08CBFFAF62}" destId="{C37BCD0E-6D8C-4E8A-938A-B67370D9811A}" srcOrd="0" destOrd="0" parTransId="{79DAEB41-57FE-4E09-8F63-3B430D00BFD5}" sibTransId="{9F1FDD76-5C85-4FB8-99DD-23D0ABB56FDE}"/>
    <dgm:cxn modelId="{913DAAD7-1CD7-4C2D-99D8-A47411542AEE}" srcId="{9269B8B5-4EC4-4308-8EA9-9DE521245556}" destId="{9435EB7D-8600-4B89-BAD5-4E08CBFFAF62}" srcOrd="0" destOrd="0" parTransId="{29B53A3A-7FA7-4462-9FBF-3098BD55213C}" sibTransId="{10523280-0669-451A-A1DB-E6FE7179D0E0}"/>
    <dgm:cxn modelId="{E3F69054-B5E2-4DD8-8ACB-BD26D49B2238}" type="presOf" srcId="{EE238AB3-7FB1-4CFC-9EFF-5D83E0F511BF}" destId="{711DF540-4C18-431F-A65F-4932F1640FC7}" srcOrd="0" destOrd="0" presId="urn:microsoft.com/office/officeart/2008/layout/VerticalCircleList"/>
    <dgm:cxn modelId="{9B60349B-4C8C-4C9B-9BD3-AA336D1F1CFF}" type="presParOf" srcId="{FE48BDF7-5989-4D52-8BEF-84CD53250579}" destId="{A0CF050C-DAE3-43AD-A2EA-BBEB7ED66451}" srcOrd="0" destOrd="0" presId="urn:microsoft.com/office/officeart/2008/layout/VerticalCircleList"/>
    <dgm:cxn modelId="{977169ED-2E1C-4DD4-9C73-20CB0AD63C3E}" type="presParOf" srcId="{A0CF050C-DAE3-43AD-A2EA-BBEB7ED66451}" destId="{3CDDB3C3-9DFF-4050-98D1-FA6519DB4FE2}" srcOrd="0" destOrd="0" presId="urn:microsoft.com/office/officeart/2008/layout/VerticalCircleList"/>
    <dgm:cxn modelId="{299EE9EB-3948-4502-8A39-23A25EFEA862}" type="presParOf" srcId="{A0CF050C-DAE3-43AD-A2EA-BBEB7ED66451}" destId="{788062F4-B974-4A5B-AEB0-F476B9C4012C}" srcOrd="1" destOrd="0" presId="urn:microsoft.com/office/officeart/2008/layout/VerticalCircleList"/>
    <dgm:cxn modelId="{4B96B1FE-EB16-40F9-9B49-6F28913261C4}" type="presParOf" srcId="{A0CF050C-DAE3-43AD-A2EA-BBEB7ED66451}" destId="{341864CB-FEA0-45EC-8A47-F7A9291B021D}" srcOrd="2" destOrd="0" presId="urn:microsoft.com/office/officeart/2008/layout/VerticalCircleList"/>
    <dgm:cxn modelId="{1433A902-8297-48F5-9222-6D008D770E10}" type="presParOf" srcId="{A0CF050C-DAE3-43AD-A2EA-BBEB7ED66451}" destId="{CEDCDCAD-3852-477C-AFA8-E5BFB2FA0FD0}" srcOrd="3" destOrd="0" presId="urn:microsoft.com/office/officeart/2008/layout/VerticalCircleList"/>
    <dgm:cxn modelId="{045C570D-BE2E-43F4-84F0-970DA893A86E}" type="presParOf" srcId="{CEDCDCAD-3852-477C-AFA8-E5BFB2FA0FD0}" destId="{6B232F0B-3AC9-467B-9ABC-A155FB33DF3C}" srcOrd="0" destOrd="0" presId="urn:microsoft.com/office/officeart/2008/layout/VerticalCircleList"/>
    <dgm:cxn modelId="{32768083-6287-4E50-A6D4-E94F809DB5F4}" type="presParOf" srcId="{CEDCDCAD-3852-477C-AFA8-E5BFB2FA0FD0}" destId="{492AD6D4-9FFC-4129-9B36-443B2294E7FF}" srcOrd="1" destOrd="0" presId="urn:microsoft.com/office/officeart/2008/layout/VerticalCircleList"/>
    <dgm:cxn modelId="{5F986815-CAEE-4CEA-B67B-4A7AAFA59A59}" type="presParOf" srcId="{CEDCDCAD-3852-477C-AFA8-E5BFB2FA0FD0}" destId="{711DF540-4C18-431F-A65F-4932F1640FC7}"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DB3C3-9DFF-4050-98D1-FA6519DB4FE2}">
      <dsp:nvSpPr>
        <dsp:cNvPr id="0" name=""/>
        <dsp:cNvSpPr/>
      </dsp:nvSpPr>
      <dsp:spPr>
        <a:xfrm>
          <a:off x="507543" y="2554301"/>
          <a:ext cx="3253851" cy="2864365"/>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88062F4-B974-4A5B-AEB0-F476B9C4012C}">
      <dsp:nvSpPr>
        <dsp:cNvPr id="0" name=""/>
        <dsp:cNvSpPr/>
      </dsp:nvSpPr>
      <dsp:spPr>
        <a:xfrm>
          <a:off x="3565154" y="977747"/>
          <a:ext cx="4562845" cy="4440919"/>
        </a:xfrm>
        <a:prstGeom prst="ellipse">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41864CB-FEA0-45EC-8A47-F7A9291B021D}">
      <dsp:nvSpPr>
        <dsp:cNvPr id="0" name=""/>
        <dsp:cNvSpPr/>
      </dsp:nvSpPr>
      <dsp:spPr>
        <a:xfrm>
          <a:off x="732213" y="2977746"/>
          <a:ext cx="4605742" cy="861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4450" rIns="0" bIns="44450" numCol="1" spcCol="1270" anchor="ctr" anchorCtr="0">
          <a:noAutofit/>
        </a:bodyPr>
        <a:lstStyle/>
        <a:p>
          <a:pPr lvl="0" algn="l" defTabSz="1555750">
            <a:lnSpc>
              <a:spcPct val="90000"/>
            </a:lnSpc>
            <a:spcBef>
              <a:spcPct val="0"/>
            </a:spcBef>
            <a:spcAft>
              <a:spcPct val="35000"/>
            </a:spcAft>
          </a:pPr>
          <a:r>
            <a:rPr lang="es-MX" sz="3500" b="1" kern="1200" dirty="0" smtClean="0">
              <a:solidFill>
                <a:schemeClr val="bg1"/>
              </a:solidFill>
            </a:rPr>
            <a:t>Transmiso</a:t>
          </a:r>
          <a:r>
            <a:rPr lang="es-MX" sz="3500" kern="1200" dirty="0" smtClean="0">
              <a:solidFill>
                <a:schemeClr val="bg1"/>
              </a:solidFill>
            </a:rPr>
            <a:t>r</a:t>
          </a:r>
          <a:endParaRPr lang="es-MX" sz="3500" kern="1200" dirty="0">
            <a:solidFill>
              <a:schemeClr val="bg1"/>
            </a:solidFill>
          </a:endParaRPr>
        </a:p>
      </dsp:txBody>
      <dsp:txXfrm>
        <a:off x="732213" y="2977746"/>
        <a:ext cx="4605742" cy="861060"/>
      </dsp:txXfrm>
    </dsp:sp>
    <dsp:sp modelId="{6B232F0B-3AC9-467B-9ABC-A155FB33DF3C}">
      <dsp:nvSpPr>
        <dsp:cNvPr id="0" name=""/>
        <dsp:cNvSpPr/>
      </dsp:nvSpPr>
      <dsp:spPr>
        <a:xfrm>
          <a:off x="516848" y="3774251"/>
          <a:ext cx="4605742" cy="536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1910" rIns="0" bIns="41910" numCol="1" spcCol="1270" anchor="ctr" anchorCtr="0">
          <a:noAutofit/>
        </a:bodyPr>
        <a:lstStyle/>
        <a:p>
          <a:pPr lvl="0" algn="l" defTabSz="1466850">
            <a:lnSpc>
              <a:spcPct val="90000"/>
            </a:lnSpc>
            <a:spcBef>
              <a:spcPct val="0"/>
            </a:spcBef>
            <a:spcAft>
              <a:spcPct val="35000"/>
            </a:spcAft>
          </a:pPr>
          <a:r>
            <a:rPr lang="es-MX" sz="3300" b="1" kern="1200" dirty="0" smtClean="0">
              <a:solidFill>
                <a:schemeClr val="bg1"/>
              </a:solidFill>
            </a:rPr>
            <a:t>Receptor</a:t>
          </a:r>
          <a:endParaRPr lang="es-MX" sz="3300" b="1" kern="1200" dirty="0">
            <a:solidFill>
              <a:schemeClr val="bg1"/>
            </a:solidFill>
          </a:endParaRPr>
        </a:p>
      </dsp:txBody>
      <dsp:txXfrm>
        <a:off x="516848" y="3774251"/>
        <a:ext cx="4605742" cy="536046"/>
      </dsp:txXfrm>
    </dsp:sp>
    <dsp:sp modelId="{492AD6D4-9FFC-4129-9B36-443B2294E7FF}">
      <dsp:nvSpPr>
        <dsp:cNvPr id="0" name=""/>
        <dsp:cNvSpPr/>
      </dsp:nvSpPr>
      <dsp:spPr>
        <a:xfrm>
          <a:off x="824718" y="2371983"/>
          <a:ext cx="166423" cy="166423"/>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11DF540-4C18-431F-A65F-4932F1640FC7}">
      <dsp:nvSpPr>
        <dsp:cNvPr id="0" name=""/>
        <dsp:cNvSpPr/>
      </dsp:nvSpPr>
      <dsp:spPr>
        <a:xfrm>
          <a:off x="887979" y="4344247"/>
          <a:ext cx="4605742" cy="536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1910" rIns="0" bIns="41910" numCol="1" spcCol="1270" anchor="ctr" anchorCtr="0">
          <a:noAutofit/>
        </a:bodyPr>
        <a:lstStyle/>
        <a:p>
          <a:pPr lvl="0" algn="l" defTabSz="1466850">
            <a:lnSpc>
              <a:spcPct val="90000"/>
            </a:lnSpc>
            <a:spcBef>
              <a:spcPct val="0"/>
            </a:spcBef>
            <a:spcAft>
              <a:spcPct val="35000"/>
            </a:spcAft>
          </a:pPr>
          <a:r>
            <a:rPr lang="es-MX" sz="3300" b="1" kern="1200" dirty="0" smtClean="0">
              <a:solidFill>
                <a:schemeClr val="bg1"/>
              </a:solidFill>
            </a:rPr>
            <a:t>Canal aéreo</a:t>
          </a:r>
          <a:endParaRPr lang="es-MX" sz="3300" b="1" kern="1200" dirty="0">
            <a:solidFill>
              <a:schemeClr val="bg1"/>
            </a:solidFill>
          </a:endParaRPr>
        </a:p>
      </dsp:txBody>
      <dsp:txXfrm>
        <a:off x="887979" y="4344247"/>
        <a:ext cx="4605742" cy="53604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30400-3883-43D6-89E6-B51E2AB6DD63}" type="datetimeFigureOut">
              <a:rPr lang="es-MX" smtClean="0"/>
              <a:t>12/08/2019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D10F6-3215-46FB-971F-DE55DBEFC007}" type="slidenum">
              <a:rPr lang="es-MX" smtClean="0"/>
              <a:t>‹Nº›</a:t>
            </a:fld>
            <a:endParaRPr lang="es-MX"/>
          </a:p>
        </p:txBody>
      </p:sp>
    </p:spTree>
    <p:extLst>
      <p:ext uri="{BB962C8B-B14F-4D97-AF65-F5344CB8AC3E}">
        <p14:creationId xmlns:p14="http://schemas.microsoft.com/office/powerpoint/2010/main" val="2427664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F5D10F6-3215-46FB-971F-DE55DBEFC007}" type="slidenum">
              <a:rPr lang="es-MX" smtClean="0"/>
              <a:t>6</a:t>
            </a:fld>
            <a:endParaRPr lang="es-MX"/>
          </a:p>
        </p:txBody>
      </p:sp>
    </p:spTree>
    <p:extLst>
      <p:ext uri="{BB962C8B-B14F-4D97-AF65-F5344CB8AC3E}">
        <p14:creationId xmlns:p14="http://schemas.microsoft.com/office/powerpoint/2010/main" val="4066449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658FD06-6E50-4566-8B2E-573D3F98639E}" type="datetimeFigureOut">
              <a:rPr lang="es-MX" smtClean="0"/>
              <a:t>12/08/2019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2823086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658FD06-6E50-4566-8B2E-573D3F98639E}" type="datetimeFigureOut">
              <a:rPr lang="es-MX" smtClean="0"/>
              <a:t>12/08/2019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980392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658FD06-6E50-4566-8B2E-573D3F98639E}" type="datetimeFigureOut">
              <a:rPr lang="es-MX" smtClean="0"/>
              <a:t>12/08/2019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1534089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658FD06-6E50-4566-8B2E-573D3F98639E}" type="datetimeFigureOut">
              <a:rPr lang="es-MX" smtClean="0"/>
              <a:t>12/08/2019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D4751F-E303-49E0-945A-959306F33AC7}" type="slidenum">
              <a:rPr lang="es-MX" smtClean="0"/>
              <a:t>‹Nº›</a:t>
            </a:fld>
            <a:endParaRPr lang="es-MX"/>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75413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658FD06-6E50-4566-8B2E-573D3F98639E}" type="datetimeFigureOut">
              <a:rPr lang="es-MX" smtClean="0"/>
              <a:t>12/08/2019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344359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F658FD06-6E50-4566-8B2E-573D3F98639E}" type="datetimeFigureOut">
              <a:rPr lang="es-MX" smtClean="0"/>
              <a:t>12/08/2019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954653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F658FD06-6E50-4566-8B2E-573D3F98639E}" type="datetimeFigureOut">
              <a:rPr lang="es-MX" smtClean="0"/>
              <a:t>12/08/2019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475553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658FD06-6E50-4566-8B2E-573D3F98639E}" type="datetimeFigureOut">
              <a:rPr lang="es-MX" smtClean="0"/>
              <a:t>12/08/2019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2057393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658FD06-6E50-4566-8B2E-573D3F98639E}" type="datetimeFigureOut">
              <a:rPr lang="es-MX" smtClean="0"/>
              <a:t>12/08/2019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996721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658FD06-6E50-4566-8B2E-573D3F98639E}" type="datetimeFigureOut">
              <a:rPr lang="es-MX" smtClean="0"/>
              <a:t>12/08/2019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3297046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58FD06-6E50-4566-8B2E-573D3F98639E}" type="datetimeFigureOut">
              <a:rPr lang="es-MX" smtClean="0"/>
              <a:t>12/08/2019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403060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658FD06-6E50-4566-8B2E-573D3F98639E}" type="datetimeFigureOut">
              <a:rPr lang="es-MX" smtClean="0"/>
              <a:t>12/08/2019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72211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658FD06-6E50-4566-8B2E-573D3F98639E}" type="datetimeFigureOut">
              <a:rPr lang="es-MX" smtClean="0"/>
              <a:t>12/08/2019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116108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658FD06-6E50-4566-8B2E-573D3F98639E}" type="datetimeFigureOut">
              <a:rPr lang="es-MX" smtClean="0"/>
              <a:t>12/08/2019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196585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8FD06-6E50-4566-8B2E-573D3F98639E}" type="datetimeFigureOut">
              <a:rPr lang="es-MX" smtClean="0"/>
              <a:t>12/08/2019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377423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658FD06-6E50-4566-8B2E-573D3F98639E}" type="datetimeFigureOut">
              <a:rPr lang="es-MX" smtClean="0"/>
              <a:t>12/08/2019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1283338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658FD06-6E50-4566-8B2E-573D3F98639E}" type="datetimeFigureOut">
              <a:rPr lang="es-MX" smtClean="0"/>
              <a:t>12/08/2019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423842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658FD06-6E50-4566-8B2E-573D3F98639E}" type="datetimeFigureOut">
              <a:rPr lang="es-MX" smtClean="0"/>
              <a:t>12/08/2019</a:t>
            </a:fld>
            <a:endParaRPr lang="es-MX"/>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AD4751F-E303-49E0-945A-959306F33AC7}" type="slidenum">
              <a:rPr lang="es-MX" smtClean="0"/>
              <a:t>‹Nº›</a:t>
            </a:fld>
            <a:endParaRPr lang="es-MX"/>
          </a:p>
        </p:txBody>
      </p:sp>
    </p:spTree>
    <p:extLst>
      <p:ext uri="{BB962C8B-B14F-4D97-AF65-F5344CB8AC3E}">
        <p14:creationId xmlns:p14="http://schemas.microsoft.com/office/powerpoint/2010/main" val="321529614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elecomunicaciones2.webnode.mx/unidad-4/a4-1-comunicaciones-con-microondas-guias-de-onda-estaciones-de-microondas-y-radares-/" TargetMode="External"/><Relationship Id="rId2" Type="http://schemas.openxmlformats.org/officeDocument/2006/relationships/hyperlink" Target="https://www.ecured.cu/Comunicaci%C3%B3n_v%C3%ADa_microondas#Dispositivos_de_microondas" TargetMode="External"/><Relationship Id="rId1" Type="http://schemas.openxmlformats.org/officeDocument/2006/relationships/slideLayout" Target="../slideLayouts/slideLayout7.xml"/><Relationship Id="rId4" Type="http://schemas.openxmlformats.org/officeDocument/2006/relationships/hyperlink" Target="https://itic92user.wixsite.com/microondasutvt/tip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8467" y="485541"/>
            <a:ext cx="2673533" cy="1537283"/>
          </a:xfrm>
          <a:prstGeom prst="rect">
            <a:avLst/>
          </a:prstGeom>
        </p:spPr>
      </p:pic>
      <p:sp>
        <p:nvSpPr>
          <p:cNvPr id="5" name="CuadroTexto 4"/>
          <p:cNvSpPr txBox="1"/>
          <p:nvPr/>
        </p:nvSpPr>
        <p:spPr>
          <a:xfrm>
            <a:off x="2198913" y="780897"/>
            <a:ext cx="7437120" cy="1077218"/>
          </a:xfrm>
          <a:prstGeom prst="rect">
            <a:avLst/>
          </a:prstGeom>
          <a:noFill/>
        </p:spPr>
        <p:txBody>
          <a:bodyPr wrap="square" rtlCol="0">
            <a:spAutoFit/>
          </a:bodyPr>
          <a:lstStyle/>
          <a:p>
            <a:pPr algn="ctr"/>
            <a:r>
              <a:rPr lang="es-MX" sz="3200" b="1" dirty="0" smtClean="0"/>
              <a:t>UNIVERSIDAD TECNOLÓGICA DE LA SELVA</a:t>
            </a:r>
            <a:endParaRPr lang="es-MX" sz="3200" b="1" dirty="0"/>
          </a:p>
        </p:txBody>
      </p:sp>
      <p:sp>
        <p:nvSpPr>
          <p:cNvPr id="6" name="CuadroTexto 5"/>
          <p:cNvSpPr txBox="1"/>
          <p:nvPr/>
        </p:nvSpPr>
        <p:spPr>
          <a:xfrm>
            <a:off x="1375952" y="3228078"/>
            <a:ext cx="8614209" cy="1477328"/>
          </a:xfrm>
          <a:prstGeom prst="rect">
            <a:avLst/>
          </a:prstGeom>
          <a:noFill/>
        </p:spPr>
        <p:txBody>
          <a:bodyPr wrap="square" rtlCol="0">
            <a:spAutoFit/>
          </a:bodyPr>
          <a:lstStyle/>
          <a:p>
            <a:r>
              <a:rPr lang="es-MX" b="1" dirty="0" smtClean="0"/>
              <a:t>INTEGRANTES:</a:t>
            </a:r>
            <a:endParaRPr lang="es-MX" dirty="0"/>
          </a:p>
          <a:p>
            <a:r>
              <a:rPr lang="es-MX" dirty="0" smtClean="0"/>
              <a:t>Hernández </a:t>
            </a:r>
            <a:r>
              <a:rPr lang="es-MX" dirty="0" err="1"/>
              <a:t>Hernández</a:t>
            </a:r>
            <a:r>
              <a:rPr lang="es-MX" dirty="0"/>
              <a:t> Francisco Javier		</a:t>
            </a:r>
            <a:r>
              <a:rPr lang="es-MX" dirty="0" smtClean="0"/>
              <a:t>091610050</a:t>
            </a:r>
            <a:endParaRPr lang="es-MX" dirty="0"/>
          </a:p>
          <a:p>
            <a:r>
              <a:rPr lang="es-MX" dirty="0"/>
              <a:t>Méndez Martínez Víctor Hugo			</a:t>
            </a:r>
            <a:r>
              <a:rPr lang="es-MX" dirty="0" smtClean="0"/>
              <a:t>091610537</a:t>
            </a:r>
            <a:endParaRPr lang="es-MX" dirty="0"/>
          </a:p>
          <a:p>
            <a:r>
              <a:rPr lang="es-MX" dirty="0" smtClean="0"/>
              <a:t>Pérez Mayorga Gerardo Eduardo</a:t>
            </a:r>
            <a:r>
              <a:rPr lang="es-MX" dirty="0"/>
              <a:t>			</a:t>
            </a:r>
            <a:r>
              <a:rPr lang="es-MX" dirty="0" smtClean="0"/>
              <a:t>091610634</a:t>
            </a:r>
            <a:endParaRPr lang="es-MX" dirty="0"/>
          </a:p>
          <a:p>
            <a:r>
              <a:rPr lang="es-MX" dirty="0"/>
              <a:t>Tapia Domínguez Cecilia de Jesús			</a:t>
            </a:r>
            <a:r>
              <a:rPr lang="es-MX" dirty="0" smtClean="0"/>
              <a:t>091610127</a:t>
            </a:r>
            <a:endParaRPr lang="es-MX" dirty="0"/>
          </a:p>
        </p:txBody>
      </p:sp>
      <p:sp>
        <p:nvSpPr>
          <p:cNvPr id="7" name="CuadroTexto 6"/>
          <p:cNvSpPr txBox="1"/>
          <p:nvPr/>
        </p:nvSpPr>
        <p:spPr>
          <a:xfrm>
            <a:off x="1419497" y="2203702"/>
            <a:ext cx="8995953" cy="646331"/>
          </a:xfrm>
          <a:prstGeom prst="rect">
            <a:avLst/>
          </a:prstGeom>
          <a:noFill/>
        </p:spPr>
        <p:txBody>
          <a:bodyPr wrap="square" rtlCol="0">
            <a:spAutoFit/>
          </a:bodyPr>
          <a:lstStyle/>
          <a:p>
            <a:r>
              <a:rPr lang="es-MX" b="1" dirty="0"/>
              <a:t>CARRERA:</a:t>
            </a:r>
            <a:r>
              <a:rPr lang="es-MX" dirty="0"/>
              <a:t> Ingeniería en TI     </a:t>
            </a:r>
            <a:r>
              <a:rPr lang="es-MX" b="1" dirty="0" smtClean="0"/>
              <a:t>ASIGNATURA</a:t>
            </a:r>
            <a:r>
              <a:rPr lang="es-MX" dirty="0" smtClean="0"/>
              <a:t>: Aplicación de las telecomunicaciones</a:t>
            </a:r>
            <a:endParaRPr lang="es-MX" dirty="0"/>
          </a:p>
        </p:txBody>
      </p:sp>
      <p:sp>
        <p:nvSpPr>
          <p:cNvPr id="8" name="CuadroTexto 7"/>
          <p:cNvSpPr txBox="1"/>
          <p:nvPr/>
        </p:nvSpPr>
        <p:spPr>
          <a:xfrm>
            <a:off x="9518467" y="3561299"/>
            <a:ext cx="2377440" cy="923330"/>
          </a:xfrm>
          <a:prstGeom prst="rect">
            <a:avLst/>
          </a:prstGeom>
          <a:noFill/>
        </p:spPr>
        <p:txBody>
          <a:bodyPr wrap="square" rtlCol="0">
            <a:spAutoFit/>
          </a:bodyPr>
          <a:lstStyle/>
          <a:p>
            <a:r>
              <a:rPr lang="es-MX" b="1" dirty="0"/>
              <a:t>GRADO:</a:t>
            </a:r>
            <a:r>
              <a:rPr lang="es-MX" dirty="0"/>
              <a:t> 9</a:t>
            </a:r>
            <a:r>
              <a:rPr lang="es-MX" dirty="0" smtClean="0"/>
              <a:t>              </a:t>
            </a:r>
            <a:r>
              <a:rPr lang="es-MX" b="1" dirty="0"/>
              <a:t>GRUPO: </a:t>
            </a:r>
            <a:r>
              <a:rPr lang="es-MX" dirty="0"/>
              <a:t>A       </a:t>
            </a:r>
            <a:endParaRPr lang="es-MX" dirty="0" smtClean="0"/>
          </a:p>
          <a:p>
            <a:r>
              <a:rPr lang="es-MX" b="1" dirty="0" smtClean="0"/>
              <a:t>TURNO:</a:t>
            </a:r>
            <a:r>
              <a:rPr lang="es-MX" dirty="0"/>
              <a:t> </a:t>
            </a:r>
            <a:r>
              <a:rPr lang="es-MX" dirty="0" smtClean="0"/>
              <a:t>Matutino</a:t>
            </a:r>
            <a:endParaRPr lang="es-MX" dirty="0"/>
          </a:p>
        </p:txBody>
      </p:sp>
      <p:sp>
        <p:nvSpPr>
          <p:cNvPr id="10" name="CuadroTexto 9"/>
          <p:cNvSpPr txBox="1"/>
          <p:nvPr/>
        </p:nvSpPr>
        <p:spPr>
          <a:xfrm>
            <a:off x="1410259" y="5604991"/>
            <a:ext cx="4380413" cy="369332"/>
          </a:xfrm>
          <a:prstGeom prst="rect">
            <a:avLst/>
          </a:prstGeom>
          <a:noFill/>
        </p:spPr>
        <p:txBody>
          <a:bodyPr wrap="square" rtlCol="0">
            <a:spAutoFit/>
          </a:bodyPr>
          <a:lstStyle/>
          <a:p>
            <a:r>
              <a:rPr lang="es-MX" b="1" dirty="0" smtClean="0"/>
              <a:t>FECHA:</a:t>
            </a:r>
            <a:r>
              <a:rPr lang="es-MX" dirty="0" smtClean="0"/>
              <a:t>  12/Agosto/2019</a:t>
            </a:r>
            <a:endParaRPr lang="es-MX" dirty="0"/>
          </a:p>
        </p:txBody>
      </p:sp>
      <p:sp>
        <p:nvSpPr>
          <p:cNvPr id="11" name="CuadroTexto 10"/>
          <p:cNvSpPr txBox="1"/>
          <p:nvPr/>
        </p:nvSpPr>
        <p:spPr>
          <a:xfrm>
            <a:off x="1375952" y="4958660"/>
            <a:ext cx="6690031" cy="646331"/>
          </a:xfrm>
          <a:prstGeom prst="rect">
            <a:avLst/>
          </a:prstGeom>
          <a:noFill/>
        </p:spPr>
        <p:txBody>
          <a:bodyPr wrap="square" rtlCol="0">
            <a:spAutoFit/>
          </a:bodyPr>
          <a:lstStyle/>
          <a:p>
            <a:r>
              <a:rPr lang="es-MX" dirty="0"/>
              <a:t> </a:t>
            </a:r>
          </a:p>
          <a:p>
            <a:r>
              <a:rPr lang="es-MX" b="1" dirty="0"/>
              <a:t>DOCENTE:</a:t>
            </a:r>
            <a:r>
              <a:rPr lang="es-MX" dirty="0"/>
              <a:t> </a:t>
            </a:r>
            <a:r>
              <a:rPr lang="es-MX" dirty="0" smtClean="0"/>
              <a:t>Fernando E. Constantino González</a:t>
            </a:r>
          </a:p>
        </p:txBody>
      </p:sp>
      <p:sp>
        <p:nvSpPr>
          <p:cNvPr id="2" name="Rectángulo 1"/>
          <p:cNvSpPr/>
          <p:nvPr/>
        </p:nvSpPr>
        <p:spPr>
          <a:xfrm>
            <a:off x="1419497" y="2711534"/>
            <a:ext cx="6160469" cy="369332"/>
          </a:xfrm>
          <a:prstGeom prst="rect">
            <a:avLst/>
          </a:prstGeom>
        </p:spPr>
        <p:txBody>
          <a:bodyPr wrap="none">
            <a:spAutoFit/>
          </a:bodyPr>
          <a:lstStyle/>
          <a:p>
            <a:r>
              <a:rPr lang="es-MX" b="1" dirty="0" smtClean="0"/>
              <a:t>UNIDAD TEMATICA</a:t>
            </a:r>
            <a:r>
              <a:rPr lang="es-MX" dirty="0" smtClean="0"/>
              <a:t>: </a:t>
            </a:r>
            <a:r>
              <a:rPr lang="es-MX" dirty="0"/>
              <a:t>Unidad </a:t>
            </a:r>
            <a:r>
              <a:rPr lang="es-MX" dirty="0" smtClean="0"/>
              <a:t>IV. Sistemas de telecomunicaciones</a:t>
            </a:r>
            <a:endParaRPr lang="es-MX" dirty="0"/>
          </a:p>
        </p:txBody>
      </p:sp>
    </p:spTree>
    <p:extLst>
      <p:ext uri="{BB962C8B-B14F-4D97-AF65-F5344CB8AC3E}">
        <p14:creationId xmlns:p14="http://schemas.microsoft.com/office/powerpoint/2010/main" val="4133489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730620" y="1683705"/>
            <a:ext cx="5202299" cy="3970318"/>
          </a:xfrm>
          <a:prstGeom prst="rect">
            <a:avLst/>
          </a:prstGeom>
          <a:noFill/>
        </p:spPr>
        <p:txBody>
          <a:bodyPr wrap="square" rtlCol="0">
            <a:spAutoFit/>
          </a:bodyPr>
          <a:lstStyle/>
          <a:p>
            <a:pPr marL="457200" indent="-457200" algn="just">
              <a:buFontTx/>
              <a:buChar char="-"/>
            </a:pPr>
            <a:r>
              <a:rPr lang="es-MX" sz="2800" dirty="0" smtClean="0"/>
              <a:t>Disminuciones de señales recibidas</a:t>
            </a:r>
          </a:p>
          <a:p>
            <a:pPr marL="457200" indent="-457200" algn="just">
              <a:buFontTx/>
              <a:buChar char="-"/>
            </a:pPr>
            <a:r>
              <a:rPr lang="es-MX" sz="2800" dirty="0" smtClean="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Sensible </a:t>
            </a:r>
            <a:r>
              <a:rPr lang="es-MX" sz="28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 las malas condiciones atmosféricas</a:t>
            </a:r>
            <a:r>
              <a:rPr lang="es-MX" sz="2800" dirty="0" smtClean="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t>
            </a:r>
          </a:p>
          <a:p>
            <a:pPr marL="457200" indent="-457200" algn="just">
              <a:buFontTx/>
              <a:buChar char="-"/>
            </a:pPr>
            <a:r>
              <a:rPr lang="es-MX" sz="2800" dirty="0" smtClean="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No deben de tener obstáculos.</a:t>
            </a:r>
          </a:p>
          <a:p>
            <a:pPr marL="457200" indent="-457200" algn="just">
              <a:buFontTx/>
              <a:buChar char="-"/>
            </a:pPr>
            <a:r>
              <a:rPr lang="es-MX" sz="2800" dirty="0" smtClean="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Interferencias electromagnéticas.</a:t>
            </a:r>
            <a:endParaRPr lang="es-MX" sz="28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buFontTx/>
              <a:buChar char="-"/>
            </a:pPr>
            <a:endParaRPr lang="es-MX" sz="2800" dirty="0"/>
          </a:p>
        </p:txBody>
      </p:sp>
      <p:sp>
        <p:nvSpPr>
          <p:cNvPr id="3" name="CuadroTexto 2"/>
          <p:cNvSpPr txBox="1"/>
          <p:nvPr/>
        </p:nvSpPr>
        <p:spPr>
          <a:xfrm>
            <a:off x="600502" y="423079"/>
            <a:ext cx="4637054" cy="769441"/>
          </a:xfrm>
          <a:prstGeom prst="rect">
            <a:avLst/>
          </a:prstGeom>
          <a:noFill/>
        </p:spPr>
        <p:txBody>
          <a:bodyPr wrap="square" rtlCol="0">
            <a:spAutoFit/>
          </a:bodyPr>
          <a:lstStyle/>
          <a:p>
            <a:pPr lvl="0" algn="ctr"/>
            <a:r>
              <a:rPr lang="es-MX" sz="4400" b="1" cap="all" dirty="0" smtClean="0"/>
              <a:t>VENTAJAS</a:t>
            </a:r>
            <a:endParaRPr lang="es-MX" sz="4400" b="1" cap="all" dirty="0"/>
          </a:p>
        </p:txBody>
      </p:sp>
      <p:sp>
        <p:nvSpPr>
          <p:cNvPr id="4" name="CuadroTexto 3"/>
          <p:cNvSpPr txBox="1"/>
          <p:nvPr/>
        </p:nvSpPr>
        <p:spPr>
          <a:xfrm>
            <a:off x="6730621" y="421111"/>
            <a:ext cx="4637054" cy="769441"/>
          </a:xfrm>
          <a:prstGeom prst="rect">
            <a:avLst/>
          </a:prstGeom>
          <a:noFill/>
        </p:spPr>
        <p:txBody>
          <a:bodyPr wrap="square" rtlCol="0">
            <a:spAutoFit/>
          </a:bodyPr>
          <a:lstStyle/>
          <a:p>
            <a:pPr lvl="0" algn="ctr"/>
            <a:r>
              <a:rPr lang="es-MX" sz="4400" b="1" cap="all" dirty="0" smtClean="0"/>
              <a:t>DESVENTAJAS</a:t>
            </a:r>
            <a:endParaRPr lang="es-MX" sz="4400" b="1" cap="all" dirty="0"/>
          </a:p>
        </p:txBody>
      </p:sp>
      <p:sp>
        <p:nvSpPr>
          <p:cNvPr id="5" name="CuadroTexto 4"/>
          <p:cNvSpPr txBox="1"/>
          <p:nvPr/>
        </p:nvSpPr>
        <p:spPr>
          <a:xfrm>
            <a:off x="1053720" y="1642135"/>
            <a:ext cx="5202299" cy="4401205"/>
          </a:xfrm>
          <a:prstGeom prst="rect">
            <a:avLst/>
          </a:prstGeom>
          <a:noFill/>
        </p:spPr>
        <p:txBody>
          <a:bodyPr wrap="square" rtlCol="0">
            <a:spAutoFit/>
          </a:bodyPr>
          <a:lstStyle/>
          <a:p>
            <a:pPr marL="457200" indent="-457200" algn="just">
              <a:buFontTx/>
              <a:buChar char="-"/>
            </a:pPr>
            <a:r>
              <a:rPr lang="es-MX" sz="2800" dirty="0" smtClean="0"/>
              <a:t>Sin necesidad de cables.</a:t>
            </a:r>
          </a:p>
          <a:p>
            <a:pPr marL="457200" indent="-457200" algn="just">
              <a:buFontTx/>
              <a:buChar char="-"/>
            </a:pPr>
            <a:r>
              <a:rPr lang="es-MX" sz="2800" dirty="0" smtClean="0"/>
              <a:t>Múltiples canales disponibles.</a:t>
            </a:r>
          </a:p>
          <a:p>
            <a:pPr marL="457200" indent="-457200" algn="just">
              <a:buFontTx/>
              <a:buChar char="-"/>
            </a:pPr>
            <a:r>
              <a:rPr lang="es-MX" sz="2800" dirty="0" smtClean="0"/>
              <a:t>Antenas relativamente pequeñas son efectivas.</a:t>
            </a:r>
          </a:p>
          <a:p>
            <a:pPr marL="457200" indent="-457200" algn="just">
              <a:buFontTx/>
              <a:buChar char="-"/>
            </a:pPr>
            <a:r>
              <a:rPr lang="es-MX" sz="2800" dirty="0" smtClean="0"/>
              <a:t>El ancho de banda, que va a 2 a 24 GHz.</a:t>
            </a:r>
          </a:p>
          <a:p>
            <a:pPr marL="457200" indent="-457200" algn="just">
              <a:buFontTx/>
              <a:buChar char="-"/>
            </a:pPr>
            <a:r>
              <a:rPr lang="es-MX" sz="2800" dirty="0" smtClean="0"/>
              <a:t>Es capaz de transmitir grandes cantidades de datos.</a:t>
            </a:r>
            <a:endParaRPr lang="es-MX" sz="2800" dirty="0"/>
          </a:p>
        </p:txBody>
      </p:sp>
    </p:spTree>
    <p:extLst>
      <p:ext uri="{BB962C8B-B14F-4D97-AF65-F5344CB8AC3E}">
        <p14:creationId xmlns:p14="http://schemas.microsoft.com/office/powerpoint/2010/main" val="3953497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a:stretch>
            <a:fillRect/>
          </a:stretch>
        </p:blipFill>
        <p:spPr>
          <a:xfrm>
            <a:off x="1337482" y="1600201"/>
            <a:ext cx="8959392" cy="4617720"/>
          </a:xfrm>
          <a:prstGeom prst="rect">
            <a:avLst/>
          </a:prstGeom>
        </p:spPr>
      </p:pic>
      <p:sp>
        <p:nvSpPr>
          <p:cNvPr id="3" name="CuadroTexto 2"/>
          <p:cNvSpPr txBox="1"/>
          <p:nvPr/>
        </p:nvSpPr>
        <p:spPr>
          <a:xfrm>
            <a:off x="1337481" y="477671"/>
            <a:ext cx="9148549" cy="584775"/>
          </a:xfrm>
          <a:prstGeom prst="rect">
            <a:avLst/>
          </a:prstGeom>
          <a:noFill/>
        </p:spPr>
        <p:txBody>
          <a:bodyPr wrap="square" rtlCol="0">
            <a:spAutoFit/>
          </a:bodyPr>
          <a:lstStyle/>
          <a:p>
            <a:pPr lvl="0" algn="ctr"/>
            <a:r>
              <a:rPr lang="es-MX" sz="3200" b="1" cap="all" dirty="0" smtClean="0"/>
              <a:t>F</a:t>
            </a:r>
            <a:r>
              <a:rPr lang="es-MX" sz="3200" b="1" dirty="0" smtClean="0"/>
              <a:t>recuencias</a:t>
            </a:r>
            <a:endParaRPr lang="es-MX" sz="3200" b="1" dirty="0"/>
          </a:p>
        </p:txBody>
      </p:sp>
    </p:spTree>
    <p:extLst>
      <p:ext uri="{BB962C8B-B14F-4D97-AF65-F5344CB8AC3E}">
        <p14:creationId xmlns:p14="http://schemas.microsoft.com/office/powerpoint/2010/main" val="2621806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1803"/>
          <a:stretch/>
        </p:blipFill>
        <p:spPr>
          <a:xfrm>
            <a:off x="750624" y="1080462"/>
            <a:ext cx="10686197" cy="5576672"/>
          </a:xfrm>
          <a:prstGeom prst="rect">
            <a:avLst/>
          </a:prstGeom>
        </p:spPr>
      </p:pic>
      <p:sp>
        <p:nvSpPr>
          <p:cNvPr id="3" name="CuadroTexto 2"/>
          <p:cNvSpPr txBox="1"/>
          <p:nvPr/>
        </p:nvSpPr>
        <p:spPr>
          <a:xfrm>
            <a:off x="3398293" y="297373"/>
            <a:ext cx="4637054" cy="769441"/>
          </a:xfrm>
          <a:prstGeom prst="rect">
            <a:avLst/>
          </a:prstGeom>
          <a:noFill/>
        </p:spPr>
        <p:txBody>
          <a:bodyPr wrap="square" rtlCol="0">
            <a:spAutoFit/>
          </a:bodyPr>
          <a:lstStyle/>
          <a:p>
            <a:pPr lvl="0" algn="ctr"/>
            <a:r>
              <a:rPr lang="es-MX" sz="4400" b="1" cap="all" dirty="0" smtClean="0"/>
              <a:t>topología</a:t>
            </a:r>
            <a:endParaRPr lang="es-MX" sz="4400" b="1" cap="all" dirty="0"/>
          </a:p>
        </p:txBody>
      </p:sp>
    </p:spTree>
    <p:extLst>
      <p:ext uri="{BB962C8B-B14F-4D97-AF65-F5344CB8AC3E}">
        <p14:creationId xmlns:p14="http://schemas.microsoft.com/office/powerpoint/2010/main" val="4114756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40475" y="1718245"/>
            <a:ext cx="11114963" cy="4401205"/>
          </a:xfrm>
          <a:prstGeom prst="rect">
            <a:avLst/>
          </a:prstGeom>
          <a:noFill/>
        </p:spPr>
        <p:txBody>
          <a:bodyPr wrap="square" rtlCol="0">
            <a:spAutoFit/>
          </a:bodyPr>
          <a:lstStyle/>
          <a:p>
            <a:pPr algn="just"/>
            <a:r>
              <a:rPr lang="es-MX" sz="2800" dirty="0"/>
              <a:t>A través de la investigación que se realizó, hemos visto que la transmisión con las nuevas tecnologías son muy útiles e importantes en nuestra vida cotidiana, se ha determinado que las telecomunicaciones es una de las áreas más relevantes ya que se ha desarrollado diferentes medios de comunicación como por ejemplo el satélite que funciona para todo el mundo que son usados principalmente en la </a:t>
            </a:r>
            <a:r>
              <a:rPr lang="es-MX" sz="2800" dirty="0" smtClean="0"/>
              <a:t>retransmisión </a:t>
            </a:r>
            <a:r>
              <a:rPr lang="es-MX" sz="2800" dirty="0"/>
              <a:t>televisiva, etc.</a:t>
            </a:r>
          </a:p>
          <a:p>
            <a:pPr algn="just"/>
            <a:r>
              <a:rPr lang="es-MX" sz="2800" dirty="0"/>
              <a:t>En conclusión nos hemos dado cuenta que no solo existe un método de transmisión para poder informarnos de las noticias o comunicarnos con </a:t>
            </a:r>
            <a:r>
              <a:rPr lang="es-MX" sz="2800" dirty="0" smtClean="0"/>
              <a:t>las personas mas cercanas.</a:t>
            </a:r>
            <a:endParaRPr lang="es-MX" sz="2800" dirty="0"/>
          </a:p>
        </p:txBody>
      </p:sp>
      <p:sp>
        <p:nvSpPr>
          <p:cNvPr id="5" name="CuadroTexto 4"/>
          <p:cNvSpPr txBox="1"/>
          <p:nvPr/>
        </p:nvSpPr>
        <p:spPr>
          <a:xfrm>
            <a:off x="1823681" y="313897"/>
            <a:ext cx="9148549" cy="769441"/>
          </a:xfrm>
          <a:prstGeom prst="rect">
            <a:avLst/>
          </a:prstGeom>
          <a:noFill/>
        </p:spPr>
        <p:txBody>
          <a:bodyPr wrap="square" rtlCol="0">
            <a:spAutoFit/>
          </a:bodyPr>
          <a:lstStyle/>
          <a:p>
            <a:pPr lvl="0" algn="ctr"/>
            <a:r>
              <a:rPr lang="es-MX" sz="4400" b="1" cap="all" dirty="0" smtClean="0">
                <a:latin typeface="Arial" panose="020B0604020202020204" pitchFamily="34" charset="0"/>
                <a:cs typeface="Arial" panose="020B0604020202020204" pitchFamily="34" charset="0"/>
              </a:rPr>
              <a:t>CONCLUSIÓN</a:t>
            </a:r>
            <a:endParaRPr lang="es-MX" sz="4400" b="1" cap="al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8275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74041" y="1781498"/>
            <a:ext cx="8934734" cy="2031325"/>
          </a:xfrm>
          <a:prstGeom prst="rect">
            <a:avLst/>
          </a:prstGeom>
        </p:spPr>
        <p:txBody>
          <a:bodyPr wrap="square">
            <a:spAutoFit/>
          </a:bodyPr>
          <a:lstStyle/>
          <a:p>
            <a:r>
              <a:rPr lang="es-MX" dirty="0">
                <a:hlinkClick r:id="rId2"/>
              </a:rPr>
              <a:t>https://</a:t>
            </a:r>
            <a:r>
              <a:rPr lang="es-MX" dirty="0" smtClean="0">
                <a:hlinkClick r:id="rId2"/>
              </a:rPr>
              <a:t>www.ecured.cu/Comunicaci%C3%B3n_v%C3%ADa_microondas#Dispositivos_de_microondas</a:t>
            </a:r>
            <a:endParaRPr lang="es-MX" dirty="0" smtClean="0"/>
          </a:p>
          <a:p>
            <a:endParaRPr lang="es-MX" dirty="0" smtClean="0"/>
          </a:p>
          <a:p>
            <a:r>
              <a:rPr lang="es-MX" dirty="0">
                <a:hlinkClick r:id="rId3"/>
              </a:rPr>
              <a:t>https://telecomunicaciones2.webnode.mx/unidad-4/a4-1-comunicaciones-con-microondas-guias-de-onda-estaciones-de-microondas-y-radares-</a:t>
            </a:r>
            <a:r>
              <a:rPr lang="es-MX" dirty="0" smtClean="0">
                <a:hlinkClick r:id="rId3"/>
              </a:rPr>
              <a:t>/</a:t>
            </a:r>
            <a:endParaRPr lang="es-MX" dirty="0" smtClean="0"/>
          </a:p>
          <a:p>
            <a:endParaRPr lang="es-MX" b="1" dirty="0"/>
          </a:p>
          <a:p>
            <a:r>
              <a:rPr lang="es-MX" dirty="0">
                <a:hlinkClick r:id="rId4"/>
              </a:rPr>
              <a:t>https://itic92user.wixsite.com/microondasutvt/tipos</a:t>
            </a:r>
            <a:endParaRPr lang="es-MX" b="1" dirty="0"/>
          </a:p>
        </p:txBody>
      </p:sp>
      <p:sp>
        <p:nvSpPr>
          <p:cNvPr id="3" name="CuadroTexto 2"/>
          <p:cNvSpPr txBox="1"/>
          <p:nvPr/>
        </p:nvSpPr>
        <p:spPr>
          <a:xfrm>
            <a:off x="868907" y="573205"/>
            <a:ext cx="9148549" cy="646331"/>
          </a:xfrm>
          <a:prstGeom prst="rect">
            <a:avLst/>
          </a:prstGeom>
          <a:noFill/>
        </p:spPr>
        <p:txBody>
          <a:bodyPr wrap="square" rtlCol="0">
            <a:spAutoFit/>
          </a:bodyPr>
          <a:lstStyle/>
          <a:p>
            <a:pPr lvl="0" algn="ctr"/>
            <a:r>
              <a:rPr lang="es-MX" sz="3600" b="1" cap="all" dirty="0" smtClean="0"/>
              <a:t>Bibliografía</a:t>
            </a:r>
            <a:endParaRPr lang="es-MX" sz="3600" b="1" cap="all" dirty="0"/>
          </a:p>
        </p:txBody>
      </p:sp>
    </p:spTree>
    <p:extLst>
      <p:ext uri="{BB962C8B-B14F-4D97-AF65-F5344CB8AC3E}">
        <p14:creationId xmlns:p14="http://schemas.microsoft.com/office/powerpoint/2010/main" val="4212603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14400" y="1363009"/>
            <a:ext cx="10426889" cy="5262979"/>
          </a:xfrm>
          <a:prstGeom prst="rect">
            <a:avLst/>
          </a:prstGeom>
          <a:noFill/>
        </p:spPr>
        <p:txBody>
          <a:bodyPr wrap="square" rtlCol="0">
            <a:spAutoFit/>
          </a:bodyPr>
          <a:lstStyle/>
          <a:p>
            <a:pPr algn="just"/>
            <a:r>
              <a:rPr lang="es-MX" sz="2800" dirty="0"/>
              <a:t>El objetivo de esta unidad es presentar los sistemas de transmisiones básicas relacionadas con los sistemas de comunicaciones, partiendo de los conceptos básicos sobre los componentes genéricos del sistema de comunicaciones, es tan importante para nosotros como el aire, el agua, los alimentos y un lugar para vivir. El avance de los medios ha ampliado el alcance de nuestras comunicaciones.</a:t>
            </a:r>
          </a:p>
          <a:p>
            <a:pPr algn="just"/>
            <a:r>
              <a:rPr lang="es-MX" sz="2800" dirty="0"/>
              <a:t>Los sistemas de telecomunicaciones son aquellas en las cuales mediante el empleo de técnicas y dispositivos adecuados realizan el transporte o intercambio de información entre individuos mediante un sistema común de símbolos entre una fuente de uno o más destinatarios finales.</a:t>
            </a:r>
          </a:p>
          <a:p>
            <a:pPr algn="just"/>
            <a:endParaRPr lang="es-MX" sz="2800" dirty="0"/>
          </a:p>
        </p:txBody>
      </p:sp>
      <p:sp>
        <p:nvSpPr>
          <p:cNvPr id="3" name="CuadroTexto 2"/>
          <p:cNvSpPr txBox="1"/>
          <p:nvPr/>
        </p:nvSpPr>
        <p:spPr>
          <a:xfrm>
            <a:off x="3098042" y="368489"/>
            <a:ext cx="5199797" cy="830997"/>
          </a:xfrm>
          <a:prstGeom prst="rect">
            <a:avLst/>
          </a:prstGeom>
          <a:noFill/>
        </p:spPr>
        <p:txBody>
          <a:bodyPr wrap="square" rtlCol="0">
            <a:spAutoFit/>
          </a:bodyPr>
          <a:lstStyle/>
          <a:p>
            <a:r>
              <a:rPr lang="es-MX" sz="4800" b="1" dirty="0" smtClean="0">
                <a:latin typeface="Arial" panose="020B0604020202020204" pitchFamily="34" charset="0"/>
                <a:cs typeface="Arial" panose="020B0604020202020204" pitchFamily="34" charset="0"/>
              </a:rPr>
              <a:t>INTRODUCCIÓN</a:t>
            </a:r>
            <a:endParaRPr lang="es-MX"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8104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51045" y="2528702"/>
            <a:ext cx="9676262" cy="2677656"/>
          </a:xfrm>
          <a:prstGeom prst="rect">
            <a:avLst/>
          </a:prstGeom>
          <a:noFill/>
        </p:spPr>
        <p:txBody>
          <a:bodyPr wrap="square" rtlCol="0">
            <a:spAutoFit/>
          </a:bodyPr>
          <a:lstStyle/>
          <a:p>
            <a:pPr algn="just"/>
            <a:r>
              <a:rPr lang="es-MX" sz="2800" dirty="0" smtClean="0"/>
              <a:t>Las microondas son las ondas </a:t>
            </a:r>
            <a:r>
              <a:rPr lang="es-MX" sz="2800" dirty="0"/>
              <a:t>electromagnéticas cuyas frecuencias van desde los 300 MHz hasta los 3 GHz o aún más. Por consiguiente, las señales de microondas, a causa de sus altas frecuencias, tienen longitudes de onda relativamente pequeñas, de ahí el nombre de “</a:t>
            </a:r>
            <a:r>
              <a:rPr lang="es-MX" sz="2800" dirty="0" smtClean="0"/>
              <a:t>microondas”.</a:t>
            </a:r>
          </a:p>
        </p:txBody>
      </p:sp>
      <p:sp>
        <p:nvSpPr>
          <p:cNvPr id="3" name="CuadroTexto 2"/>
          <p:cNvSpPr txBox="1"/>
          <p:nvPr/>
        </p:nvSpPr>
        <p:spPr>
          <a:xfrm>
            <a:off x="1778758" y="450375"/>
            <a:ext cx="9148549" cy="1446550"/>
          </a:xfrm>
          <a:prstGeom prst="rect">
            <a:avLst/>
          </a:prstGeom>
          <a:noFill/>
        </p:spPr>
        <p:txBody>
          <a:bodyPr wrap="square" rtlCol="0">
            <a:spAutoFit/>
          </a:bodyPr>
          <a:lstStyle/>
          <a:p>
            <a:pPr lvl="0" algn="ctr"/>
            <a:r>
              <a:rPr lang="es-MX" sz="4400" b="1" cap="all" dirty="0"/>
              <a:t>SISTEMA DE TRANSMICIÓN POR MICROONDAS</a:t>
            </a:r>
          </a:p>
        </p:txBody>
      </p:sp>
    </p:spTree>
    <p:extLst>
      <p:ext uri="{BB962C8B-B14F-4D97-AF65-F5344CB8AC3E}">
        <p14:creationId xmlns:p14="http://schemas.microsoft.com/office/powerpoint/2010/main" val="3897681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762114" y="619057"/>
            <a:ext cx="9676262" cy="954107"/>
          </a:xfrm>
          <a:prstGeom prst="rect">
            <a:avLst/>
          </a:prstGeom>
          <a:noFill/>
        </p:spPr>
        <p:txBody>
          <a:bodyPr wrap="square" rtlCol="0">
            <a:spAutoFit/>
          </a:bodyPr>
          <a:lstStyle/>
          <a:p>
            <a:pPr algn="just"/>
            <a:r>
              <a:rPr lang="es-MX" sz="2800" dirty="0" smtClean="0"/>
              <a:t>La ondas microondas consiste en tres componentes fundamental</a:t>
            </a:r>
          </a:p>
        </p:txBody>
      </p:sp>
      <p:graphicFrame>
        <p:nvGraphicFramePr>
          <p:cNvPr id="8" name="Diagrama 7"/>
          <p:cNvGraphicFramePr/>
          <p:nvPr>
            <p:extLst>
              <p:ext uri="{D42A27DB-BD31-4B8C-83A1-F6EECF244321}">
                <p14:modId xmlns:p14="http://schemas.microsoft.com/office/powerpoint/2010/main" val="216588319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6161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51045" y="2185802"/>
            <a:ext cx="4326795" cy="523220"/>
          </a:xfrm>
          <a:prstGeom prst="rect">
            <a:avLst/>
          </a:prstGeom>
          <a:noFill/>
        </p:spPr>
        <p:txBody>
          <a:bodyPr wrap="square" rtlCol="0">
            <a:spAutoFit/>
          </a:bodyPr>
          <a:lstStyle/>
          <a:p>
            <a:pPr algn="just"/>
            <a:r>
              <a:rPr lang="es-MX" sz="2800" dirty="0" smtClean="0"/>
              <a:t>- Microondas Terrestres:</a:t>
            </a:r>
          </a:p>
        </p:txBody>
      </p:sp>
      <p:sp>
        <p:nvSpPr>
          <p:cNvPr id="3" name="CuadroTexto 2"/>
          <p:cNvSpPr txBox="1"/>
          <p:nvPr/>
        </p:nvSpPr>
        <p:spPr>
          <a:xfrm>
            <a:off x="1778758" y="450375"/>
            <a:ext cx="9148549" cy="769441"/>
          </a:xfrm>
          <a:prstGeom prst="rect">
            <a:avLst/>
          </a:prstGeom>
          <a:noFill/>
        </p:spPr>
        <p:txBody>
          <a:bodyPr wrap="square" rtlCol="0">
            <a:spAutoFit/>
          </a:bodyPr>
          <a:lstStyle/>
          <a:p>
            <a:pPr lvl="0" algn="ctr"/>
            <a:r>
              <a:rPr lang="es-MX" sz="4400" b="1" cap="all" dirty="0" smtClean="0"/>
              <a:t>TIPOS DE MICROONDAS</a:t>
            </a:r>
            <a:endParaRPr lang="es-MX" sz="4400" b="1" cap="all" dirty="0"/>
          </a:p>
        </p:txBody>
      </p:sp>
      <p:pic>
        <p:nvPicPr>
          <p:cNvPr id="5" name="Imagen 4"/>
          <p:cNvPicPr>
            <a:picLocks noChangeAspect="1"/>
          </p:cNvPicPr>
          <p:nvPr/>
        </p:nvPicPr>
        <p:blipFill>
          <a:blip r:embed="rId2"/>
          <a:stretch>
            <a:fillRect/>
          </a:stretch>
        </p:blipFill>
        <p:spPr>
          <a:xfrm>
            <a:off x="977691" y="3386778"/>
            <a:ext cx="4600149" cy="2538182"/>
          </a:xfrm>
          <a:prstGeom prst="rect">
            <a:avLst/>
          </a:prstGeom>
        </p:spPr>
      </p:pic>
      <p:sp>
        <p:nvSpPr>
          <p:cNvPr id="6" name="CuadroTexto 5"/>
          <p:cNvSpPr txBox="1"/>
          <p:nvPr/>
        </p:nvSpPr>
        <p:spPr>
          <a:xfrm>
            <a:off x="6353032" y="2185802"/>
            <a:ext cx="4326795" cy="523220"/>
          </a:xfrm>
          <a:prstGeom prst="rect">
            <a:avLst/>
          </a:prstGeom>
          <a:noFill/>
        </p:spPr>
        <p:txBody>
          <a:bodyPr wrap="square" rtlCol="0">
            <a:spAutoFit/>
          </a:bodyPr>
          <a:lstStyle/>
          <a:p>
            <a:pPr algn="just"/>
            <a:r>
              <a:rPr lang="es-MX" sz="2800" dirty="0" smtClean="0"/>
              <a:t>- Microondas Satelitales</a:t>
            </a:r>
          </a:p>
        </p:txBody>
      </p:sp>
      <p:pic>
        <p:nvPicPr>
          <p:cNvPr id="2054" name="Picture 6" descr="Resultado de imagen para definicion de transmision por microond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1" y="3272478"/>
            <a:ext cx="3684666" cy="276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909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423462" y="1202822"/>
            <a:ext cx="9676262" cy="2246769"/>
          </a:xfrm>
          <a:prstGeom prst="rect">
            <a:avLst/>
          </a:prstGeom>
          <a:noFill/>
        </p:spPr>
        <p:txBody>
          <a:bodyPr wrap="square" rtlCol="0">
            <a:spAutoFit/>
          </a:bodyPr>
          <a:lstStyle/>
          <a:p>
            <a:pPr algn="just"/>
            <a:r>
              <a:rPr lang="es-MX" sz="2800" dirty="0"/>
              <a:t>Las microondas están definidas como un tipo de onda electromagnética, cuya propagación puede efectuarse por el interior de tubos metálicos. Para la comunicación de microondas terrestres se deben usar antenas parabólicas, las cuales deben de estar alineadas, entre mayor sea la altura mayor alcance tendrá</a:t>
            </a:r>
            <a:r>
              <a:rPr lang="es-MX" sz="2800" dirty="0" smtClean="0"/>
              <a:t>.</a:t>
            </a:r>
            <a:endParaRPr lang="es-MX" sz="2800" dirty="0"/>
          </a:p>
        </p:txBody>
      </p:sp>
      <p:pic>
        <p:nvPicPr>
          <p:cNvPr id="5" name="Imagen 4" descr="http://3.bp.blogspot.com/-yeG3cXbIoA4/UnumPwex4yI/AAAAAAAAAJg/XlSNajDOZw0/s200/redesinalam.gif"/>
          <p:cNvPicPr/>
          <p:nvPr/>
        </p:nvPicPr>
        <p:blipFill>
          <a:blip r:embed="rId3">
            <a:extLst>
              <a:ext uri="{28A0092B-C50C-407E-A947-70E740481C1C}">
                <a14:useLocalDpi xmlns:a14="http://schemas.microsoft.com/office/drawing/2010/main" val="0"/>
              </a:ext>
            </a:extLst>
          </a:blip>
          <a:srcRect/>
          <a:stretch>
            <a:fillRect/>
          </a:stretch>
        </p:blipFill>
        <p:spPr bwMode="auto">
          <a:xfrm>
            <a:off x="4548457" y="3815351"/>
            <a:ext cx="2920621" cy="2800025"/>
          </a:xfrm>
          <a:prstGeom prst="rect">
            <a:avLst/>
          </a:prstGeom>
          <a:noFill/>
          <a:ln>
            <a:noFill/>
          </a:ln>
        </p:spPr>
      </p:pic>
      <p:sp>
        <p:nvSpPr>
          <p:cNvPr id="6" name="CuadroTexto 5"/>
          <p:cNvSpPr txBox="1"/>
          <p:nvPr/>
        </p:nvSpPr>
        <p:spPr>
          <a:xfrm>
            <a:off x="1687318" y="250501"/>
            <a:ext cx="9148549" cy="769441"/>
          </a:xfrm>
          <a:prstGeom prst="rect">
            <a:avLst/>
          </a:prstGeom>
          <a:noFill/>
        </p:spPr>
        <p:txBody>
          <a:bodyPr wrap="square" rtlCol="0">
            <a:spAutoFit/>
          </a:bodyPr>
          <a:lstStyle/>
          <a:p>
            <a:pPr lvl="0" algn="ctr"/>
            <a:r>
              <a:rPr lang="es-MX" sz="4400" b="1" cap="all" dirty="0" smtClean="0"/>
              <a:t>Microondas terrestres</a:t>
            </a:r>
            <a:endParaRPr lang="es-MX" sz="4400" b="1" cap="all" dirty="0"/>
          </a:p>
        </p:txBody>
      </p:sp>
    </p:spTree>
    <p:extLst>
      <p:ext uri="{BB962C8B-B14F-4D97-AF65-F5344CB8AC3E}">
        <p14:creationId xmlns:p14="http://schemas.microsoft.com/office/powerpoint/2010/main" val="398158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https://telematicaupoliyolanda.files.wordpress.com/2011/04/microonda2.png?w=645"/>
          <p:cNvPicPr/>
          <p:nvPr/>
        </p:nvPicPr>
        <p:blipFill>
          <a:blip r:embed="rId2">
            <a:extLst>
              <a:ext uri="{28A0092B-C50C-407E-A947-70E740481C1C}">
                <a14:useLocalDpi xmlns:a14="http://schemas.microsoft.com/office/drawing/2010/main" val="0"/>
              </a:ext>
            </a:extLst>
          </a:blip>
          <a:srcRect/>
          <a:stretch>
            <a:fillRect/>
          </a:stretch>
        </p:blipFill>
        <p:spPr bwMode="auto">
          <a:xfrm>
            <a:off x="1528549" y="2955444"/>
            <a:ext cx="4076700" cy="3667125"/>
          </a:xfrm>
          <a:prstGeom prst="rect">
            <a:avLst/>
          </a:prstGeom>
          <a:noFill/>
          <a:ln>
            <a:noFill/>
          </a:ln>
        </p:spPr>
      </p:pic>
      <p:sp>
        <p:nvSpPr>
          <p:cNvPr id="4" name="CuadroTexto 3"/>
          <p:cNvSpPr txBox="1"/>
          <p:nvPr/>
        </p:nvSpPr>
        <p:spPr>
          <a:xfrm>
            <a:off x="1528549" y="445253"/>
            <a:ext cx="9676262" cy="1384995"/>
          </a:xfrm>
          <a:prstGeom prst="rect">
            <a:avLst/>
          </a:prstGeom>
          <a:noFill/>
        </p:spPr>
        <p:txBody>
          <a:bodyPr wrap="square" rtlCol="0">
            <a:spAutoFit/>
          </a:bodyPr>
          <a:lstStyle/>
          <a:p>
            <a:pPr algn="just"/>
            <a:r>
              <a:rPr lang="es-MX" sz="2800" dirty="0" smtClean="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Los enlaces pueden ser incrementados por el uso de repetidores la cual amplifican y re direcciona la señal</a:t>
            </a:r>
            <a:r>
              <a:rPr lang="es-MX" sz="2800" dirty="0" smtClean="0">
                <a:ln w="0"/>
                <a:effectLst>
                  <a:outerShdw blurRad="38100" dist="19050" dir="2700000" algn="tl" rotWithShape="0">
                    <a:schemeClr val="dk1">
                      <a:alpha val="40000"/>
                    </a:schemeClr>
                  </a:outerShdw>
                </a:effectLst>
              </a:rPr>
              <a:t>,</a:t>
            </a:r>
          </a:p>
          <a:p>
            <a:pPr algn="just"/>
            <a:r>
              <a:rPr lang="es-MX" sz="28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Las microondas son </a:t>
            </a:r>
            <a:r>
              <a:rPr lang="es-MX" sz="2800" dirty="0" smtClean="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unidireccionales.</a:t>
            </a:r>
            <a:endParaRPr lang="es-MX" sz="28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2" name="Imagen 1"/>
          <p:cNvPicPr>
            <a:picLocks noChangeAspect="1"/>
          </p:cNvPicPr>
          <p:nvPr/>
        </p:nvPicPr>
        <p:blipFill>
          <a:blip r:embed="rId3"/>
          <a:stretch>
            <a:fillRect/>
          </a:stretch>
        </p:blipFill>
        <p:spPr>
          <a:xfrm>
            <a:off x="6042659" y="2955444"/>
            <a:ext cx="5162151" cy="3569143"/>
          </a:xfrm>
          <a:prstGeom prst="rect">
            <a:avLst/>
          </a:prstGeom>
        </p:spPr>
      </p:pic>
    </p:spTree>
    <p:extLst>
      <p:ext uri="{BB962C8B-B14F-4D97-AF65-F5344CB8AC3E}">
        <p14:creationId xmlns:p14="http://schemas.microsoft.com/office/powerpoint/2010/main" val="4037233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78758" y="450375"/>
            <a:ext cx="9148549" cy="769441"/>
          </a:xfrm>
          <a:prstGeom prst="rect">
            <a:avLst/>
          </a:prstGeom>
          <a:noFill/>
        </p:spPr>
        <p:txBody>
          <a:bodyPr wrap="square" rtlCol="0">
            <a:spAutoFit/>
          </a:bodyPr>
          <a:lstStyle/>
          <a:p>
            <a:pPr lvl="0" algn="ctr"/>
            <a:r>
              <a:rPr lang="es-MX" sz="4400" b="1" cap="all" dirty="0" smtClean="0"/>
              <a:t>Microondas satelitales</a:t>
            </a:r>
            <a:endParaRPr lang="es-MX" sz="4400" b="1" cap="all" dirty="0"/>
          </a:p>
        </p:txBody>
      </p:sp>
      <p:sp>
        <p:nvSpPr>
          <p:cNvPr id="3" name="CuadroTexto 2"/>
          <p:cNvSpPr txBox="1"/>
          <p:nvPr/>
        </p:nvSpPr>
        <p:spPr>
          <a:xfrm>
            <a:off x="1086873" y="2639250"/>
            <a:ext cx="5611107" cy="2677656"/>
          </a:xfrm>
          <a:prstGeom prst="rect">
            <a:avLst/>
          </a:prstGeom>
          <a:noFill/>
        </p:spPr>
        <p:txBody>
          <a:bodyPr wrap="square" rtlCol="0">
            <a:spAutoFit/>
          </a:bodyPr>
          <a:lstStyle/>
          <a:p>
            <a:pPr algn="just"/>
            <a:r>
              <a:rPr lang="es-MX" sz="2800" dirty="0" smtClean="0"/>
              <a:t>La función principal de las microondas satelitales es retransmitir  información y se usa como enlace entre dos o mas transmisores/receptores terrestres.</a:t>
            </a:r>
            <a:endParaRPr lang="es-MX" sz="2800" dirty="0"/>
          </a:p>
        </p:txBody>
      </p:sp>
      <p:pic>
        <p:nvPicPr>
          <p:cNvPr id="5" name="Imagen 4"/>
          <p:cNvPicPr>
            <a:picLocks noChangeAspect="1"/>
          </p:cNvPicPr>
          <p:nvPr/>
        </p:nvPicPr>
        <p:blipFill rotWithShape="1">
          <a:blip r:embed="rId2"/>
          <a:srcRect t="22311"/>
          <a:stretch/>
        </p:blipFill>
        <p:spPr>
          <a:xfrm>
            <a:off x="7871424" y="2265529"/>
            <a:ext cx="3452851" cy="1910686"/>
          </a:xfrm>
          <a:prstGeom prst="rect">
            <a:avLst/>
          </a:prstGeom>
        </p:spPr>
      </p:pic>
      <p:pic>
        <p:nvPicPr>
          <p:cNvPr id="6" name="Imagen 5"/>
          <p:cNvPicPr>
            <a:picLocks noChangeAspect="1"/>
          </p:cNvPicPr>
          <p:nvPr/>
        </p:nvPicPr>
        <p:blipFill rotWithShape="1">
          <a:blip r:embed="rId3"/>
          <a:srcRect t="18544"/>
          <a:stretch/>
        </p:blipFill>
        <p:spPr>
          <a:xfrm>
            <a:off x="8087427" y="4307186"/>
            <a:ext cx="3020843" cy="2019440"/>
          </a:xfrm>
          <a:prstGeom prst="rect">
            <a:avLst/>
          </a:prstGeom>
        </p:spPr>
      </p:pic>
    </p:spTree>
    <p:extLst>
      <p:ext uri="{BB962C8B-B14F-4D97-AF65-F5344CB8AC3E}">
        <p14:creationId xmlns:p14="http://schemas.microsoft.com/office/powerpoint/2010/main" val="1997396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90138" y="450375"/>
            <a:ext cx="9148549" cy="769441"/>
          </a:xfrm>
          <a:prstGeom prst="rect">
            <a:avLst/>
          </a:prstGeom>
          <a:noFill/>
        </p:spPr>
        <p:txBody>
          <a:bodyPr wrap="square" rtlCol="0">
            <a:spAutoFit/>
          </a:bodyPr>
          <a:lstStyle/>
          <a:p>
            <a:pPr lvl="0" algn="ctr"/>
            <a:r>
              <a:rPr lang="es-MX" sz="4400" b="1" cap="all" dirty="0" smtClean="0"/>
              <a:t>Aplicaciones</a:t>
            </a:r>
            <a:endParaRPr lang="es-MX" sz="4400" b="1" cap="all" dirty="0"/>
          </a:p>
        </p:txBody>
      </p:sp>
      <p:sp>
        <p:nvSpPr>
          <p:cNvPr id="3" name="CuadroTexto 2"/>
          <p:cNvSpPr txBox="1"/>
          <p:nvPr/>
        </p:nvSpPr>
        <p:spPr>
          <a:xfrm>
            <a:off x="600502" y="1958025"/>
            <a:ext cx="7080458" cy="3539430"/>
          </a:xfrm>
          <a:prstGeom prst="rect">
            <a:avLst/>
          </a:prstGeom>
          <a:noFill/>
        </p:spPr>
        <p:txBody>
          <a:bodyPr wrap="square" rtlCol="0">
            <a:spAutoFit/>
          </a:bodyPr>
          <a:lstStyle/>
          <a:p>
            <a:pPr marL="457200" indent="-457200" algn="just">
              <a:buFontTx/>
              <a:buChar char="-"/>
            </a:pPr>
            <a:r>
              <a:rPr lang="es-MX" sz="2800" dirty="0" smtClean="0"/>
              <a:t>Telefonía básica(Canales telefónicos).</a:t>
            </a:r>
          </a:p>
          <a:p>
            <a:pPr marL="457200" indent="-457200" algn="just">
              <a:buFontTx/>
              <a:buChar char="-"/>
            </a:pPr>
            <a:r>
              <a:rPr lang="es-MX" sz="2800" dirty="0" smtClean="0"/>
              <a:t>WIMAX(</a:t>
            </a:r>
            <a:r>
              <a:rPr lang="es-MX" sz="2800" dirty="0" err="1" smtClean="0"/>
              <a:t>Worldwide</a:t>
            </a:r>
            <a:r>
              <a:rPr lang="es-MX" sz="2800" dirty="0" smtClean="0"/>
              <a:t> </a:t>
            </a:r>
            <a:r>
              <a:rPr lang="es-MX" sz="2800" dirty="0" err="1" smtClean="0"/>
              <a:t>Interoperability</a:t>
            </a:r>
            <a:r>
              <a:rPr lang="es-MX" sz="2800" dirty="0" smtClean="0"/>
              <a:t> </a:t>
            </a:r>
            <a:r>
              <a:rPr lang="es-MX" sz="2800" dirty="0" err="1" smtClean="0"/>
              <a:t>for</a:t>
            </a:r>
            <a:r>
              <a:rPr lang="es-MX" sz="2800" dirty="0" smtClean="0"/>
              <a:t> </a:t>
            </a:r>
            <a:r>
              <a:rPr lang="es-MX" sz="2800" dirty="0" err="1" smtClean="0"/>
              <a:t>Microwave</a:t>
            </a:r>
            <a:r>
              <a:rPr lang="es-MX" sz="2800" dirty="0" smtClean="0"/>
              <a:t> </a:t>
            </a:r>
            <a:r>
              <a:rPr lang="es-MX" sz="2800" dirty="0" err="1" smtClean="0"/>
              <a:t>Acces</a:t>
            </a:r>
            <a:r>
              <a:rPr lang="es-MX" sz="2800" dirty="0" smtClean="0"/>
              <a:t>).</a:t>
            </a:r>
          </a:p>
          <a:p>
            <a:pPr marL="457200" indent="-457200" algn="just">
              <a:buFontTx/>
              <a:buChar char="-"/>
            </a:pPr>
            <a:r>
              <a:rPr lang="es-MX" sz="2800" dirty="0" smtClean="0"/>
              <a:t>Telégrafo.</a:t>
            </a:r>
          </a:p>
          <a:p>
            <a:pPr marL="457200" indent="-457200" algn="just">
              <a:buFontTx/>
              <a:buChar char="-"/>
            </a:pPr>
            <a:r>
              <a:rPr lang="es-MX" sz="2800" dirty="0" smtClean="0"/>
              <a:t>Canales de televisión.</a:t>
            </a:r>
          </a:p>
          <a:p>
            <a:pPr marL="457200" indent="-457200" algn="just">
              <a:buFontTx/>
              <a:buChar char="-"/>
            </a:pPr>
            <a:r>
              <a:rPr lang="es-MX" sz="2800" dirty="0" smtClean="0"/>
              <a:t>Video.</a:t>
            </a:r>
          </a:p>
          <a:p>
            <a:pPr marL="457200" indent="-457200" algn="just">
              <a:buFontTx/>
              <a:buChar char="-"/>
            </a:pPr>
            <a:r>
              <a:rPr lang="es-MX" sz="2800" dirty="0" smtClean="0"/>
              <a:t>Telefonía celular(Entre troncales).</a:t>
            </a:r>
          </a:p>
          <a:p>
            <a:pPr marL="457200" indent="-457200" algn="just">
              <a:buFontTx/>
              <a:buChar char="-"/>
            </a:pPr>
            <a:r>
              <a:rPr lang="es-MX" sz="2800" dirty="0" smtClean="0"/>
              <a:t>Transmisión de televisión y voz.</a:t>
            </a:r>
            <a:endParaRPr lang="es-MX" sz="2800" dirty="0"/>
          </a:p>
        </p:txBody>
      </p:sp>
      <p:pic>
        <p:nvPicPr>
          <p:cNvPr id="3076" name="Picture 4" descr="Resultado de imagen para WIMA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5093" y="1735662"/>
            <a:ext cx="3563281" cy="186594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Telegraf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5092" y="4117453"/>
            <a:ext cx="3563281" cy="2612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5334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Damasco</Template>
  <TotalTime>566</TotalTime>
  <Words>488</Words>
  <Application>Microsoft Office PowerPoint</Application>
  <PresentationFormat>Panorámica</PresentationFormat>
  <Paragraphs>62</Paragraphs>
  <Slides>14</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Bookman Old Style</vt:lpstr>
      <vt:lpstr>Calibri</vt:lpstr>
      <vt:lpstr>Rockwell</vt:lpstr>
      <vt:lpstr>Times New Roman</vt:lpstr>
      <vt:lpstr>Damask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dc:creator>
  <cp:lastModifiedBy>HuGo</cp:lastModifiedBy>
  <cp:revision>48</cp:revision>
  <dcterms:created xsi:type="dcterms:W3CDTF">2019-08-06T16:12:45Z</dcterms:created>
  <dcterms:modified xsi:type="dcterms:W3CDTF">2019-08-12T15:13:28Z</dcterms:modified>
</cp:coreProperties>
</file>