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81" r:id="rId5"/>
    <p:sldId id="259" r:id="rId6"/>
    <p:sldId id="27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6" r:id="rId24"/>
    <p:sldId id="275" r:id="rId25"/>
    <p:sldId id="284" r:id="rId26"/>
    <p:sldId id="287" r:id="rId27"/>
    <p:sldId id="286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04121" y="3095450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35885" y="2457331"/>
            <a:ext cx="26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EMPRESA: SM-ROOT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ALCANCES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6961" y="1924956"/>
            <a:ext cx="9639465" cy="31550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la metodología </a:t>
            </a:r>
            <a:r>
              <a:rPr lang="es-MX" dirty="0"/>
              <a:t>PMBOK </a:t>
            </a:r>
            <a:r>
              <a:rPr lang="es-MX" dirty="0" smtClean="0"/>
              <a:t>versión 6.0 </a:t>
            </a:r>
            <a:r>
              <a:rPr lang="es-MX" dirty="0"/>
              <a:t>siendo una guía para establecer 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 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se Incluyen documentos tales como Project Charter, Stakeholders, Diagrama de Gantt, etc. La aplicación Móvil tendrá la finalidad de aportar a la empresa </a:t>
            </a:r>
            <a:r>
              <a:rPr lang="es-MX" b="1" dirty="0" smtClean="0"/>
              <a:t>Panadería San 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19" y="720125"/>
            <a:ext cx="11385692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LISTA DE STAKEHOLDERS, ROLES Y MATRIZ DE RESPONSABILIDAD.</a:t>
            </a:r>
            <a:endParaRPr lang="es-MX" sz="4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194419" y="2152521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</a:t>
            </a:r>
            <a:r>
              <a:rPr lang="es-MX" dirty="0" smtClean="0"/>
              <a:t>ista de </a:t>
            </a:r>
            <a:r>
              <a:rPr lang="es-MX" dirty="0"/>
              <a:t>S</a:t>
            </a:r>
            <a:r>
              <a:rPr lang="es-MX" dirty="0" smtClean="0"/>
              <a:t>takeholders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Marcador de contenido 1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73582" y="2636981"/>
            <a:ext cx="5098126" cy="40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722091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1032740" y="2538377"/>
            <a:ext cx="5139459" cy="2477391"/>
          </a:xfrm>
          <a:prstGeom prst="rect">
            <a:avLst/>
          </a:prstGeom>
        </p:spPr>
      </p:pic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193923" y="1855188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Matriz de Responsabilidad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44526"/>
            <a:ext cx="9601200" cy="67196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PROGRAMACIÓN DE ACTIVIDADES</a:t>
            </a:r>
            <a:endParaRPr lang="es-MX" b="1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8" r="38448" b="34391"/>
          <a:stretch/>
        </p:blipFill>
        <p:spPr>
          <a:xfrm>
            <a:off x="2685143" y="1900939"/>
            <a:ext cx="7707085" cy="4811918"/>
          </a:xfrm>
        </p:spPr>
      </p:pic>
      <p:sp>
        <p:nvSpPr>
          <p:cNvPr id="11" name="CuadroTexto 10"/>
          <p:cNvSpPr txBox="1"/>
          <p:nvPr/>
        </p:nvSpPr>
        <p:spPr>
          <a:xfrm>
            <a:off x="5543777" y="1424050"/>
            <a:ext cx="21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Diagrama de Gantt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248" y="1309460"/>
            <a:ext cx="7662410" cy="33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sp>
        <p:nvSpPr>
          <p:cNvPr id="11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5109029" y="1545298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Costos de recursos</a:t>
            </a:r>
            <a:endParaRPr lang="es-MX" dirty="0"/>
          </a:p>
        </p:txBody>
      </p:sp>
      <p:pic>
        <p:nvPicPr>
          <p:cNvPr id="20" name="Marcador de contenido 1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420943" y="1997757"/>
            <a:ext cx="5619475" cy="46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260" y="67151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ANÁLISIS DE RIESGOS</a:t>
            </a:r>
            <a:endParaRPr lang="es-MX" sz="4000" b="1" dirty="0"/>
          </a:p>
        </p:txBody>
      </p:sp>
      <p:sp>
        <p:nvSpPr>
          <p:cNvPr id="6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22048" y="1908628"/>
            <a:ext cx="10591624" cy="474235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531269" y="1539296"/>
            <a:ext cx="34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Plan de Identificación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06" y="1571113"/>
            <a:ext cx="10351536" cy="455028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52168" y="1201781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sp>
        <p:nvSpPr>
          <p:cNvPr id="8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183712" y="174890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Matriz de comunicaciones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86819" y="2212974"/>
            <a:ext cx="10870812" cy="42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0" y="2084076"/>
            <a:ext cx="5578567" cy="31020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03" y="2102532"/>
            <a:ext cx="4820883" cy="310207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52168" y="1623488"/>
            <a:ext cx="371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Calendario de Reuniones</a:t>
            </a:r>
            <a:endParaRPr lang="es-MX" dirty="0"/>
          </a:p>
        </p:txBody>
      </p:sp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0650" y="86836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NOMBRE DEL PROYECTO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0650" y="2346726"/>
            <a:ext cx="9601200" cy="41609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(ADMINISTRACIÓN DE LA APLICACIÓN </a:t>
            </a:r>
            <a:r>
              <a:rPr lang="es-MX" b="1" dirty="0" smtClean="0"/>
              <a:t>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205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54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58" y="2762824"/>
            <a:ext cx="3412513" cy="34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6275" y="958295"/>
            <a:ext cx="9601200" cy="831155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488100" y="2239751"/>
            <a:ext cx="451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MODELO DE PROCESO DE NEGOCIOS. AS-IS.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2610" r="883" b="18660"/>
          <a:stretch/>
        </p:blipFill>
        <p:spPr>
          <a:xfrm>
            <a:off x="814437" y="2609083"/>
            <a:ext cx="11075761" cy="2565813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215807" y="1628872"/>
            <a:ext cx="45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PROCESO MODELO DE NEGOCIOS. TO-BE.</a:t>
            </a:r>
            <a:endParaRPr lang="es-MX" dirty="0"/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3766" r="1573" b="27259"/>
          <a:stretch/>
        </p:blipFill>
        <p:spPr>
          <a:xfrm>
            <a:off x="1437113" y="1998204"/>
            <a:ext cx="10088187" cy="3084395"/>
          </a:xfrm>
          <a:prstGeom prst="rect">
            <a:avLst/>
          </a:prstGeom>
        </p:spPr>
      </p:pic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0925" y="747229"/>
            <a:ext cx="9601200" cy="751764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62199" y="2209080"/>
            <a:ext cx="8146143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ISO/IEC 25000, conocida como Suaré (System and Software </a:t>
            </a:r>
            <a:r>
              <a:rPr lang="es-MX" sz="2000" dirty="0" err="1" smtClean="0"/>
              <a:t>Quality</a:t>
            </a:r>
            <a:r>
              <a:rPr lang="es-MX" sz="2000" dirty="0"/>
              <a:t> </a:t>
            </a:r>
            <a:r>
              <a:rPr lang="es-MX" sz="2000" dirty="0" err="1" smtClean="0"/>
              <a:t>Requirements</a:t>
            </a:r>
            <a:r>
              <a:rPr lang="es-MX" sz="2000" dirty="0" smtClean="0"/>
              <a:t> </a:t>
            </a:r>
            <a:r>
              <a:rPr lang="es-MX" sz="2000" dirty="0"/>
              <a:t>and Evaluación), es una familia de normas que tiene por </a:t>
            </a:r>
            <a:r>
              <a:rPr lang="es-MX" sz="2000" dirty="0" smtClean="0"/>
              <a:t>objetivo </a:t>
            </a:r>
            <a:r>
              <a:rPr lang="es-MX" sz="2000" dirty="0"/>
              <a:t>la creación de un marco de trabajo común para evaluar la calidad </a:t>
            </a:r>
            <a:r>
              <a:rPr lang="es-MX" sz="2000" dirty="0" smtClean="0"/>
              <a:t>del </a:t>
            </a:r>
            <a:r>
              <a:rPr lang="es-MX" sz="2000" dirty="0"/>
              <a:t>producto software</a:t>
            </a:r>
            <a:r>
              <a:rPr lang="es-MX" sz="2000" dirty="0" smtClean="0"/>
              <a:t>. </a:t>
            </a:r>
            <a:r>
              <a:rPr lang="es-MX" sz="2000" dirty="0"/>
              <a:t>, </a:t>
            </a:r>
            <a:r>
              <a:rPr lang="es-MX" sz="2000" dirty="0" smtClean="0"/>
              <a:t>describe </a:t>
            </a:r>
            <a:r>
              <a:rPr lang="es-MX" sz="2000" dirty="0"/>
              <a:t>las particularidades de un modelo de calidad </a:t>
            </a:r>
            <a:r>
              <a:rPr lang="es-MX" sz="2000" dirty="0" smtClean="0"/>
              <a:t>del </a:t>
            </a:r>
            <a:r>
              <a:rPr lang="es-MX" sz="2000" dirty="0"/>
              <a:t>producto </a:t>
            </a:r>
            <a:r>
              <a:rPr lang="es-MX" sz="2000" dirty="0" smtClean="0"/>
              <a:t>software, que </a:t>
            </a:r>
            <a:r>
              <a:rPr lang="es-MX" sz="2000" dirty="0"/>
              <a:t>abordaba el proceso de evaluación de productos </a:t>
            </a:r>
            <a:r>
              <a:rPr lang="es-MX" sz="2000" dirty="0" smtClean="0"/>
              <a:t>software.</a:t>
            </a:r>
            <a:endParaRPr lang="es-MX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700365" y="1663595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  <p:sp>
        <p:nvSpPr>
          <p:cNvPr id="7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517445" y="1503096"/>
            <a:ext cx="9905298" cy="27205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 </a:t>
            </a:r>
            <a:r>
              <a:rPr lang="es-MX" dirty="0" smtClean="0"/>
              <a:t> </a:t>
            </a:r>
            <a:r>
              <a:rPr lang="es-MX" dirty="0" smtClean="0"/>
              <a:t>software) </a:t>
            </a:r>
            <a:r>
              <a:rPr lang="es-MX" dirty="0"/>
              <a:t>es un conjunto de recomendaciones para la especificación de los  </a:t>
            </a:r>
            <a:r>
              <a:rPr lang="es-MX" dirty="0" smtClean="0"/>
              <a:t>requerimientos </a:t>
            </a:r>
            <a:r>
              <a:rPr lang="es-MX" dirty="0"/>
              <a:t>o requisitos de software el cual tiene como producto final la  </a:t>
            </a: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 cumplir </a:t>
            </a:r>
            <a:r>
              <a:rPr lang="es-MX" dirty="0"/>
              <a:t>con la totalidad de exigencias </a:t>
            </a:r>
            <a:r>
              <a:rPr lang="es-MX" dirty="0" smtClean="0"/>
              <a:t>estipuladas.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52168" y="815197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62" y="1905680"/>
            <a:ext cx="5792962" cy="3938814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ANEXOS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8" y="2169013"/>
            <a:ext cx="3120409" cy="402052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85" y="2169013"/>
            <a:ext cx="3065634" cy="401783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45990" y="6192226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Carta de aceptación del proyecto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794866" y="6186852"/>
            <a:ext cx="402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Carta de liberación y cierre 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559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96" y="647700"/>
            <a:ext cx="2769448" cy="3581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0" y="647700"/>
            <a:ext cx="2797346" cy="3581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9726" y="4290060"/>
            <a:ext cx="49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Minuta de finalización y cierre de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878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146503"/>
            <a:ext cx="3662438" cy="274682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80" y="3788229"/>
            <a:ext cx="3280227" cy="2460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06" y="3788229"/>
            <a:ext cx="3280227" cy="246017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24009" y="2971448"/>
            <a:ext cx="529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Capacitación a Usuarios Administrativos de empresa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4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1888" y="852488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SOBRE LA EMPRESA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3102" y="1690688"/>
            <a:ext cx="8190041" cy="33580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Pedro</a:t>
            </a:r>
            <a:r>
              <a:rPr lang="es-MX" dirty="0"/>
              <a:t> se encuentra ubicada en esquina con </a:t>
            </a:r>
            <a:r>
              <a:rPr lang="es-MX" dirty="0" smtClean="0"/>
              <a:t>Calzada Salomón </a:t>
            </a:r>
            <a:r>
              <a:rPr lang="es-MX" dirty="0"/>
              <a:t>Gonzales y Puerto Madero en San Cristóbal de Las </a:t>
            </a:r>
            <a:r>
              <a:rPr lang="es-MX" dirty="0" smtClean="0"/>
              <a:t>Casas, y es </a:t>
            </a:r>
            <a:r>
              <a:rPr lang="es-MX" dirty="0"/>
              <a:t>una </a:t>
            </a:r>
            <a:r>
              <a:rPr lang="es-MX" dirty="0" smtClean="0"/>
              <a:t>empresa panificadora </a:t>
            </a:r>
            <a:r>
              <a:rPr lang="es-MX" dirty="0"/>
              <a:t>que se dedica a la venta de todo </a:t>
            </a:r>
            <a:r>
              <a:rPr lang="es-MX" dirty="0" smtClean="0"/>
              <a:t>lo relacionado  con la Industria del Pan. La organización </a:t>
            </a:r>
            <a:r>
              <a:rPr lang="es-MX" dirty="0"/>
              <a:t>cuenta con diferentes sucursales posicionados </a:t>
            </a:r>
            <a:r>
              <a:rPr lang="es-MX" dirty="0" smtClean="0"/>
              <a:t>de </a:t>
            </a:r>
            <a:r>
              <a:rPr lang="es-MX" dirty="0"/>
              <a:t>manera </a:t>
            </a:r>
            <a:r>
              <a:rPr lang="es-MX" dirty="0" smtClean="0"/>
              <a:t>estratégica en la ciudad y realiza ventas en mayoreo</a:t>
            </a:r>
            <a:r>
              <a:rPr lang="es-MX" dirty="0"/>
              <a:t>, menudeo y </a:t>
            </a:r>
            <a:r>
              <a:rPr lang="es-MX" dirty="0" smtClean="0"/>
              <a:t>ventas en rutas (que </a:t>
            </a:r>
            <a:r>
              <a:rPr lang="es-MX" dirty="0"/>
              <a:t>es un método muy sutil que consiste en la venta de productos por </a:t>
            </a:r>
            <a:r>
              <a:rPr lang="es-MX" dirty="0" smtClean="0"/>
              <a:t>rutas ya definidas por la empresa).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b="1" dirty="0"/>
          </a:p>
        </p:txBody>
      </p:sp>
      <p:sp>
        <p:nvSpPr>
          <p:cNvPr id="10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1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04" y="5048704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43" y="1309431"/>
            <a:ext cx="3487861" cy="342418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46762" y="4789620"/>
            <a:ext cx="338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Empresa Panadería San Pedro</a:t>
            </a:r>
            <a:endParaRPr lang="es-MX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36" y="1309432"/>
            <a:ext cx="2531750" cy="3375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9" y="1285170"/>
            <a:ext cx="2568142" cy="342418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936343" y="4733620"/>
            <a:ext cx="58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equipo de trabajo en las instalaciones de la Panadería.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65339" y="454246"/>
            <a:ext cx="441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Análisis </a:t>
            </a:r>
            <a:r>
              <a:rPr lang="es-MX" sz="4000" b="1" dirty="0" smtClean="0"/>
              <a:t>FODA</a:t>
            </a:r>
            <a:endParaRPr lang="es-MX" sz="4000" b="1" dirty="0"/>
          </a:p>
        </p:txBody>
      </p:sp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15964" y="1388933"/>
            <a:ext cx="8512467" cy="4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ORGANIGRAMA</a:t>
            </a:r>
            <a:endParaRPr lang="es-MX" sz="4000" b="1" dirty="0"/>
          </a:p>
        </p:txBody>
      </p:sp>
      <p:pic>
        <p:nvPicPr>
          <p:cNvPr id="4" name="Marcador de contenido 3" descr="C:\Users\FRANC\Desktop\Diagrama1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3" y="2171700"/>
            <a:ext cx="10256293" cy="38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PLANTEAMIENTO DEL PROBLEMA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6275" y="1618345"/>
            <a:ext cx="8591096" cy="358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 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 por </a:t>
            </a:r>
            <a:r>
              <a:rPr lang="es-MX" dirty="0"/>
              <a:t>lo consiguiente </a:t>
            </a:r>
            <a:r>
              <a:rPr lang="es-MX" dirty="0" smtClean="0"/>
              <a:t>maneja todo </a:t>
            </a:r>
            <a:r>
              <a:rPr lang="es-MX" dirty="0"/>
              <a:t>el control </a:t>
            </a:r>
            <a:r>
              <a:rPr lang="es-MX" dirty="0" smtClean="0"/>
              <a:t>de  inventarios</a:t>
            </a:r>
            <a:r>
              <a:rPr lang="es-MX" dirty="0"/>
              <a:t>, </a:t>
            </a:r>
            <a:r>
              <a:rPr lang="es-MX" dirty="0" smtClean="0"/>
              <a:t>ventas, 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 Esta forma de trabajar es un </a:t>
            </a:r>
            <a:r>
              <a:rPr lang="es-MX" dirty="0" smtClean="0"/>
              <a:t>poco ambigua </a:t>
            </a:r>
            <a:r>
              <a:rPr lang="es-MX" dirty="0" smtClean="0"/>
              <a:t>ya que es muy susceptible a que existan </a:t>
            </a:r>
            <a:r>
              <a:rPr lang="es-MX" dirty="0" smtClean="0"/>
              <a:t>perdidas,  debido a que la </a:t>
            </a:r>
            <a:r>
              <a:rPr lang="es-MX" dirty="0" smtClean="0"/>
              <a:t>información no siempre es exacta ni fiable, lo que compromete a la empresa a tener perdidas</a:t>
            </a:r>
            <a:r>
              <a:rPr lang="es-MX" dirty="0"/>
              <a:t> </a:t>
            </a:r>
            <a:r>
              <a:rPr lang="es-MX" dirty="0" smtClean="0"/>
              <a:t>en materiales y productos.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 smtClean="0"/>
              <a:t>JUSTIFICACIÓN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9197" y="1784595"/>
            <a:ext cx="10101603" cy="38034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para administrar 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 </a:t>
            </a:r>
            <a:r>
              <a:rPr lang="es-MX" dirty="0" smtClean="0"/>
              <a:t>información 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</a:t>
            </a:r>
            <a:r>
              <a:rPr lang="es-MX" dirty="0" smtClean="0"/>
              <a:t>información, con el </a:t>
            </a:r>
            <a:r>
              <a:rPr lang="es-MX" dirty="0" smtClean="0"/>
              <a:t>desarrollo de una aplicación móvil que permita conocer los estados de cada </a:t>
            </a:r>
            <a:r>
              <a:rPr lang="es-MX" dirty="0" smtClean="0"/>
              <a:t>módulo </a:t>
            </a:r>
            <a:r>
              <a:rPr lang="es-MX" dirty="0" smtClean="0"/>
              <a:t>y departamento de la empresa, será una forma para mejorar la parte  administrativa de la empresa. El fin de la aplicación consistirá en </a:t>
            </a:r>
            <a:r>
              <a:rPr lang="es-MX" dirty="0" smtClean="0"/>
              <a:t>que </a:t>
            </a:r>
            <a:r>
              <a:rPr lang="es-MX" dirty="0" smtClean="0"/>
              <a:t>los </a:t>
            </a:r>
            <a:r>
              <a:rPr lang="es-MX" dirty="0" smtClean="0"/>
              <a:t>empleados pertenecientes a la </a:t>
            </a:r>
            <a:r>
              <a:rPr lang="es-MX" dirty="0" smtClean="0"/>
              <a:t>gerencia general </a:t>
            </a:r>
            <a:r>
              <a:rPr lang="es-MX" dirty="0" smtClean="0"/>
              <a:t>puedan </a:t>
            </a:r>
            <a:r>
              <a:rPr lang="es-MX" dirty="0" smtClean="0"/>
              <a:t>tener </a:t>
            </a:r>
            <a:r>
              <a:rPr lang="es-MX" dirty="0" smtClean="0"/>
              <a:t>acceso a la información de los módulos.</a:t>
            </a:r>
            <a:endParaRPr lang="es-MX" dirty="0" smtClean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9700" y="685800"/>
            <a:ext cx="9601200" cy="1485900"/>
          </a:xfrm>
        </p:spPr>
        <p:txBody>
          <a:bodyPr/>
          <a:lstStyle/>
          <a:p>
            <a:pPr algn="ctr"/>
            <a:r>
              <a:rPr lang="es-MX" b="1" dirty="0" smtClean="0"/>
              <a:t>OBJETIVOS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9185" y="1750785"/>
            <a:ext cx="9122229" cy="367491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Administrar </a:t>
            </a:r>
            <a:r>
              <a:rPr lang="es-MX" dirty="0"/>
              <a:t>el proyecto de la aplicación Móvil de la Panadería San </a:t>
            </a:r>
            <a:r>
              <a:rPr lang="es-MX" dirty="0" smtClean="0"/>
              <a:t>Pedro 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 documentos 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en un periodo total de </a:t>
            </a:r>
            <a:r>
              <a:rPr lang="es-MX" dirty="0" smtClean="0"/>
              <a:t>32 semanas, </a:t>
            </a:r>
            <a:r>
              <a:rPr lang="es-MX" dirty="0" smtClean="0"/>
              <a:t>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</a:t>
            </a:r>
            <a:r>
              <a:rPr lang="es-MX" dirty="0" smtClean="0"/>
              <a:t>agosto. El proyecto será guiado usando la metodología del PMBOK versión 6.0 para establecer bases en el inicio, planeación, control, seguimiento, tiempos, costos  y fin del proyecto.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921</TotalTime>
  <Words>761</Words>
  <Application>Microsoft Office PowerPoint</Application>
  <PresentationFormat>Panorámica</PresentationFormat>
  <Paragraphs>51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Presentación de PowerPoint</vt:lpstr>
      <vt:lpstr>ORGANIGRAMA</vt:lpstr>
      <vt:lpstr>PLANTEAMIENTO DEL PROBLEMA</vt:lpstr>
      <vt:lpstr>JUSTIFICACIÓN</vt:lpstr>
      <vt:lpstr>OBJETIVOS</vt:lpstr>
      <vt:lpstr>ALCANCES</vt:lpstr>
      <vt:lpstr>LISTA DE STAKEHOLDERS, ROLES Y MATRIZ DE RESPONSABILIDAD.</vt:lpstr>
      <vt:lpstr>Presentación de PowerPoint</vt:lpstr>
      <vt:lpstr>PROGRAMACIÓN DE ACTIVIDADES</vt:lpstr>
      <vt:lpstr>Presentación de PowerPoint</vt:lpstr>
      <vt:lpstr>ESTIMACIÓN DE RECURSOS Y COSTOS.</vt:lpstr>
      <vt:lpstr>ANÁLISIS DE RIESGOS</vt:lpstr>
      <vt:lpstr>Presentación de PowerPoint</vt:lpstr>
      <vt:lpstr>MÉTODOS DE COMUNICACIÓN</vt:lpstr>
      <vt:lpstr>Presentación de PowerPoint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ANEXOS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Francisco Javier Hernández Hernández</cp:lastModifiedBy>
  <cp:revision>201</cp:revision>
  <dcterms:created xsi:type="dcterms:W3CDTF">2019-08-15T05:27:49Z</dcterms:created>
  <dcterms:modified xsi:type="dcterms:W3CDTF">2019-08-21T04:51:56Z</dcterms:modified>
</cp:coreProperties>
</file>