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2" y="-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026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8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8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949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30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5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7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1" descr="http://www.conecultachiapas.gob.mx/paginas_historicas/imagenes/escudo_chiapas_oficial_ch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7000" l="7143" r="90000">
                        <a14:foregroundMark x1="15000" y1="28500" x2="8571" y2="36500"/>
                        <a14:foregroundMark x1="45714" y1="29500" x2="72143" y2="38500"/>
                        <a14:foregroundMark x1="32143" y1="29500" x2="61429" y2="27500"/>
                        <a14:foregroundMark x1="14286" y1="85000" x2="14286" y2="85000"/>
                        <a14:foregroundMark x1="47143" y1="97000" x2="47143" y2="97000"/>
                        <a14:foregroundMark x1="48571" y1="5500" x2="48571" y2="5500"/>
                        <a14:foregroundMark x1="42857" y1="13500" x2="42857" y2="13500"/>
                        <a14:foregroundMark x1="27143" y1="16000" x2="27143" y2="16000"/>
                        <a14:foregroundMark x1="17857" y1="15000" x2="17857" y2="15000"/>
                        <a14:foregroundMark x1="28571" y1="21500" x2="28571" y2="21500"/>
                        <a14:foregroundMark x1="37143" y1="21000" x2="37143" y2="21000"/>
                        <a14:foregroundMark x1="63571" y1="20000" x2="63571" y2="20000"/>
                        <a14:foregroundMark x1="68571" y1="21500" x2="68571" y2="21500"/>
                        <a14:foregroundMark x1="56429" y1="25000" x2="56429" y2="25000"/>
                        <a14:foregroundMark x1="47857" y1="25500" x2="47857" y2="25500"/>
                        <a14:foregroundMark x1="78571" y1="18000" x2="78571" y2="18000"/>
                        <a14:foregroundMark x1="65714" y1="15000" x2="65714" y2="15000"/>
                        <a14:foregroundMark x1="68571" y1="11000" x2="68571" y2="11000"/>
                        <a14:foregroundMark x1="52857" y1="7000" x2="52857" y2="7000"/>
                        <a14:foregroundMark x1="33571" y1="11000" x2="33571" y2="11000"/>
                        <a14:foregroundMark x1="68571" y1="9000" x2="68571" y2="9000"/>
                        <a14:foregroundMark x1="84286" y1="15500" x2="84286" y2="15500"/>
                        <a14:backgroundMark x1="5000" y1="16500" x2="4286" y2="79500"/>
                        <a14:backgroundMark x1="3571" y1="88000" x2="20000" y2="98000"/>
                        <a14:backgroundMark x1="89286" y1="99000" x2="98571" y2="75000"/>
                        <a14:backgroundMark x1="96429" y1="62500" x2="94286" y2="4500"/>
                        <a14:backgroundMark x1="94286" y1="4500" x2="62143" y2="2500"/>
                        <a14:backgroundMark x1="32143" y1="2000" x2="3571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4848" cy="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U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24" y="4618"/>
            <a:ext cx="1162376" cy="7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4" descr="thumbnail_LOGOTIPO_UTS_2-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42" y="13864"/>
            <a:ext cx="1282447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884" y="1226433"/>
            <a:ext cx="702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UNIVERSIDAD TECNOLÓGICA DE LA SELVA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11205" y="2543908"/>
            <a:ext cx="59837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 </a:t>
            </a:r>
            <a:r>
              <a:rPr lang="es-MX" sz="1600" b="1" dirty="0" err="1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</a:t>
            </a: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Francisco Javier 	091610050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Méndez Martínez Víctor Hugo		</a:t>
            </a: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091610537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Pérez Mayorga Gerardo Eduardo		091610634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Tapia Domínguez Cecilia de Jesús		091610127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9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3065" y="31634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DEFINICIÓN DE ACTIVIDADES, ROLES Y MATRIZ DE RESPONSABILIDAD.</a:t>
            </a:r>
            <a:endParaRPr lang="es-MX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566" y="2701634"/>
            <a:ext cx="5210416" cy="397126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67374" y="220114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LISTA DE STAKEHOLDERS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83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109" y="430828"/>
            <a:ext cx="5403272" cy="3059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3490746"/>
            <a:ext cx="5403272" cy="3071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1530"/>
          <a:stretch/>
        </p:blipFill>
        <p:spPr>
          <a:xfrm>
            <a:off x="1025236" y="1013355"/>
            <a:ext cx="5139459" cy="247739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080202" y="43082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MATRIZ RACI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51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PROGRAMACIÓN DE ACTIVIDADES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1" r="35647"/>
          <a:stretch/>
        </p:blipFill>
        <p:spPr>
          <a:xfrm>
            <a:off x="2873226" y="2079336"/>
            <a:ext cx="6597947" cy="4228360"/>
          </a:xfrm>
        </p:spPr>
      </p:pic>
    </p:spTree>
    <p:extLst>
      <p:ext uri="{BB962C8B-B14F-4D97-AF65-F5344CB8AC3E}">
        <p14:creationId xmlns:p14="http://schemas.microsoft.com/office/powerpoint/2010/main" val="175742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ESTIMACIÓN DE RECURSOS Y COSTOS.</a:t>
            </a:r>
            <a:endParaRPr lang="es-MX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170" y="2171700"/>
            <a:ext cx="5685844" cy="24664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70" y="4638139"/>
            <a:ext cx="5654674" cy="17565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400" t="603" r="-1" b="1"/>
          <a:stretch/>
        </p:blipFill>
        <p:spPr>
          <a:xfrm>
            <a:off x="2028641" y="2550081"/>
            <a:ext cx="1589474" cy="2630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85" y="5558879"/>
            <a:ext cx="3423285" cy="8172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905500" y="1754679"/>
            <a:ext cx="334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JUSTIFICACIÓN DE COSTOS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0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/>
              <a:t>ANÁLISIS DE RIESGOS</a:t>
            </a:r>
            <a:endParaRPr lang="es-MX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740" y="1684020"/>
            <a:ext cx="5158740" cy="23282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40" y="4012301"/>
            <a:ext cx="5158740" cy="20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622" y="1211885"/>
            <a:ext cx="7125906" cy="31323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22" y="4344262"/>
            <a:ext cx="7125906" cy="177643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953000" y="842553"/>
            <a:ext cx="36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Seguimiento y control de Riesgos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3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MÉTODOS DE COMUNICACIÓN</a:t>
            </a:r>
            <a:endParaRPr lang="es-MX" sz="4000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" r="238" b="882"/>
          <a:stretch/>
        </p:blipFill>
        <p:spPr>
          <a:xfrm>
            <a:off x="1958340" y="1579066"/>
            <a:ext cx="4346046" cy="155960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40" y="3138674"/>
            <a:ext cx="4346046" cy="2597271"/>
          </a:xfrm>
          <a:prstGeom prst="rect">
            <a:avLst/>
          </a:prstGeom>
        </p:spPr>
      </p:pic>
      <p:pic>
        <p:nvPicPr>
          <p:cNvPr id="15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500" y="1615999"/>
            <a:ext cx="4429601" cy="152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499" y="3148227"/>
            <a:ext cx="4429601" cy="1045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6"/>
          <a:srcRect l="211" t="1760" r="-1"/>
          <a:stretch/>
        </p:blipFill>
        <p:spPr>
          <a:xfrm>
            <a:off x="7038499" y="4193597"/>
            <a:ext cx="4440675" cy="10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20040"/>
            <a:ext cx="9601200" cy="1485900"/>
          </a:xfrm>
        </p:spPr>
        <p:txBody>
          <a:bodyPr/>
          <a:lstStyle/>
          <a:p>
            <a:pPr algn="ctr"/>
            <a:r>
              <a:rPr lang="es-MX" dirty="0" smtClean="0"/>
              <a:t>MODELO DE NEGOCIOS</a:t>
            </a:r>
            <a:endParaRPr lang="es-MX" dirty="0"/>
          </a:p>
        </p:txBody>
      </p:sp>
      <p:pic>
        <p:nvPicPr>
          <p:cNvPr id="4" name="Marcador de contenido 3" descr="C:\Users\FRANC\Downloads\APPMO-SP_MPN_v1.1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" r="52228" b="9320"/>
          <a:stretch/>
        </p:blipFill>
        <p:spPr bwMode="auto">
          <a:xfrm>
            <a:off x="2133600" y="1805940"/>
            <a:ext cx="8359140" cy="40919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806440" y="5897880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Parte 1 de 2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68924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:\Users\FRANC\Downloads\APPMO-SP_MPN_v1.1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7" b="8859"/>
          <a:stretch/>
        </p:blipFill>
        <p:spPr bwMode="auto">
          <a:xfrm>
            <a:off x="2072078" y="1714500"/>
            <a:ext cx="8870242" cy="36042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631180" y="5425440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Parte 2 de 2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75119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ESTANDARES APLICADOS EN EL PROYECTO.</a:t>
            </a:r>
            <a:endParaRPr lang="es-MX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30" y="4047226"/>
            <a:ext cx="7180390" cy="26456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2200" y="2209080"/>
            <a:ext cx="780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ISO/IEC 25000, conocida como Suaré (System and Software </a:t>
            </a:r>
            <a:r>
              <a:rPr lang="es-MX" dirty="0" err="1" smtClean="0"/>
              <a:t>Quality</a:t>
            </a:r>
            <a:endParaRPr lang="es-MX" dirty="0" smtClean="0"/>
          </a:p>
          <a:p>
            <a:pPr algn="ctr"/>
            <a:r>
              <a:rPr lang="es-MX" dirty="0" smtClean="0"/>
              <a:t> </a:t>
            </a:r>
            <a:r>
              <a:rPr lang="es-MX" dirty="0" err="1"/>
              <a:t>Requirements</a:t>
            </a:r>
            <a:r>
              <a:rPr lang="es-MX" dirty="0"/>
              <a:t> and Evaluación), es una familia de normas que tiene por </a:t>
            </a:r>
            <a:endParaRPr lang="es-MX" dirty="0" smtClean="0"/>
          </a:p>
          <a:p>
            <a:pPr algn="ctr"/>
            <a:r>
              <a:rPr lang="es-MX" dirty="0" smtClean="0"/>
              <a:t>objetivo </a:t>
            </a:r>
            <a:r>
              <a:rPr lang="es-MX" dirty="0"/>
              <a:t>la creación de un marco de trabajo común para evaluar la calidad </a:t>
            </a:r>
            <a:r>
              <a:rPr lang="es-MX" dirty="0" smtClean="0"/>
              <a:t>del</a:t>
            </a:r>
          </a:p>
          <a:p>
            <a:pPr algn="ctr"/>
            <a:r>
              <a:rPr lang="es-MX" dirty="0" smtClean="0"/>
              <a:t> </a:t>
            </a:r>
            <a:r>
              <a:rPr lang="es-MX" dirty="0"/>
              <a:t>producto software</a:t>
            </a:r>
            <a:r>
              <a:rPr lang="es-MX" dirty="0" smtClean="0"/>
              <a:t>. </a:t>
            </a:r>
            <a:r>
              <a:rPr lang="es-MX" dirty="0"/>
              <a:t>, </a:t>
            </a:r>
            <a:r>
              <a:rPr lang="es-MX" dirty="0" smtClean="0"/>
              <a:t>describe </a:t>
            </a:r>
            <a:r>
              <a:rPr lang="es-MX" dirty="0"/>
              <a:t>las particularidades de un modelo de calidad </a:t>
            </a:r>
            <a:r>
              <a:rPr lang="es-MX" dirty="0" smtClean="0"/>
              <a:t>del</a:t>
            </a:r>
          </a:p>
          <a:p>
            <a:pPr algn="ctr"/>
            <a:r>
              <a:rPr lang="es-MX" dirty="0" smtClean="0"/>
              <a:t> </a:t>
            </a:r>
            <a:r>
              <a:rPr lang="es-MX" dirty="0"/>
              <a:t>producto </a:t>
            </a:r>
            <a:r>
              <a:rPr lang="es-MX" dirty="0" err="1" smtClean="0"/>
              <a:t>software,que</a:t>
            </a:r>
            <a:r>
              <a:rPr lang="es-MX" dirty="0" smtClean="0"/>
              <a:t> </a:t>
            </a:r>
            <a:r>
              <a:rPr lang="es-MX" dirty="0"/>
              <a:t>abordaba el proceso de evaluación de productos </a:t>
            </a:r>
            <a:endParaRPr lang="es-MX" dirty="0" smtClean="0"/>
          </a:p>
          <a:p>
            <a:pPr algn="ctr"/>
            <a:r>
              <a:rPr lang="es-MX" dirty="0" smtClean="0"/>
              <a:t>software 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892040" y="1540903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ISO 25000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08839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NOMBRE DEL PROYECTO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9002"/>
            <a:ext cx="9601200" cy="41609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APPMO-SP (APLICACIÓN MÓVIL SAN PEDRO)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959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341120" y="1052719"/>
            <a:ext cx="9707880" cy="2300081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El </a:t>
            </a:r>
            <a:r>
              <a:rPr lang="es-MX" dirty="0"/>
              <a:t>estándar IEEE 830-1998 para el SRS o ERS (Especificación de requerimientos de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software</a:t>
            </a:r>
            <a:r>
              <a:rPr lang="es-MX" dirty="0"/>
              <a:t>) es un conjunto de recomendaciones para la especificación de los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requerimiento </a:t>
            </a:r>
            <a:r>
              <a:rPr lang="es-MX" dirty="0"/>
              <a:t>o requisitos de software el cual tiene como producto final la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documentación </a:t>
            </a:r>
            <a:r>
              <a:rPr lang="es-MX" dirty="0"/>
              <a:t>de los acuerdos entre el cliente y el grupo de desarrollo para </a:t>
            </a:r>
            <a:r>
              <a:rPr lang="es-MX" dirty="0" smtClean="0"/>
              <a:t>así</a:t>
            </a:r>
          </a:p>
          <a:p>
            <a:pPr marL="0" indent="0" algn="ctr">
              <a:buNone/>
            </a:pPr>
            <a:r>
              <a:rPr lang="es-MX" dirty="0" smtClean="0"/>
              <a:t> </a:t>
            </a:r>
            <a:r>
              <a:rPr lang="es-MX" dirty="0"/>
              <a:t>cumplir con la totalidad de exigencias </a:t>
            </a:r>
            <a:r>
              <a:rPr lang="es-MX" dirty="0" smtClean="0"/>
              <a:t>estipuladas.</a:t>
            </a:r>
          </a:p>
          <a:p>
            <a:pPr marL="0" indent="0" algn="ctr">
              <a:buNone/>
            </a:pP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686300" y="451243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IEEE 830</a:t>
            </a:r>
            <a:endParaRPr lang="es-MX" sz="24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60" y="3492611"/>
            <a:ext cx="3535614" cy="29896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145" y="3492611"/>
            <a:ext cx="3465195" cy="656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98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DEMOSTRACIÓN DEL SOFTWARE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870" y="1996440"/>
            <a:ext cx="5267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CIERRE DEL PROYECTO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727" y="1470823"/>
            <a:ext cx="4694713" cy="8601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26" y="2415910"/>
            <a:ext cx="4694713" cy="14000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052" y="1470823"/>
            <a:ext cx="3885136" cy="43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54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760" y="1410189"/>
            <a:ext cx="5298757" cy="2100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59" y="3729762"/>
            <a:ext cx="5298757" cy="2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5635" y="198865"/>
            <a:ext cx="9601200" cy="8382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SOBRE LA EMPRESA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1888" y="2016626"/>
            <a:ext cx="9828693" cy="32792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dirty="0"/>
              <a:t>La panadería </a:t>
            </a:r>
            <a:r>
              <a:rPr lang="es-MX" b="1" dirty="0"/>
              <a:t>San Pedro</a:t>
            </a:r>
            <a:r>
              <a:rPr lang="es-MX" dirty="0"/>
              <a:t> se encuentra ubicada en esquina con Calzada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Salomón </a:t>
            </a:r>
            <a:r>
              <a:rPr lang="es-MX" dirty="0"/>
              <a:t>Gonzales y Puerto Madero en San Cristóbal de Las </a:t>
            </a:r>
            <a:r>
              <a:rPr lang="es-MX" dirty="0" smtClean="0"/>
              <a:t>Casas,</a:t>
            </a:r>
          </a:p>
          <a:p>
            <a:pPr marL="0" indent="0" algn="ctr">
              <a:buNone/>
            </a:pPr>
            <a:r>
              <a:rPr lang="es-MX" dirty="0" smtClean="0"/>
              <a:t>Chiapas, es</a:t>
            </a:r>
            <a:r>
              <a:rPr lang="es-MX" dirty="0" smtClean="0"/>
              <a:t> </a:t>
            </a:r>
            <a:r>
              <a:rPr lang="es-MX" dirty="0"/>
              <a:t>una panificadora que se dedica a la venta de todo </a:t>
            </a:r>
            <a:r>
              <a:rPr lang="es-MX" dirty="0" smtClean="0"/>
              <a:t>lo relacionado </a:t>
            </a:r>
          </a:p>
          <a:p>
            <a:pPr marL="0" indent="0" algn="ctr">
              <a:buNone/>
            </a:pPr>
            <a:r>
              <a:rPr lang="es-MX" dirty="0" smtClean="0"/>
              <a:t>con la Industria del Pan. </a:t>
            </a:r>
            <a:r>
              <a:rPr lang="es-MX" dirty="0"/>
              <a:t>La </a:t>
            </a:r>
            <a:r>
              <a:rPr lang="es-MX" dirty="0" smtClean="0"/>
              <a:t>organización </a:t>
            </a:r>
            <a:r>
              <a:rPr lang="es-MX" dirty="0"/>
              <a:t>cuenta con diferentes sucursales posicionados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de </a:t>
            </a:r>
            <a:r>
              <a:rPr lang="es-MX" dirty="0"/>
              <a:t>manera </a:t>
            </a:r>
            <a:r>
              <a:rPr lang="es-MX" dirty="0" smtClean="0"/>
              <a:t>estratégica en la ciudad y realiza ventas en mayoreo</a:t>
            </a:r>
            <a:r>
              <a:rPr lang="es-MX" dirty="0"/>
              <a:t>, menudeo y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ventas en rutas (que </a:t>
            </a:r>
            <a:r>
              <a:rPr lang="es-MX" dirty="0"/>
              <a:t>es un método muy sutil que consiste en la venta de productos por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rutas ya definidas por la empresa). 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760113" y="734412"/>
            <a:ext cx="3021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Agregar logo de la </a:t>
            </a:r>
            <a:r>
              <a:rPr lang="es-MX" dirty="0" smtClean="0">
                <a:solidFill>
                  <a:srgbClr val="FF0000"/>
                </a:solidFill>
              </a:rPr>
              <a:t>panadería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Ubicación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Giro</a:t>
            </a:r>
            <a:endParaRPr lang="es-MX" dirty="0" smtClean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88" y="367206"/>
            <a:ext cx="1658436" cy="16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8680" y="3394124"/>
            <a:ext cx="3141516" cy="4282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800" b="1" dirty="0" smtClean="0"/>
              <a:t>ORGANIGRAMA</a:t>
            </a:r>
            <a:endParaRPr lang="es-MX" sz="1800" b="1" dirty="0"/>
          </a:p>
        </p:txBody>
      </p:sp>
      <p:pic>
        <p:nvPicPr>
          <p:cNvPr id="4" name="Imagen 3" descr="C:\Users\FRANC\Desktop\Diagrama1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67852"/>
            <a:ext cx="6600996" cy="2650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51" y="500428"/>
            <a:ext cx="4552165" cy="26502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57827" y="126700"/>
            <a:ext cx="21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Análisis </a:t>
            </a:r>
            <a:r>
              <a:rPr lang="es-MX" b="1" dirty="0" smtClean="0"/>
              <a:t>FODA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342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PLANTEAMIENTO DEL PROBLEMA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9363" y="1981201"/>
            <a:ext cx="9365673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La panadería </a:t>
            </a:r>
            <a:r>
              <a:rPr lang="es-MX" b="1" dirty="0"/>
              <a:t>San </a:t>
            </a:r>
            <a:r>
              <a:rPr lang="es-MX" b="1" dirty="0" smtClean="0"/>
              <a:t>Pedro</a:t>
            </a:r>
            <a:r>
              <a:rPr lang="es-MX" dirty="0" smtClean="0"/>
              <a:t> es una empresa grande con una trayectoria de años</a:t>
            </a:r>
          </a:p>
          <a:p>
            <a:pPr marL="0" indent="0" algn="ctr">
              <a:buNone/>
            </a:pPr>
            <a:r>
              <a:rPr lang="es-MX" dirty="0" smtClean="0"/>
              <a:t>en el mercado. No obstante, </a:t>
            </a:r>
            <a:r>
              <a:rPr lang="es-MX" dirty="0"/>
              <a:t>con el tiempo no se ha podido actualizar </a:t>
            </a:r>
            <a:r>
              <a:rPr lang="es-MX" dirty="0" smtClean="0"/>
              <a:t>en tecnologías,</a:t>
            </a:r>
          </a:p>
          <a:p>
            <a:pPr marL="0" indent="0" algn="ctr">
              <a:buNone/>
            </a:pPr>
            <a:r>
              <a:rPr lang="es-MX" dirty="0" smtClean="0"/>
              <a:t>por </a:t>
            </a:r>
            <a:r>
              <a:rPr lang="es-MX" dirty="0"/>
              <a:t>lo consiguiente lleva todo el control de </a:t>
            </a:r>
            <a:r>
              <a:rPr lang="es-MX" dirty="0" smtClean="0"/>
              <a:t>departamentos inventarios</a:t>
            </a:r>
            <a:r>
              <a:rPr lang="es-MX" dirty="0"/>
              <a:t>, </a:t>
            </a:r>
            <a:r>
              <a:rPr lang="es-MX" dirty="0" smtClean="0"/>
              <a:t>ventas,</a:t>
            </a:r>
          </a:p>
          <a:p>
            <a:pPr marL="0" indent="0" algn="ctr">
              <a:buNone/>
            </a:pPr>
            <a:r>
              <a:rPr lang="es-MX" dirty="0" smtClean="0"/>
              <a:t>compras</a:t>
            </a:r>
            <a:r>
              <a:rPr lang="es-MX" dirty="0"/>
              <a:t>, suministros, registros de </a:t>
            </a:r>
            <a:r>
              <a:rPr lang="es-MX" dirty="0" smtClean="0"/>
              <a:t>entradas, salidas y rutas </a:t>
            </a:r>
            <a:r>
              <a:rPr lang="es-MX" dirty="0"/>
              <a:t>en hojas de </a:t>
            </a:r>
            <a:r>
              <a:rPr lang="es-MX" dirty="0" smtClean="0"/>
              <a:t>Excel.</a:t>
            </a:r>
          </a:p>
          <a:p>
            <a:pPr marL="0" indent="0" algn="ctr">
              <a:buNone/>
            </a:pPr>
            <a:r>
              <a:rPr lang="es-MX" dirty="0" smtClean="0"/>
              <a:t>Esta forma de trabajar es muy susceptible a perdidas y la información</a:t>
            </a:r>
          </a:p>
          <a:p>
            <a:pPr marL="0" indent="0" algn="ctr">
              <a:buNone/>
            </a:pPr>
            <a:r>
              <a:rPr lang="es-MX" dirty="0"/>
              <a:t>n</a:t>
            </a:r>
            <a:r>
              <a:rPr lang="es-MX" dirty="0" smtClean="0"/>
              <a:t>o siempre es exacta ni fiable, lo que compromete a la empresa a tener perdidas.</a:t>
            </a:r>
          </a:p>
          <a:p>
            <a:pPr marL="0" indent="0" algn="ctr">
              <a:buNone/>
            </a:pPr>
            <a:r>
              <a:rPr lang="es-MX" dirty="0"/>
              <a:t>L</a:t>
            </a:r>
            <a:r>
              <a:rPr lang="es-MX" dirty="0" smtClean="0"/>
              <a:t>a aplicación móvil “APPMO-SP” ayudará a controlar y administrar esta parte.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14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dirty="0" smtClean="0"/>
              <a:t>JUSTIFICACIÓN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42654"/>
            <a:ext cx="10053783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La empresa panadería </a:t>
            </a:r>
            <a:r>
              <a:rPr lang="es-MX" b="1" dirty="0" smtClean="0"/>
              <a:t>San Pedro</a:t>
            </a:r>
            <a:r>
              <a:rPr lang="es-MX" dirty="0" smtClean="0"/>
              <a:t> carece de un control inteligente para</a:t>
            </a:r>
          </a:p>
          <a:p>
            <a:pPr marL="0" indent="0" algn="ctr">
              <a:buNone/>
            </a:pPr>
            <a:r>
              <a:rPr lang="es-MX" dirty="0" smtClean="0"/>
              <a:t>administrar sus departamentos, </a:t>
            </a:r>
            <a:r>
              <a:rPr lang="es-MX" dirty="0"/>
              <a:t>inventarios, </a:t>
            </a:r>
            <a:r>
              <a:rPr lang="es-MX" dirty="0" smtClean="0"/>
              <a:t>ventas, compras</a:t>
            </a:r>
            <a:r>
              <a:rPr lang="es-MX" dirty="0"/>
              <a:t>, suministros, registros </a:t>
            </a:r>
            <a:r>
              <a:rPr lang="es-MX" dirty="0" smtClean="0"/>
              <a:t>de</a:t>
            </a:r>
          </a:p>
          <a:p>
            <a:pPr marL="0" indent="0" algn="ctr">
              <a:buNone/>
            </a:pPr>
            <a:r>
              <a:rPr lang="es-MX" dirty="0" smtClean="0"/>
              <a:t>entradas</a:t>
            </a:r>
            <a:r>
              <a:rPr lang="es-MX" dirty="0"/>
              <a:t>, salidas y </a:t>
            </a:r>
            <a:r>
              <a:rPr lang="es-MX" dirty="0" smtClean="0"/>
              <a:t>rutas. Por lo que es muy común que existan perdidas  de información.</a:t>
            </a:r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El desarrollo de una aplicación móvil que permita conocer los estados de cada</a:t>
            </a:r>
          </a:p>
          <a:p>
            <a:pPr marL="0" indent="0" algn="ctr">
              <a:buNone/>
            </a:pPr>
            <a:r>
              <a:rPr lang="es-MX" dirty="0" smtClean="0"/>
              <a:t>modulo y departamento de la empresa, será una forma para mejorar la parte </a:t>
            </a:r>
          </a:p>
          <a:p>
            <a:pPr marL="0" indent="0" algn="ctr">
              <a:buNone/>
            </a:pPr>
            <a:r>
              <a:rPr lang="es-MX" dirty="0" smtClean="0"/>
              <a:t>administrativa de la empresa. El fin de la aplicación consistirá en que, tanto los empleados</a:t>
            </a:r>
          </a:p>
          <a:p>
            <a:pPr marL="0" indent="0" algn="ctr">
              <a:buNone/>
            </a:pPr>
            <a:r>
              <a:rPr lang="es-MX" dirty="0" smtClean="0"/>
              <a:t>como el administrador puedan tener a la mano la información sin que existan perdidas.</a:t>
            </a:r>
          </a:p>
          <a:p>
            <a:pPr marL="0" indent="0" algn="ctr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3508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4509" y="2171700"/>
            <a:ext cx="10460183" cy="3674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 smtClean="0"/>
              <a:t>General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Administrar el proyecto de la aplicación Móvil de la Panadería San Pedro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gestionando </a:t>
            </a:r>
            <a:r>
              <a:rPr lang="es-MX" dirty="0"/>
              <a:t>en sus diferentes etapas de desarrollo, llevando acabo la realización </a:t>
            </a:r>
            <a:r>
              <a:rPr lang="es-MX" dirty="0" smtClean="0"/>
              <a:t>de</a:t>
            </a:r>
          </a:p>
          <a:p>
            <a:pPr marL="0" indent="0" algn="ctr">
              <a:buNone/>
            </a:pPr>
            <a:r>
              <a:rPr lang="es-MX" dirty="0" smtClean="0"/>
              <a:t> </a:t>
            </a:r>
            <a:r>
              <a:rPr lang="es-MX" dirty="0"/>
              <a:t>documentos </a:t>
            </a:r>
            <a:r>
              <a:rPr lang="es-MX" dirty="0" smtClean="0"/>
              <a:t>la </a:t>
            </a:r>
            <a:r>
              <a:rPr lang="es-MX" dirty="0"/>
              <a:t>cual servirá de apoyo para el </a:t>
            </a:r>
            <a:r>
              <a:rPr lang="es-MX" dirty="0" smtClean="0"/>
              <a:t>desarrollo de la misma, durando en un periodo</a:t>
            </a:r>
          </a:p>
          <a:p>
            <a:pPr marL="0" indent="0" algn="ctr">
              <a:buNone/>
            </a:pPr>
            <a:r>
              <a:rPr lang="es-MX" dirty="0" smtClean="0"/>
              <a:t>total de </a:t>
            </a:r>
            <a:r>
              <a:rPr lang="es-MX" dirty="0"/>
              <a:t>8 </a:t>
            </a:r>
            <a:r>
              <a:rPr lang="es-MX" dirty="0" smtClean="0"/>
              <a:t>meses, iniciando en </a:t>
            </a:r>
            <a:r>
              <a:rPr lang="es-MX" dirty="0"/>
              <a:t>el mes de enero y </a:t>
            </a:r>
            <a:r>
              <a:rPr lang="es-MX" dirty="0" smtClean="0"/>
              <a:t>finalizando </a:t>
            </a:r>
            <a:r>
              <a:rPr lang="es-MX" dirty="0"/>
              <a:t>en el mes de agosto</a:t>
            </a:r>
            <a:r>
              <a:rPr lang="es-MX" dirty="0" smtClean="0"/>
              <a:t>.</a:t>
            </a:r>
          </a:p>
          <a:p>
            <a:pPr marL="0" indent="0" algn="ctr">
              <a:buNone/>
            </a:pPr>
            <a:r>
              <a:rPr lang="es-MX" dirty="0" smtClean="0"/>
              <a:t>El proyecto será guiado usando la metodología del PMBOK para establecer bases </a:t>
            </a:r>
          </a:p>
          <a:p>
            <a:pPr marL="0" indent="0" algn="ctr">
              <a:buNone/>
            </a:pPr>
            <a:r>
              <a:rPr lang="es-MX" dirty="0" smtClean="0"/>
              <a:t>en el inicio, planeación, control, seguimiento, tiempos, costos  y fin del proyecto. 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142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 noGrp="1"/>
          </p:cNvSpPr>
          <p:nvPr>
            <p:ph idx="1"/>
          </p:nvPr>
        </p:nvSpPr>
        <p:spPr>
          <a:xfrm>
            <a:off x="1685636" y="205509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b="1" dirty="0" smtClean="0"/>
              <a:t>Especifico</a:t>
            </a:r>
            <a:r>
              <a:rPr lang="es-MX" dirty="0" smtClean="0"/>
              <a:t>:</a:t>
            </a:r>
          </a:p>
          <a:p>
            <a:r>
              <a:rPr lang="es-MX" dirty="0" smtClean="0"/>
              <a:t>La </a:t>
            </a:r>
            <a:r>
              <a:rPr lang="es-MX" dirty="0"/>
              <a:t>aplicación móvil </a:t>
            </a:r>
            <a:r>
              <a:rPr lang="es-MX" dirty="0" smtClean="0"/>
              <a:t>controlará las </a:t>
            </a:r>
            <a:r>
              <a:rPr lang="es-MX" dirty="0"/>
              <a:t>entradas, procesos y </a:t>
            </a:r>
            <a:r>
              <a:rPr lang="es-MX" dirty="0" smtClean="0"/>
              <a:t>salidas de los módulos.</a:t>
            </a:r>
          </a:p>
          <a:p>
            <a:r>
              <a:rPr lang="es-MX" dirty="0" smtClean="0"/>
              <a:t>La administración del proyecto se guiará según la metodología PMBOK v6.0.</a:t>
            </a:r>
            <a:endParaRPr lang="es-MX" dirty="0"/>
          </a:p>
          <a:p>
            <a:r>
              <a:rPr lang="es-MX" dirty="0"/>
              <a:t>El proyecto </a:t>
            </a:r>
            <a:r>
              <a:rPr lang="es-MX" dirty="0" smtClean="0"/>
              <a:t>tendrá un costo total de $ </a:t>
            </a:r>
            <a:r>
              <a:rPr lang="es-MX" dirty="0"/>
              <a:t>$</a:t>
            </a:r>
            <a:r>
              <a:rPr lang="es-MX" dirty="0" smtClean="0"/>
              <a:t>106,128.72 y durará 8 meses.</a:t>
            </a:r>
            <a:endParaRPr lang="es-MX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dirty="0" smtClean="0"/>
              <a:t>.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s-MX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4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ALCANCES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3" y="2171700"/>
            <a:ext cx="10386291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Administrar un proyecto que consiste en el desarrollo de una aplicación </a:t>
            </a:r>
            <a:r>
              <a:rPr lang="es-MX" dirty="0" smtClean="0"/>
              <a:t>móvil, siguiendo la</a:t>
            </a:r>
          </a:p>
          <a:p>
            <a:pPr marL="0" indent="0" algn="ctr">
              <a:buNone/>
            </a:pPr>
            <a:r>
              <a:rPr lang="es-MX" dirty="0" smtClean="0"/>
              <a:t>metodología </a:t>
            </a:r>
            <a:r>
              <a:rPr lang="es-MX" dirty="0"/>
              <a:t>PMBOK v6.0 siendo una guía para establecer bases </a:t>
            </a:r>
            <a:r>
              <a:rPr lang="es-MX" dirty="0" smtClean="0"/>
              <a:t>en </a:t>
            </a:r>
            <a:r>
              <a:rPr lang="es-MX" dirty="0"/>
              <a:t>el inicio, </a:t>
            </a:r>
            <a:r>
              <a:rPr lang="es-MX" dirty="0" smtClean="0"/>
              <a:t>planeación,</a:t>
            </a:r>
          </a:p>
          <a:p>
            <a:pPr marL="0" indent="0" algn="ctr">
              <a:buNone/>
            </a:pPr>
            <a:r>
              <a:rPr lang="es-MX" dirty="0" smtClean="0"/>
              <a:t>control</a:t>
            </a:r>
            <a:r>
              <a:rPr lang="es-MX" dirty="0"/>
              <a:t>, seguimiento, tiempos, costos  y fin del </a:t>
            </a:r>
            <a:r>
              <a:rPr lang="es-MX" dirty="0" smtClean="0"/>
              <a:t>proyecto. Bajo esta planeación se</a:t>
            </a:r>
          </a:p>
          <a:p>
            <a:pPr marL="0" indent="0" algn="ctr">
              <a:buNone/>
            </a:pPr>
            <a:r>
              <a:rPr lang="es-MX" dirty="0" smtClean="0"/>
              <a:t>Incluyen documentos tales como Project </a:t>
            </a:r>
            <a:r>
              <a:rPr lang="es-MX" dirty="0" err="1" smtClean="0"/>
              <a:t>Charter</a:t>
            </a:r>
            <a:r>
              <a:rPr lang="es-MX" dirty="0" smtClean="0"/>
              <a:t>, </a:t>
            </a:r>
            <a:r>
              <a:rPr lang="es-MX" dirty="0" err="1" smtClean="0"/>
              <a:t>Stakeholders</a:t>
            </a:r>
            <a:r>
              <a:rPr lang="es-MX" dirty="0" smtClean="0"/>
              <a:t>, Diagrama de Gantt, etc.</a:t>
            </a:r>
          </a:p>
          <a:p>
            <a:pPr marL="0" indent="0" algn="ctr">
              <a:buNone/>
            </a:pPr>
            <a:r>
              <a:rPr lang="es-MX" dirty="0" smtClean="0"/>
              <a:t>La aplicación Móvil tendrá la finalidad de aportar a la empresa </a:t>
            </a:r>
            <a:r>
              <a:rPr lang="es-MX" b="1" dirty="0" smtClean="0"/>
              <a:t>Panadería </a:t>
            </a:r>
          </a:p>
          <a:p>
            <a:pPr marL="0" indent="0" algn="ctr">
              <a:buNone/>
            </a:pPr>
            <a:r>
              <a:rPr lang="es-MX" b="1" dirty="0" smtClean="0"/>
              <a:t>San Pedro </a:t>
            </a:r>
            <a:r>
              <a:rPr lang="es-MX" dirty="0" smtClean="0"/>
              <a:t>control y administración a los módulos y departamentos existentes.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17443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265</TotalTime>
  <Words>746</Words>
  <Application>Microsoft Office PowerPoint</Application>
  <PresentationFormat>Panorámica</PresentationFormat>
  <Paragraphs>86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PMingLiU</vt:lpstr>
      <vt:lpstr>Arial</vt:lpstr>
      <vt:lpstr>Franklin Gothic Book</vt:lpstr>
      <vt:lpstr>Times New Roman</vt:lpstr>
      <vt:lpstr>Crop</vt:lpstr>
      <vt:lpstr>Presentación de PowerPoint</vt:lpstr>
      <vt:lpstr>NOMBRE DEL PROYECTO</vt:lpstr>
      <vt:lpstr>SOBRE LA EMPRESA</vt:lpstr>
      <vt:lpstr>Presentación de PowerPoint</vt:lpstr>
      <vt:lpstr>PLANTEAMIENTO DEL PROBLEMA</vt:lpstr>
      <vt:lpstr>JUSTIFICACIÓN</vt:lpstr>
      <vt:lpstr>OBJETIVOS</vt:lpstr>
      <vt:lpstr>Presentación de PowerPoint</vt:lpstr>
      <vt:lpstr>ALCANCES</vt:lpstr>
      <vt:lpstr>DEFINICIÓN DE ACTIVIDADES, ROLES Y MATRIZ DE RESPONSABILIDAD.</vt:lpstr>
      <vt:lpstr>Presentación de PowerPoint</vt:lpstr>
      <vt:lpstr>PROGRAMACIÓN DE ACTIVIDADES</vt:lpstr>
      <vt:lpstr>ESTIMACIÓN DE RECURSOS Y COSTOS.</vt:lpstr>
      <vt:lpstr>ANÁLISIS DE RIESGOS</vt:lpstr>
      <vt:lpstr>Presentación de PowerPoint</vt:lpstr>
      <vt:lpstr>MÉTODOS DE COMUNICACIÓN</vt:lpstr>
      <vt:lpstr>MODELO DE NEGOCIOS</vt:lpstr>
      <vt:lpstr>Presentación de PowerPoint</vt:lpstr>
      <vt:lpstr>ESTANDARES APLICADOS EN EL PROYECTO.</vt:lpstr>
      <vt:lpstr>Presentación de PowerPoint</vt:lpstr>
      <vt:lpstr>DEMOSTRACIÓN DEL SOFTWARE</vt:lpstr>
      <vt:lpstr>CIERRE DEL PROYECTO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Hernández Hernández</dc:creator>
  <cp:lastModifiedBy>Francisco Javier Hernández Hernández</cp:lastModifiedBy>
  <cp:revision>89</cp:revision>
  <dcterms:created xsi:type="dcterms:W3CDTF">2019-08-15T05:27:49Z</dcterms:created>
  <dcterms:modified xsi:type="dcterms:W3CDTF">2019-08-15T16:15:27Z</dcterms:modified>
</cp:coreProperties>
</file>