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8" r:id="rId1"/>
  </p:sldMasterIdLst>
  <p:sldIdLst>
    <p:sldId id="256" r:id="rId2"/>
    <p:sldId id="257" r:id="rId3"/>
    <p:sldId id="258" r:id="rId4"/>
    <p:sldId id="281" r:id="rId5"/>
    <p:sldId id="259" r:id="rId6"/>
    <p:sldId id="279" r:id="rId7"/>
    <p:sldId id="260" r:id="rId8"/>
    <p:sldId id="261" r:id="rId9"/>
    <p:sldId id="262" r:id="rId10"/>
    <p:sldId id="265" r:id="rId11"/>
    <p:sldId id="263" r:id="rId12"/>
    <p:sldId id="266" r:id="rId13"/>
    <p:sldId id="267" r:id="rId14"/>
    <p:sldId id="282" r:id="rId15"/>
    <p:sldId id="268" r:id="rId16"/>
    <p:sldId id="269" r:id="rId17"/>
    <p:sldId id="270" r:id="rId18"/>
    <p:sldId id="271" r:id="rId19"/>
    <p:sldId id="280" r:id="rId20"/>
    <p:sldId id="272" r:id="rId21"/>
    <p:sldId id="273" r:id="rId22"/>
    <p:sldId id="274" r:id="rId23"/>
    <p:sldId id="276" r:id="rId24"/>
    <p:sldId id="275" r:id="rId25"/>
    <p:sldId id="284" r:id="rId26"/>
    <p:sldId id="287" r:id="rId27"/>
    <p:sldId id="286" r:id="rId2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50260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059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82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819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68822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99497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83044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183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677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850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47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727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7" Type="http://schemas.openxmlformats.org/officeDocument/2006/relationships/image" Target="../media/image6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7" Type="http://schemas.openxmlformats.org/officeDocument/2006/relationships/image" Target="../media/image6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3.jpeg"/><Relationship Id="rId7" Type="http://schemas.microsoft.com/office/2007/relationships/hdphoto" Target="../media/hdphoto2.wdp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jpeg"/><Relationship Id="rId7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Imagen 1" descr="http://www.conecultachiapas.gob.mx/paginas_historicas/imagenes/escudo_chiapas_oficial_chic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00" b="97000" l="7143" r="90000">
                        <a14:foregroundMark x1="15000" y1="28500" x2="8571" y2="36500"/>
                        <a14:foregroundMark x1="45714" y1="29500" x2="72143" y2="38500"/>
                        <a14:foregroundMark x1="32143" y1="29500" x2="61429" y2="27500"/>
                        <a14:foregroundMark x1="14286" y1="85000" x2="14286" y2="85000"/>
                        <a14:foregroundMark x1="47143" y1="97000" x2="47143" y2="97000"/>
                        <a14:foregroundMark x1="48571" y1="5500" x2="48571" y2="5500"/>
                        <a14:foregroundMark x1="42857" y1="13500" x2="42857" y2="13500"/>
                        <a14:foregroundMark x1="27143" y1="16000" x2="27143" y2="16000"/>
                        <a14:foregroundMark x1="17857" y1="15000" x2="17857" y2="15000"/>
                        <a14:foregroundMark x1="28571" y1="21500" x2="28571" y2="21500"/>
                        <a14:foregroundMark x1="37143" y1="21000" x2="37143" y2="21000"/>
                        <a14:foregroundMark x1="63571" y1="20000" x2="63571" y2="20000"/>
                        <a14:foregroundMark x1="68571" y1="21500" x2="68571" y2="21500"/>
                        <a14:foregroundMark x1="56429" y1="25000" x2="56429" y2="25000"/>
                        <a14:foregroundMark x1="47857" y1="25500" x2="47857" y2="25500"/>
                        <a14:foregroundMark x1="78571" y1="18000" x2="78571" y2="18000"/>
                        <a14:foregroundMark x1="65714" y1="15000" x2="65714" y2="15000"/>
                        <a14:foregroundMark x1="68571" y1="11000" x2="68571" y2="11000"/>
                        <a14:foregroundMark x1="52857" y1="7000" x2="52857" y2="7000"/>
                        <a14:foregroundMark x1="33571" y1="11000" x2="33571" y2="11000"/>
                        <a14:foregroundMark x1="68571" y1="9000" x2="68571" y2="9000"/>
                        <a14:foregroundMark x1="84286" y1="15500" x2="84286" y2="15500"/>
                        <a14:backgroundMark x1="5000" y1="16500" x2="4286" y2="79500"/>
                        <a14:backgroundMark x1="3571" y1="88000" x2="20000" y2="98000"/>
                        <a14:backgroundMark x1="89286" y1="99000" x2="98571" y2="75000"/>
                        <a14:backgroundMark x1="96429" y1="62500" x2="94286" y2="4500"/>
                        <a14:backgroundMark x1="94286" y1="4500" x2="62143" y2="2500"/>
                        <a14:backgroundMark x1="32143" y1="2000" x2="3571" y2="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4848" cy="75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ogoUT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624" y="4618"/>
            <a:ext cx="1162376" cy="77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Imagen 4" descr="thumbnail_LOGOTIPO_UTS_2-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842" y="13864"/>
            <a:ext cx="1282447" cy="7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73884" y="1226433"/>
            <a:ext cx="702107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                  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UNIVERSIDAD TECNOLÓGICA DE LA SELVA</a:t>
            </a:r>
            <a:endParaRPr kumimoji="0" lang="es-MX" altLang="es-MX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104121" y="3095450"/>
            <a:ext cx="5983758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MX" sz="1600" b="1" dirty="0" smtClean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Hernández </a:t>
            </a:r>
            <a:r>
              <a:rPr lang="es-MX" sz="1600" b="1" dirty="0" err="1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Hernández</a:t>
            </a:r>
            <a:r>
              <a:rPr lang="es-MX" sz="1600" b="1" dirty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 Francisco Javier 	091610050</a:t>
            </a:r>
            <a:endParaRPr lang="es-MX" sz="1600" dirty="0">
              <a:latin typeface="Arial" panose="020B0604020202020204" pitchFamily="34" charset="0"/>
              <a:ea typeface="PMingLiU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MX" sz="1600" b="1" dirty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Méndez Martínez Víctor Hugo		</a:t>
            </a:r>
            <a:r>
              <a:rPr lang="es-MX" sz="1600" b="1" dirty="0" smtClean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091610537</a:t>
            </a:r>
            <a:endParaRPr lang="es-MX" sz="1600" dirty="0">
              <a:latin typeface="Arial" panose="020B0604020202020204" pitchFamily="34" charset="0"/>
              <a:ea typeface="PMingLiU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MX" sz="1600" b="1" dirty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Pérez Mayorga Gerardo Eduardo		091610634</a:t>
            </a:r>
            <a:endParaRPr lang="es-MX" sz="1600" dirty="0">
              <a:latin typeface="Arial" panose="020B0604020202020204" pitchFamily="34" charset="0"/>
              <a:ea typeface="PMingLiU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MX" sz="1600" b="1" dirty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Tapia Domínguez Cecilia de Jesús		091610127</a:t>
            </a:r>
            <a:endParaRPr lang="es-MX" sz="1600" dirty="0">
              <a:latin typeface="Arial" panose="020B0604020202020204" pitchFamily="34" charset="0"/>
              <a:ea typeface="PMingLiU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835885" y="2457331"/>
            <a:ext cx="26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EMPRESA: SM-ROOT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89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ALCANCES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26961" y="1924956"/>
            <a:ext cx="9639465" cy="315504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dirty="0"/>
              <a:t>Administrar un proyecto que consiste en el desarrollo de una aplicación </a:t>
            </a:r>
            <a:r>
              <a:rPr lang="es-MX" dirty="0" smtClean="0"/>
              <a:t>móvil, siguiendo la metodología </a:t>
            </a:r>
            <a:r>
              <a:rPr lang="es-MX" dirty="0"/>
              <a:t>PMBOK </a:t>
            </a:r>
            <a:r>
              <a:rPr lang="es-MX" dirty="0" smtClean="0"/>
              <a:t>versión 6.0 </a:t>
            </a:r>
            <a:r>
              <a:rPr lang="es-MX" dirty="0"/>
              <a:t>siendo una guía para establecer bases </a:t>
            </a:r>
            <a:r>
              <a:rPr lang="es-MX" dirty="0" smtClean="0"/>
              <a:t>en </a:t>
            </a:r>
            <a:r>
              <a:rPr lang="es-MX" dirty="0"/>
              <a:t>el inicio, </a:t>
            </a:r>
            <a:r>
              <a:rPr lang="es-MX" dirty="0" smtClean="0"/>
              <a:t>planeación, control</a:t>
            </a:r>
            <a:r>
              <a:rPr lang="es-MX" dirty="0"/>
              <a:t>, seguimiento, tiempos, costos  y fin del </a:t>
            </a:r>
            <a:r>
              <a:rPr lang="es-MX" dirty="0" smtClean="0"/>
              <a:t>proyecto. Bajo esta planeación se Incluyen documentos tales como Project Charter, Stakeholders, Diagrama de Gantt, etc. La aplicación Móvil tendrá la finalidad de aportar a la empresa </a:t>
            </a:r>
            <a:r>
              <a:rPr lang="es-MX" b="1" dirty="0" smtClean="0"/>
              <a:t>Panadería San Pedro </a:t>
            </a:r>
            <a:r>
              <a:rPr lang="es-MX" dirty="0" smtClean="0"/>
              <a:t>control y administración a los módulos y departamentos existentes.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MX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s-MX" dirty="0"/>
          </a:p>
        </p:txBody>
      </p:sp>
      <p:sp>
        <p:nvSpPr>
          <p:cNvPr id="4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5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74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419" y="720125"/>
            <a:ext cx="11385692" cy="1485900"/>
          </a:xfrm>
        </p:spPr>
        <p:txBody>
          <a:bodyPr>
            <a:normAutofit/>
          </a:bodyPr>
          <a:lstStyle/>
          <a:p>
            <a:pPr algn="ctr"/>
            <a:r>
              <a:rPr lang="es-MX" sz="4000" b="1" dirty="0" smtClean="0"/>
              <a:t>LISTA DE STAKEHOLDERS, ROLES Y MATRIZ DE RESPONSABILIDAD.</a:t>
            </a:r>
            <a:endParaRPr lang="es-MX" sz="40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5194419" y="2152521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</a:t>
            </a:r>
            <a:r>
              <a:rPr lang="es-MX" dirty="0" smtClean="0"/>
              <a:t>ista de </a:t>
            </a:r>
            <a:r>
              <a:rPr lang="es-MX" dirty="0"/>
              <a:t>S</a:t>
            </a:r>
            <a:r>
              <a:rPr lang="es-MX" dirty="0" smtClean="0"/>
              <a:t>takeholders</a:t>
            </a:r>
            <a:endParaRPr lang="es-MX" dirty="0"/>
          </a:p>
        </p:txBody>
      </p:sp>
      <p:sp>
        <p:nvSpPr>
          <p:cNvPr id="5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7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Marcador de contenido 13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073582" y="2636981"/>
            <a:ext cx="5098126" cy="406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3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0109" y="722091"/>
            <a:ext cx="5403272" cy="30599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109" y="3490746"/>
            <a:ext cx="5403272" cy="307176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t="1530"/>
          <a:stretch/>
        </p:blipFill>
        <p:spPr>
          <a:xfrm>
            <a:off x="1032740" y="2538377"/>
            <a:ext cx="5139459" cy="2477391"/>
          </a:xfrm>
          <a:prstGeom prst="rect">
            <a:avLst/>
          </a:prstGeom>
        </p:spPr>
      </p:pic>
      <p:sp>
        <p:nvSpPr>
          <p:cNvPr id="12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9" name="Imagen 53" descr="Logo_SM-ROO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52" descr="Logo_SM-ROOT"/>
          <p:cNvPicPr>
            <a:picLocks noChangeAspect="1" noChangeArrowheads="1"/>
          </p:cNvPicPr>
          <p:nvPr/>
        </p:nvPicPr>
        <p:blipFill>
          <a:blip r:embed="rId6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54" descr="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2193923" y="1855188"/>
            <a:ext cx="281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Matriz de Responsabilidad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051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44526"/>
            <a:ext cx="9601200" cy="671967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 smtClean="0"/>
              <a:t>PROGRAMACIÓN DE ACTIVIDADES</a:t>
            </a:r>
            <a:endParaRPr lang="es-MX" b="1" dirty="0"/>
          </a:p>
        </p:txBody>
      </p:sp>
      <p:sp>
        <p:nvSpPr>
          <p:cNvPr id="5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6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8" r="38448" b="34391"/>
          <a:stretch/>
        </p:blipFill>
        <p:spPr>
          <a:xfrm>
            <a:off x="2685143" y="1900939"/>
            <a:ext cx="7707085" cy="4811918"/>
          </a:xfrm>
        </p:spPr>
      </p:pic>
      <p:sp>
        <p:nvSpPr>
          <p:cNvPr id="11" name="CuadroTexto 10"/>
          <p:cNvSpPr txBox="1"/>
          <p:nvPr/>
        </p:nvSpPr>
        <p:spPr>
          <a:xfrm>
            <a:off x="5543777" y="1424050"/>
            <a:ext cx="214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Diagrama de Gantt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742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248" y="1309460"/>
            <a:ext cx="7662410" cy="3356866"/>
          </a:xfrm>
          <a:prstGeom prst="rect">
            <a:avLst/>
          </a:prstGeom>
        </p:spPr>
      </p:pic>
      <p:sp>
        <p:nvSpPr>
          <p:cNvPr id="3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4" name="Imagen 53" descr="Logo_SM-RO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52" descr="Logo_SM-ROOT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4" descr="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23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 smtClean="0"/>
              <a:t>ESTIMACIÓN DE RECURSOS Y COSTOS.</a:t>
            </a:r>
            <a:endParaRPr lang="es-MX" sz="4000" dirty="0"/>
          </a:p>
        </p:txBody>
      </p:sp>
      <p:sp>
        <p:nvSpPr>
          <p:cNvPr id="11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12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5109029" y="1545298"/>
            <a:ext cx="238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Costos de recursos</a:t>
            </a:r>
            <a:endParaRPr lang="es-MX" dirty="0"/>
          </a:p>
        </p:txBody>
      </p:sp>
      <p:pic>
        <p:nvPicPr>
          <p:cNvPr id="20" name="Marcador de contenido 19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3420943" y="1997757"/>
            <a:ext cx="5619475" cy="469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7260" y="671512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s-MX" sz="4000" b="1" dirty="0" smtClean="0"/>
              <a:t>ANÁLISIS DE RIESGOS</a:t>
            </a:r>
            <a:endParaRPr lang="es-MX" sz="4000" b="1" dirty="0"/>
          </a:p>
        </p:txBody>
      </p:sp>
      <p:sp>
        <p:nvSpPr>
          <p:cNvPr id="6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7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122048" y="1908628"/>
            <a:ext cx="10591624" cy="4742356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4531269" y="1539296"/>
            <a:ext cx="340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Plan de Identificación de Riesgos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6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606" y="1571113"/>
            <a:ext cx="10351536" cy="4550287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652168" y="1201781"/>
            <a:ext cx="36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Seguimiento y control de Riesgos</a:t>
            </a:r>
            <a:endParaRPr lang="es-MX" dirty="0"/>
          </a:p>
        </p:txBody>
      </p:sp>
      <p:sp>
        <p:nvSpPr>
          <p:cNvPr id="5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6" name="Imagen 53" descr="Logo_SM-RO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52" descr="Logo_SM-ROOT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54" descr="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46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 smtClean="0"/>
              <a:t>MÉTODOS DE COMUNICACIÓN</a:t>
            </a:r>
            <a:endParaRPr lang="es-MX" sz="4000" dirty="0"/>
          </a:p>
        </p:txBody>
      </p:sp>
      <p:sp>
        <p:nvSpPr>
          <p:cNvPr id="8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9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183712" y="1748908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Matriz de comunicaciones</a:t>
            </a:r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086819" y="2212974"/>
            <a:ext cx="10870812" cy="422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8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560" y="2084076"/>
            <a:ext cx="5578567" cy="310207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403" y="2102532"/>
            <a:ext cx="4820883" cy="3102073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4652168" y="1623488"/>
            <a:ext cx="371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Calendario de Reuniones</a:t>
            </a:r>
            <a:endParaRPr lang="es-MX" dirty="0"/>
          </a:p>
        </p:txBody>
      </p:sp>
      <p:sp>
        <p:nvSpPr>
          <p:cNvPr id="12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13" name="Imagen 53" descr="Logo_SM-ROO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52" descr="Logo_SM-ROOT"/>
          <p:cNvPicPr>
            <a:picLocks noChangeAspect="1" noChangeArrowheads="1"/>
          </p:cNvPicPr>
          <p:nvPr/>
        </p:nvPicPr>
        <p:blipFill>
          <a:blip r:embed="rId5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54" descr="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8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0650" y="868362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s-MX" sz="4000" b="1" dirty="0" smtClean="0"/>
              <a:t>NOMBRE DEL PROYECTO</a:t>
            </a:r>
            <a:endParaRPr lang="es-MX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90650" y="2346726"/>
            <a:ext cx="9601200" cy="416098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/>
              <a:t>APPMO-SP (ADMINISTRACIÓN DE LA APLICACIÓN MÓVIL SAN PEDRO)</a:t>
            </a:r>
          </a:p>
          <a:p>
            <a:pPr marL="0" indent="0" algn="ctr">
              <a:buNone/>
            </a:pPr>
            <a:endParaRPr lang="es-MX" b="1" dirty="0"/>
          </a:p>
          <a:p>
            <a:pPr marL="0" indent="0" algn="ctr">
              <a:buNone/>
            </a:pPr>
            <a:endParaRPr lang="es-MX" b="1" dirty="0"/>
          </a:p>
        </p:txBody>
      </p:sp>
      <p:sp>
        <p:nvSpPr>
          <p:cNvPr id="4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2052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Imagen 54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58" y="2762824"/>
            <a:ext cx="3412513" cy="34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6275" y="958295"/>
            <a:ext cx="9601200" cy="831155"/>
          </a:xfrm>
        </p:spPr>
        <p:txBody>
          <a:bodyPr/>
          <a:lstStyle/>
          <a:p>
            <a:pPr algn="ctr"/>
            <a:r>
              <a:rPr lang="es-MX" dirty="0" smtClean="0"/>
              <a:t>MODELO DE NEGOCIOS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4488100" y="2239751"/>
            <a:ext cx="451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MODELO DE PROCESO DE NEGOCIOS. AS-IS.</a:t>
            </a:r>
            <a:endParaRPr lang="es-MX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" t="2610" r="883" b="18660"/>
          <a:stretch/>
        </p:blipFill>
        <p:spPr>
          <a:xfrm>
            <a:off x="814437" y="2609083"/>
            <a:ext cx="11075761" cy="2565813"/>
          </a:xfrm>
          <a:prstGeom prst="rect">
            <a:avLst/>
          </a:prstGeom>
        </p:spPr>
      </p:pic>
      <p:sp>
        <p:nvSpPr>
          <p:cNvPr id="5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7" name="Imagen 53" descr="Logo_SM-RO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52" descr="Logo_SM-ROOT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54" descr="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2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215807" y="1628872"/>
            <a:ext cx="453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PROCESO MODELO DE NEGOCIOS. TO-BE.</a:t>
            </a:r>
            <a:endParaRPr lang="es-MX" dirty="0"/>
          </a:p>
        </p:txBody>
      </p:sp>
      <p:pic>
        <p:nvPicPr>
          <p:cNvPr id="7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" t="3766" r="1573" b="27259"/>
          <a:stretch/>
        </p:blipFill>
        <p:spPr>
          <a:xfrm>
            <a:off x="1437113" y="1998204"/>
            <a:ext cx="10088187" cy="3084395"/>
          </a:xfrm>
          <a:prstGeom prst="rect">
            <a:avLst/>
          </a:prstGeom>
        </p:spPr>
      </p:pic>
      <p:sp>
        <p:nvSpPr>
          <p:cNvPr id="4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6" name="Imagen 53" descr="Logo_SM-RO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52" descr="Logo_SM-ROOT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54" descr="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19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60925" y="747229"/>
            <a:ext cx="9601200" cy="751764"/>
          </a:xfrm>
        </p:spPr>
        <p:txBody>
          <a:bodyPr>
            <a:normAutofit/>
          </a:bodyPr>
          <a:lstStyle/>
          <a:p>
            <a:pPr algn="ctr"/>
            <a:r>
              <a:rPr lang="es-MX" sz="4000" dirty="0" smtClean="0"/>
              <a:t>ESTANDARES APLICADOS EN EL PROYECTO.</a:t>
            </a:r>
            <a:endParaRPr lang="es-MX" sz="4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2362199" y="2209080"/>
            <a:ext cx="8146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ISO/IEC </a:t>
            </a:r>
            <a:r>
              <a:rPr lang="es-MX" sz="2000" dirty="0" smtClean="0"/>
              <a:t>25000 es </a:t>
            </a:r>
            <a:r>
              <a:rPr lang="es-MX" sz="2000" dirty="0"/>
              <a:t>una familia de normas que tiene por </a:t>
            </a:r>
            <a:r>
              <a:rPr lang="es-MX" sz="2000" dirty="0" smtClean="0"/>
              <a:t>objetivo </a:t>
            </a:r>
            <a:r>
              <a:rPr lang="es-MX" sz="2000" dirty="0"/>
              <a:t>la creación de un marco de trabajo común para evaluar la calidad </a:t>
            </a:r>
            <a:r>
              <a:rPr lang="es-MX" sz="2000" dirty="0" smtClean="0"/>
              <a:t>del </a:t>
            </a:r>
            <a:r>
              <a:rPr lang="es-MX" sz="2000" dirty="0"/>
              <a:t>producto </a:t>
            </a:r>
            <a:r>
              <a:rPr lang="es-MX" sz="2000" dirty="0" smtClean="0"/>
              <a:t>software.</a:t>
            </a:r>
            <a:endParaRPr lang="es-MX" sz="20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700365" y="1663595"/>
            <a:ext cx="332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ISO 25000</a:t>
            </a:r>
            <a:endParaRPr lang="es-MX" sz="2400" b="1" dirty="0"/>
          </a:p>
        </p:txBody>
      </p:sp>
      <p:sp>
        <p:nvSpPr>
          <p:cNvPr id="7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9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049417"/>
              </p:ext>
            </p:extLst>
          </p:nvPr>
        </p:nvGraphicFramePr>
        <p:xfrm>
          <a:off x="3916220" y="4247957"/>
          <a:ext cx="551039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510394">
                  <a:extLst>
                    <a:ext uri="{9D8B030D-6E8A-4147-A177-3AD203B41FA5}">
                      <a16:colId xmlns:a16="http://schemas.microsoft.com/office/drawing/2014/main" val="4236769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ISO/IEC APLICADOS AL PROYECTO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09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25000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6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25001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42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25002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740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39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517445" y="1503096"/>
            <a:ext cx="9905298" cy="272056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dirty="0" smtClean="0"/>
              <a:t>El </a:t>
            </a:r>
            <a:r>
              <a:rPr lang="es-MX" dirty="0"/>
              <a:t>estándar IEEE 830-1998 para el SRS o ERS (Especificación de requerimientos de  </a:t>
            </a:r>
            <a:r>
              <a:rPr lang="es-MX" dirty="0" smtClean="0"/>
              <a:t> software) </a:t>
            </a:r>
            <a:r>
              <a:rPr lang="es-MX" dirty="0"/>
              <a:t>es un conjunto de recomendaciones para la especificación de los  </a:t>
            </a:r>
            <a:r>
              <a:rPr lang="es-MX" dirty="0" smtClean="0"/>
              <a:t>requerimientos </a:t>
            </a:r>
            <a:r>
              <a:rPr lang="es-MX" dirty="0"/>
              <a:t>o requisitos de software el cual tiene como producto final la  </a:t>
            </a:r>
            <a:r>
              <a:rPr lang="es-MX" dirty="0" smtClean="0"/>
              <a:t>documentación </a:t>
            </a:r>
            <a:r>
              <a:rPr lang="es-MX" dirty="0"/>
              <a:t>de los acuerdos entre el cliente y el grupo de desarrollo para </a:t>
            </a:r>
            <a:r>
              <a:rPr lang="es-MX" dirty="0" smtClean="0"/>
              <a:t>así cumplir </a:t>
            </a:r>
            <a:r>
              <a:rPr lang="es-MX" dirty="0"/>
              <a:t>con la totalidad de exigencias </a:t>
            </a:r>
            <a:r>
              <a:rPr lang="es-MX" dirty="0" smtClean="0"/>
              <a:t>estipuladas.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4652168" y="815197"/>
            <a:ext cx="332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IEEE 830</a:t>
            </a:r>
            <a:endParaRPr lang="es-MX" sz="2400" b="1" dirty="0"/>
          </a:p>
        </p:txBody>
      </p:sp>
      <p:sp>
        <p:nvSpPr>
          <p:cNvPr id="9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10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9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DEMOSTRACIÓN DEL SOFTWARE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3651"/>
          <a:stretch/>
        </p:blipFill>
        <p:spPr>
          <a:xfrm>
            <a:off x="4250430" y="2090408"/>
            <a:ext cx="3843538" cy="3938814"/>
          </a:xfrm>
          <a:prstGeom prst="rect">
            <a:avLst/>
          </a:prstGeom>
        </p:spPr>
      </p:pic>
      <p:sp>
        <p:nvSpPr>
          <p:cNvPr id="5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6" name="Imagen 53" descr="Logo_SM-RO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52" descr="Logo_SM-ROOT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54" descr="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42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ANEXOS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588" y="2169013"/>
            <a:ext cx="3120409" cy="4020526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085" y="2169013"/>
            <a:ext cx="3065634" cy="401783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245990" y="6192226"/>
            <a:ext cx="338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Carta de aceptación del proyecto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6794866" y="6186852"/>
            <a:ext cx="4023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Carta de liberación y cierre del proyecto</a:t>
            </a:r>
            <a:endParaRPr lang="es-MX" dirty="0"/>
          </a:p>
        </p:txBody>
      </p:sp>
      <p:sp>
        <p:nvSpPr>
          <p:cNvPr id="8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9" name="Imagen 53" descr="Logo_SM-ROO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52" descr="Logo_SM-ROOT"/>
          <p:cNvPicPr>
            <a:picLocks noChangeAspect="1" noChangeArrowheads="1"/>
          </p:cNvPicPr>
          <p:nvPr/>
        </p:nvPicPr>
        <p:blipFill>
          <a:blip r:embed="rId5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54" descr="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596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796" y="647700"/>
            <a:ext cx="2769448" cy="35814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20" y="647700"/>
            <a:ext cx="2797346" cy="35814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739726" y="4290060"/>
            <a:ext cx="493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Minuta de finalización y cierre de proyecto.</a:t>
            </a:r>
            <a:endParaRPr lang="es-MX" dirty="0"/>
          </a:p>
        </p:txBody>
      </p:sp>
      <p:sp>
        <p:nvSpPr>
          <p:cNvPr id="7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8" name="Imagen 53" descr="Logo_SM-ROO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52" descr="Logo_SM-ROOT"/>
          <p:cNvPicPr>
            <a:picLocks noChangeAspect="1" noChangeArrowheads="1"/>
          </p:cNvPicPr>
          <p:nvPr/>
        </p:nvPicPr>
        <p:blipFill>
          <a:blip r:embed="rId5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54" descr="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782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31" y="833716"/>
            <a:ext cx="3662438" cy="2746828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780" y="4194630"/>
            <a:ext cx="3280227" cy="24601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95" y="4194630"/>
            <a:ext cx="3280227" cy="246017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824008" y="3702921"/>
            <a:ext cx="529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Capacitación a Usuarios Administrativos de empresa</a:t>
            </a:r>
            <a:endParaRPr lang="es-MX" dirty="0"/>
          </a:p>
        </p:txBody>
      </p:sp>
      <p:sp>
        <p:nvSpPr>
          <p:cNvPr id="8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9" name="Imagen 53" descr="Logo_SM-ROO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52" descr="Logo_SM-ROOT"/>
          <p:cNvPicPr>
            <a:picLocks noChangeAspect="1" noChangeArrowheads="1"/>
          </p:cNvPicPr>
          <p:nvPr/>
        </p:nvPicPr>
        <p:blipFill>
          <a:blip r:embed="rId6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54" descr="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49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1888" y="852488"/>
            <a:ext cx="9601200" cy="838200"/>
          </a:xfrm>
        </p:spPr>
        <p:txBody>
          <a:bodyPr>
            <a:normAutofit/>
          </a:bodyPr>
          <a:lstStyle/>
          <a:p>
            <a:pPr algn="ctr"/>
            <a:r>
              <a:rPr lang="es-MX" sz="4000" b="1" dirty="0" smtClean="0"/>
              <a:t>SOBRE LA EMPRESA</a:t>
            </a:r>
            <a:endParaRPr lang="es-MX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23102" y="1690688"/>
            <a:ext cx="8190041" cy="335801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dirty="0"/>
              <a:t>La panadería </a:t>
            </a:r>
            <a:r>
              <a:rPr lang="es-MX" b="1" dirty="0"/>
              <a:t>San Pedro</a:t>
            </a:r>
            <a:r>
              <a:rPr lang="es-MX" dirty="0"/>
              <a:t> se encuentra ubicada en esquina con </a:t>
            </a:r>
            <a:r>
              <a:rPr lang="es-MX" dirty="0" smtClean="0"/>
              <a:t>Calzada Salomón </a:t>
            </a:r>
            <a:r>
              <a:rPr lang="es-MX" dirty="0"/>
              <a:t>Gonzales y Puerto Madero en San Cristóbal de Las </a:t>
            </a:r>
            <a:r>
              <a:rPr lang="es-MX" dirty="0" smtClean="0"/>
              <a:t>Casas, y es </a:t>
            </a:r>
            <a:r>
              <a:rPr lang="es-MX" dirty="0"/>
              <a:t>una </a:t>
            </a:r>
            <a:r>
              <a:rPr lang="es-MX" dirty="0" smtClean="0"/>
              <a:t>empresa panificadora </a:t>
            </a:r>
            <a:r>
              <a:rPr lang="es-MX" dirty="0"/>
              <a:t>que se dedica a la venta de todo </a:t>
            </a:r>
            <a:r>
              <a:rPr lang="es-MX" dirty="0" smtClean="0"/>
              <a:t>lo relacionado  con la Industria del Pan. La organización </a:t>
            </a:r>
            <a:r>
              <a:rPr lang="es-MX" dirty="0"/>
              <a:t>cuenta con diferentes sucursales posicionados </a:t>
            </a:r>
            <a:r>
              <a:rPr lang="es-MX" dirty="0" smtClean="0"/>
              <a:t>de </a:t>
            </a:r>
            <a:r>
              <a:rPr lang="es-MX" dirty="0"/>
              <a:t>manera </a:t>
            </a:r>
            <a:r>
              <a:rPr lang="es-MX" dirty="0" smtClean="0"/>
              <a:t>estratégica en la ciudad y realiza ventas en mayoreo</a:t>
            </a:r>
            <a:r>
              <a:rPr lang="es-MX" dirty="0"/>
              <a:t>, menudeo y </a:t>
            </a:r>
            <a:r>
              <a:rPr lang="es-MX" dirty="0" smtClean="0"/>
              <a:t>ventas en rutas (que </a:t>
            </a:r>
            <a:r>
              <a:rPr lang="es-MX" dirty="0"/>
              <a:t>es un método muy sutil que consiste en la venta de productos por </a:t>
            </a:r>
            <a:r>
              <a:rPr lang="es-MX" dirty="0" smtClean="0"/>
              <a:t>rutas ya definidas por la empresa).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MX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s-MX" b="1" dirty="0"/>
          </a:p>
        </p:txBody>
      </p:sp>
      <p:sp>
        <p:nvSpPr>
          <p:cNvPr id="10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11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904" y="5048704"/>
            <a:ext cx="1658436" cy="165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0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543" y="1309431"/>
            <a:ext cx="3487861" cy="3424189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1746762" y="4789620"/>
            <a:ext cx="338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Empresa Panadería San Pedro</a:t>
            </a:r>
            <a:endParaRPr lang="es-MX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936" y="1309432"/>
            <a:ext cx="2531750" cy="337566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599" y="1285170"/>
            <a:ext cx="2568142" cy="3424189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5936343" y="4733620"/>
            <a:ext cx="588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El equipo de trabajo en las instalaciones de la Panadería.</a:t>
            </a:r>
            <a:endParaRPr lang="es-MX" dirty="0"/>
          </a:p>
        </p:txBody>
      </p:sp>
      <p:sp>
        <p:nvSpPr>
          <p:cNvPr id="7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9" name="Imagen 53" descr="Logo_SM-ROO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52" descr="Logo_SM-ROOT"/>
          <p:cNvPicPr>
            <a:picLocks noChangeAspect="1" noChangeArrowheads="1"/>
          </p:cNvPicPr>
          <p:nvPr/>
        </p:nvPicPr>
        <p:blipFill>
          <a:blip r:embed="rId6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54" descr="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20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3965339" y="454246"/>
            <a:ext cx="4413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 smtClean="0"/>
              <a:t>Análisis </a:t>
            </a:r>
            <a:r>
              <a:rPr lang="es-MX" sz="4000" b="1" dirty="0" smtClean="0"/>
              <a:t>FODA</a:t>
            </a:r>
            <a:endParaRPr lang="es-MX" sz="4000" b="1" dirty="0"/>
          </a:p>
        </p:txBody>
      </p:sp>
      <p:sp>
        <p:nvSpPr>
          <p:cNvPr id="12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13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915964" y="1388933"/>
            <a:ext cx="8512467" cy="498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b="1" dirty="0" smtClean="0"/>
              <a:t>ORGANIGRAMA</a:t>
            </a:r>
            <a:endParaRPr lang="es-MX" sz="4000" b="1" dirty="0"/>
          </a:p>
        </p:txBody>
      </p:sp>
      <p:pic>
        <p:nvPicPr>
          <p:cNvPr id="4" name="Marcador de contenido 3" descr="C:\Users\FRANC\Desktop\Diagrama1.jpe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53" y="2171700"/>
            <a:ext cx="10256293" cy="388586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10" name="Imagen 53" descr="Logo_SM-RO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52" descr="Logo_SM-ROOT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54" descr="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52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b="1" dirty="0" smtClean="0"/>
              <a:t>PLANTEAMIENTO DEL PROBLEMA</a:t>
            </a:r>
            <a:endParaRPr lang="es-MX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6275" y="1618345"/>
            <a:ext cx="8591096" cy="35814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dirty="0"/>
              <a:t>La panadería </a:t>
            </a:r>
            <a:r>
              <a:rPr lang="es-MX" b="1" dirty="0"/>
              <a:t>San </a:t>
            </a:r>
            <a:r>
              <a:rPr lang="es-MX" b="1" dirty="0" smtClean="0"/>
              <a:t>Pedro</a:t>
            </a:r>
            <a:r>
              <a:rPr lang="es-MX" dirty="0" smtClean="0"/>
              <a:t> es una empresa grande con una trayectoria de años en el mercado. No obstante, </a:t>
            </a:r>
            <a:r>
              <a:rPr lang="es-MX" dirty="0"/>
              <a:t>con el tiempo no se ha podido actualizar </a:t>
            </a:r>
            <a:r>
              <a:rPr lang="es-MX" dirty="0" smtClean="0"/>
              <a:t>en tecnologías, por </a:t>
            </a:r>
            <a:r>
              <a:rPr lang="es-MX" dirty="0"/>
              <a:t>lo consiguiente </a:t>
            </a:r>
            <a:r>
              <a:rPr lang="es-MX" dirty="0" smtClean="0"/>
              <a:t>maneja todo </a:t>
            </a:r>
            <a:r>
              <a:rPr lang="es-MX" dirty="0"/>
              <a:t>el control </a:t>
            </a:r>
            <a:r>
              <a:rPr lang="es-MX" dirty="0" smtClean="0"/>
              <a:t>de  inventarios</a:t>
            </a:r>
            <a:r>
              <a:rPr lang="es-MX" dirty="0"/>
              <a:t>, </a:t>
            </a:r>
            <a:r>
              <a:rPr lang="es-MX" dirty="0" smtClean="0"/>
              <a:t>ventas, compras</a:t>
            </a:r>
            <a:r>
              <a:rPr lang="es-MX" dirty="0"/>
              <a:t>, suministros, registros de </a:t>
            </a:r>
            <a:r>
              <a:rPr lang="es-MX" dirty="0" smtClean="0"/>
              <a:t>entradas, salidas y rutas </a:t>
            </a:r>
            <a:r>
              <a:rPr lang="es-MX" dirty="0"/>
              <a:t>en hojas de </a:t>
            </a:r>
            <a:r>
              <a:rPr lang="es-MX" dirty="0" smtClean="0"/>
              <a:t>Excel. Esta forma de trabajar es un poco ambigua ya que es muy susceptible a que existan perdidas,  debido a que la información no siempre es exacta ni fiable, lo que compromete a la empresa a tener perdidas</a:t>
            </a:r>
            <a:r>
              <a:rPr lang="es-MX" dirty="0"/>
              <a:t> </a:t>
            </a:r>
            <a:r>
              <a:rPr lang="es-MX" dirty="0" smtClean="0"/>
              <a:t>en materiales y productos.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MX" dirty="0"/>
          </a:p>
          <a:p>
            <a:pPr marL="0" indent="0" algn="just">
              <a:lnSpc>
                <a:spcPct val="150000"/>
              </a:lnSpc>
              <a:buNone/>
            </a:pPr>
            <a:endParaRPr lang="es-MX" dirty="0"/>
          </a:p>
        </p:txBody>
      </p:sp>
      <p:sp>
        <p:nvSpPr>
          <p:cNvPr id="4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5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41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4000" b="1" dirty="0" smtClean="0"/>
              <a:t>JUSTIFICACIÓN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9197" y="1784595"/>
            <a:ext cx="10101603" cy="380340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dirty="0" smtClean="0"/>
              <a:t>La empresa panadería </a:t>
            </a:r>
            <a:r>
              <a:rPr lang="es-MX" b="1" dirty="0" smtClean="0"/>
              <a:t>San Pedro</a:t>
            </a:r>
            <a:r>
              <a:rPr lang="es-MX" dirty="0" smtClean="0"/>
              <a:t> carece de un control inteligente para administrar sus departamentos, </a:t>
            </a:r>
            <a:r>
              <a:rPr lang="es-MX" dirty="0"/>
              <a:t>inventarios, </a:t>
            </a:r>
            <a:r>
              <a:rPr lang="es-MX" dirty="0" smtClean="0"/>
              <a:t>ventas, compras</a:t>
            </a:r>
            <a:r>
              <a:rPr lang="es-MX" dirty="0"/>
              <a:t>, suministros, registros </a:t>
            </a:r>
            <a:r>
              <a:rPr lang="es-MX" dirty="0" smtClean="0"/>
              <a:t>de información entradas</a:t>
            </a:r>
            <a:r>
              <a:rPr lang="es-MX" dirty="0"/>
              <a:t>, salidas y </a:t>
            </a:r>
            <a:r>
              <a:rPr lang="es-MX" dirty="0" smtClean="0"/>
              <a:t>rutas. Por lo que es muy común que existan perdidas  de información, con el desarrollo de una aplicación móvil que permita conocer los estados de cada módulo y departamento de la empresa, será una forma para mejorar la parte  administrativa de la empresa. El fin de la aplicación consistirá en que los empleados pertenecientes a la gerencia general puedan tener acceso a la información de los módulos.</a:t>
            </a:r>
          </a:p>
        </p:txBody>
      </p:sp>
      <p:sp>
        <p:nvSpPr>
          <p:cNvPr id="4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5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8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9700" y="685800"/>
            <a:ext cx="9601200" cy="1485900"/>
          </a:xfrm>
        </p:spPr>
        <p:txBody>
          <a:bodyPr/>
          <a:lstStyle/>
          <a:p>
            <a:pPr algn="ctr"/>
            <a:r>
              <a:rPr lang="es-MX" b="1" dirty="0" smtClean="0"/>
              <a:t>OBJETIVOS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9185" y="1750785"/>
            <a:ext cx="9122229" cy="367491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dirty="0" smtClean="0"/>
              <a:t>Administrar </a:t>
            </a:r>
            <a:r>
              <a:rPr lang="es-MX" dirty="0"/>
              <a:t>el proyecto de la aplicación Móvil de la Panadería San </a:t>
            </a:r>
            <a:r>
              <a:rPr lang="es-MX" dirty="0" smtClean="0"/>
              <a:t>Pedro gestionando </a:t>
            </a:r>
            <a:r>
              <a:rPr lang="es-MX" dirty="0"/>
              <a:t>en sus diferentes etapas de desarrollo, llevando acabo la realización </a:t>
            </a:r>
            <a:r>
              <a:rPr lang="es-MX" dirty="0" smtClean="0"/>
              <a:t>de documentos la </a:t>
            </a:r>
            <a:r>
              <a:rPr lang="es-MX" dirty="0"/>
              <a:t>cual servirá de apoyo para el </a:t>
            </a:r>
            <a:r>
              <a:rPr lang="es-MX" dirty="0" smtClean="0"/>
              <a:t>desarrollo de la misma, durando en un periodo total de 32 semanas, iniciando en </a:t>
            </a:r>
            <a:r>
              <a:rPr lang="es-MX" dirty="0"/>
              <a:t>el mes de enero y </a:t>
            </a:r>
            <a:r>
              <a:rPr lang="es-MX" dirty="0" smtClean="0"/>
              <a:t>finalizando </a:t>
            </a:r>
            <a:r>
              <a:rPr lang="es-MX" dirty="0"/>
              <a:t>en el mes de </a:t>
            </a:r>
            <a:r>
              <a:rPr lang="es-MX" dirty="0" smtClean="0"/>
              <a:t>agosto. El proyecto será guiado usando la metodología del PMBOK versión 6.0 para establecer bases en el inicio, planeación, control, seguimiento, tiempos, costos  y fin del proyecto.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MX" dirty="0"/>
          </a:p>
          <a:p>
            <a:pPr marL="0" indent="0" algn="just">
              <a:lnSpc>
                <a:spcPct val="150000"/>
              </a:lnSpc>
              <a:buNone/>
            </a:pPr>
            <a:endParaRPr lang="es-MX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s-MX" dirty="0"/>
          </a:p>
        </p:txBody>
      </p:sp>
      <p:sp>
        <p:nvSpPr>
          <p:cNvPr id="4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5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4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931</TotalTime>
  <Words>732</Words>
  <Application>Microsoft Office PowerPoint</Application>
  <PresentationFormat>Panorámica</PresentationFormat>
  <Paragraphs>55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PMingLiU</vt:lpstr>
      <vt:lpstr>Arial</vt:lpstr>
      <vt:lpstr>Franklin Gothic Book</vt:lpstr>
      <vt:lpstr>Times New Roman</vt:lpstr>
      <vt:lpstr>Crop</vt:lpstr>
      <vt:lpstr>Presentación de PowerPoint</vt:lpstr>
      <vt:lpstr>NOMBRE DEL PROYECTO</vt:lpstr>
      <vt:lpstr>SOBRE LA EMPRESA</vt:lpstr>
      <vt:lpstr>Presentación de PowerPoint</vt:lpstr>
      <vt:lpstr>Presentación de PowerPoint</vt:lpstr>
      <vt:lpstr>ORGANIGRAMA</vt:lpstr>
      <vt:lpstr>PLANTEAMIENTO DEL PROBLEMA</vt:lpstr>
      <vt:lpstr>JUSTIFICACIÓN</vt:lpstr>
      <vt:lpstr>OBJETIVOS</vt:lpstr>
      <vt:lpstr>ALCANCES</vt:lpstr>
      <vt:lpstr>LISTA DE STAKEHOLDERS, ROLES Y MATRIZ DE RESPONSABILIDAD.</vt:lpstr>
      <vt:lpstr>Presentación de PowerPoint</vt:lpstr>
      <vt:lpstr>PROGRAMACIÓN DE ACTIVIDADES</vt:lpstr>
      <vt:lpstr>Presentación de PowerPoint</vt:lpstr>
      <vt:lpstr>ESTIMACIÓN DE RECURSOS Y COSTOS.</vt:lpstr>
      <vt:lpstr>ANÁLISIS DE RIESGOS</vt:lpstr>
      <vt:lpstr>Presentación de PowerPoint</vt:lpstr>
      <vt:lpstr>MÉTODOS DE COMUNICACIÓN</vt:lpstr>
      <vt:lpstr>Presentación de PowerPoint</vt:lpstr>
      <vt:lpstr>MODELO DE NEGOCIOS</vt:lpstr>
      <vt:lpstr>Presentación de PowerPoint</vt:lpstr>
      <vt:lpstr>ESTANDARES APLICADOS EN EL PROYECTO.</vt:lpstr>
      <vt:lpstr>Presentación de PowerPoint</vt:lpstr>
      <vt:lpstr>DEMOSTRACIÓN DEL SOFTWARE</vt:lpstr>
      <vt:lpstr>ANEXOS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Javier Hernández Hernández</dc:creator>
  <cp:lastModifiedBy>Francisco Javier Hernández Hernández</cp:lastModifiedBy>
  <cp:revision>206</cp:revision>
  <dcterms:created xsi:type="dcterms:W3CDTF">2019-08-15T05:27:49Z</dcterms:created>
  <dcterms:modified xsi:type="dcterms:W3CDTF">2019-08-21T15:16:36Z</dcterms:modified>
</cp:coreProperties>
</file>