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81" r:id="rId5"/>
    <p:sldId id="259" r:id="rId6"/>
    <p:sldId id="27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4" r:id="rId23"/>
    <p:sldId id="276" r:id="rId24"/>
    <p:sldId id="275" r:id="rId25"/>
    <p:sldId id="283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0260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9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8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19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68822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949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3044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18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5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472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5AC1E8C-0CF9-436B-A299-46ADE80B9252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0C703A-B4E2-427A-8980-94BB2DC803B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72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n 1" descr="http://www.conecultachiapas.gob.mx/paginas_historicas/imagenes/escudo_chiapas_oficial_chic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7000" l="7143" r="90000">
                        <a14:foregroundMark x1="15000" y1="28500" x2="8571" y2="36500"/>
                        <a14:foregroundMark x1="45714" y1="29500" x2="72143" y2="38500"/>
                        <a14:foregroundMark x1="32143" y1="29500" x2="61429" y2="27500"/>
                        <a14:foregroundMark x1="14286" y1="85000" x2="14286" y2="85000"/>
                        <a14:foregroundMark x1="47143" y1="97000" x2="47143" y2="97000"/>
                        <a14:foregroundMark x1="48571" y1="5500" x2="48571" y2="5500"/>
                        <a14:foregroundMark x1="42857" y1="13500" x2="42857" y2="13500"/>
                        <a14:foregroundMark x1="27143" y1="16000" x2="27143" y2="16000"/>
                        <a14:foregroundMark x1="17857" y1="15000" x2="17857" y2="15000"/>
                        <a14:foregroundMark x1="28571" y1="21500" x2="28571" y2="21500"/>
                        <a14:foregroundMark x1="37143" y1="21000" x2="37143" y2="21000"/>
                        <a14:foregroundMark x1="63571" y1="20000" x2="63571" y2="20000"/>
                        <a14:foregroundMark x1="68571" y1="21500" x2="68571" y2="21500"/>
                        <a14:foregroundMark x1="56429" y1="25000" x2="56429" y2="25000"/>
                        <a14:foregroundMark x1="47857" y1="25500" x2="47857" y2="25500"/>
                        <a14:foregroundMark x1="78571" y1="18000" x2="78571" y2="18000"/>
                        <a14:foregroundMark x1="65714" y1="15000" x2="65714" y2="15000"/>
                        <a14:foregroundMark x1="68571" y1="11000" x2="68571" y2="11000"/>
                        <a14:foregroundMark x1="52857" y1="7000" x2="52857" y2="7000"/>
                        <a14:foregroundMark x1="33571" y1="11000" x2="33571" y2="11000"/>
                        <a14:foregroundMark x1="68571" y1="9000" x2="68571" y2="9000"/>
                        <a14:foregroundMark x1="84286" y1="15500" x2="84286" y2="15500"/>
                        <a14:backgroundMark x1="5000" y1="16500" x2="4286" y2="79500"/>
                        <a14:backgroundMark x1="3571" y1="88000" x2="20000" y2="98000"/>
                        <a14:backgroundMark x1="89286" y1="99000" x2="98571" y2="75000"/>
                        <a14:backgroundMark x1="96429" y1="62500" x2="94286" y2="4500"/>
                        <a14:backgroundMark x1="94286" y1="4500" x2="62143" y2="2500"/>
                        <a14:backgroundMark x1="32143" y1="2000" x2="3571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4848" cy="75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ogoUT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24" y="4618"/>
            <a:ext cx="1162376" cy="7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4" descr="thumbnail_LOGOTIPO_UTS_2-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42" y="13864"/>
            <a:ext cx="1282447" cy="7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3884" y="1226433"/>
            <a:ext cx="70210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UNIVERSIDAD TECNOLÓGICA DE LA SELVA</a:t>
            </a:r>
            <a:endParaRPr kumimoji="0" lang="es-MX" altLang="es-MX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04121" y="3095450"/>
            <a:ext cx="598375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 </a:t>
            </a:r>
            <a:r>
              <a:rPr lang="es-MX" sz="1600" b="1" dirty="0" err="1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Hernández</a:t>
            </a: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 Francisco Javier 	091610050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Méndez Martínez Víctor Hugo		</a:t>
            </a:r>
            <a:r>
              <a:rPr lang="es-MX" sz="1600" b="1" dirty="0" smtClean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091610537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Pérez Mayorga Gerardo Eduardo		091610634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MX" sz="1600" b="1" dirty="0">
                <a:latin typeface="Arial" panose="020B0604020202020204" pitchFamily="34" charset="0"/>
                <a:ea typeface="PMingLiU"/>
                <a:cs typeface="Arial" panose="020B0604020202020204" pitchFamily="34" charset="0"/>
              </a:rPr>
              <a:t>Tapia Domínguez Cecilia de Jesús		091610127</a:t>
            </a:r>
            <a:endParaRPr lang="es-MX" sz="1600" dirty="0">
              <a:latin typeface="Arial" panose="020B0604020202020204" pitchFamily="34" charset="0"/>
              <a:ea typeface="PMingLiU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835885" y="2641997"/>
            <a:ext cx="26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EMPRESA: SM-ROOT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ALCANCES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26961" y="1924956"/>
            <a:ext cx="9639465" cy="315504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Administrar un proyecto que consiste en el desarrollo de una aplicación </a:t>
            </a:r>
            <a:r>
              <a:rPr lang="es-MX" dirty="0" smtClean="0"/>
              <a:t>móvil, siguiendo </a:t>
            </a:r>
            <a:r>
              <a:rPr lang="es-MX" dirty="0" smtClean="0"/>
              <a:t>la metodología </a:t>
            </a:r>
            <a:r>
              <a:rPr lang="es-MX" dirty="0"/>
              <a:t>PMBOK </a:t>
            </a:r>
            <a:r>
              <a:rPr lang="es-MX" dirty="0" smtClean="0"/>
              <a:t>versión 6.0 </a:t>
            </a:r>
            <a:r>
              <a:rPr lang="es-MX" dirty="0"/>
              <a:t>siendo una guía para establecer bases </a:t>
            </a:r>
            <a:r>
              <a:rPr lang="es-MX" dirty="0" smtClean="0"/>
              <a:t>en </a:t>
            </a:r>
            <a:r>
              <a:rPr lang="es-MX" dirty="0"/>
              <a:t>el inicio, </a:t>
            </a:r>
            <a:r>
              <a:rPr lang="es-MX" dirty="0" smtClean="0"/>
              <a:t>planeación, control</a:t>
            </a:r>
            <a:r>
              <a:rPr lang="es-MX" dirty="0"/>
              <a:t>, seguimiento, tiempos, costos  y fin del </a:t>
            </a:r>
            <a:r>
              <a:rPr lang="es-MX" dirty="0" smtClean="0"/>
              <a:t>proyecto. Bajo esta planeación </a:t>
            </a:r>
            <a:r>
              <a:rPr lang="es-MX" dirty="0" smtClean="0"/>
              <a:t>se Incluyen documentos </a:t>
            </a:r>
            <a:r>
              <a:rPr lang="es-MX" dirty="0" smtClean="0"/>
              <a:t>tales como Project Charter, Stakeholders, Diagrama de Gantt, </a:t>
            </a:r>
            <a:r>
              <a:rPr lang="es-MX" dirty="0" smtClean="0"/>
              <a:t>etc. La </a:t>
            </a:r>
            <a:r>
              <a:rPr lang="es-MX" dirty="0" smtClean="0"/>
              <a:t>aplicación Móvil tendrá la finalidad de aportar a la empresa </a:t>
            </a:r>
            <a:r>
              <a:rPr lang="es-MX" b="1" dirty="0" smtClean="0"/>
              <a:t>Panadería San </a:t>
            </a:r>
            <a:r>
              <a:rPr lang="es-MX" b="1" dirty="0" smtClean="0"/>
              <a:t>Pedro </a:t>
            </a:r>
            <a:r>
              <a:rPr lang="es-MX" dirty="0" smtClean="0"/>
              <a:t>control y administración a los módulos y departamentos existentes.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19" y="720125"/>
            <a:ext cx="11385692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LISTA DE STAKEHOLDERS, </a:t>
            </a:r>
            <a:r>
              <a:rPr lang="es-MX" sz="4000" b="1" dirty="0" smtClean="0"/>
              <a:t>ROLES Y MATRIZ DE RESPONSABILIDAD.</a:t>
            </a:r>
            <a:endParaRPr lang="es-MX" sz="4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194419" y="2152521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</a:t>
            </a:r>
            <a:r>
              <a:rPr lang="es-MX" dirty="0" smtClean="0"/>
              <a:t>ista de </a:t>
            </a:r>
            <a:r>
              <a:rPr lang="es-MX" dirty="0"/>
              <a:t>S</a:t>
            </a:r>
            <a:r>
              <a:rPr lang="es-MX" dirty="0" smtClean="0"/>
              <a:t>takeholders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74553" y="2521853"/>
            <a:ext cx="5094041" cy="405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109" y="722091"/>
            <a:ext cx="5403272" cy="30599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3490746"/>
            <a:ext cx="5403272" cy="30717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1530"/>
          <a:stretch/>
        </p:blipFill>
        <p:spPr>
          <a:xfrm>
            <a:off x="949485" y="2483982"/>
            <a:ext cx="5139459" cy="2477391"/>
          </a:xfrm>
          <a:prstGeom prst="rect">
            <a:avLst/>
          </a:prstGeom>
        </p:spPr>
      </p:pic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44526"/>
            <a:ext cx="9601200" cy="671967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 smtClean="0"/>
              <a:t>PROGRAMACIÓN DE ACTIVIDADES</a:t>
            </a:r>
            <a:endParaRPr lang="es-MX" b="1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8" r="38448" b="34391"/>
          <a:stretch/>
        </p:blipFill>
        <p:spPr>
          <a:xfrm>
            <a:off x="2685143" y="1900939"/>
            <a:ext cx="7707085" cy="4811918"/>
          </a:xfrm>
        </p:spPr>
      </p:pic>
      <p:sp>
        <p:nvSpPr>
          <p:cNvPr id="11" name="CuadroTexto 10"/>
          <p:cNvSpPr txBox="1"/>
          <p:nvPr/>
        </p:nvSpPr>
        <p:spPr>
          <a:xfrm>
            <a:off x="5543777" y="1424050"/>
            <a:ext cx="21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Diagrama de Gantt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4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48" y="1309460"/>
            <a:ext cx="7662410" cy="33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ESTIMACIÓN DE RECURSOS Y COSTOS.</a:t>
            </a:r>
            <a:endParaRPr lang="es-MX" sz="4000" dirty="0"/>
          </a:p>
        </p:txBody>
      </p:sp>
      <p:sp>
        <p:nvSpPr>
          <p:cNvPr id="11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109029" y="1545298"/>
            <a:ext cx="23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Costos de recursos</a:t>
            </a:r>
            <a:endParaRPr lang="es-MX" dirty="0"/>
          </a:p>
        </p:txBody>
      </p:sp>
      <p:pic>
        <p:nvPicPr>
          <p:cNvPr id="18" name="Marcador de contenido 17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482208" y="2016230"/>
            <a:ext cx="5633983" cy="46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260" y="67151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ANÁLISIS DE RIESGOS</a:t>
            </a:r>
            <a:endParaRPr lang="es-MX" sz="4000" b="1" dirty="0"/>
          </a:p>
        </p:txBody>
      </p:sp>
      <p:sp>
        <p:nvSpPr>
          <p:cNvPr id="6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122048" y="1908628"/>
            <a:ext cx="10591624" cy="474235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531269" y="1539296"/>
            <a:ext cx="340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Plan de Identificación de Riesgos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6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606" y="1571113"/>
            <a:ext cx="10351536" cy="455028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52168" y="1201781"/>
            <a:ext cx="36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Seguimiento y control de Riesgos</a:t>
            </a:r>
            <a:endParaRPr lang="es-MX" dirty="0"/>
          </a:p>
        </p:txBody>
      </p:sp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 smtClean="0"/>
              <a:t>MÉTODOS DE COMUNICACIÓN</a:t>
            </a:r>
            <a:endParaRPr lang="es-MX" sz="4000" dirty="0"/>
          </a:p>
        </p:txBody>
      </p:sp>
      <p:sp>
        <p:nvSpPr>
          <p:cNvPr id="8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b="41279"/>
          <a:stretch/>
        </p:blipFill>
        <p:spPr>
          <a:xfrm>
            <a:off x="1209064" y="2212974"/>
            <a:ext cx="10681134" cy="39530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83712" y="174890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Matriz de comunicaciones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8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60" y="2084076"/>
            <a:ext cx="5578567" cy="31020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03" y="2102532"/>
            <a:ext cx="4820883" cy="310207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52168" y="1623488"/>
            <a:ext cx="371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Calendario de Reuniones</a:t>
            </a:r>
            <a:endParaRPr lang="es-MX" dirty="0"/>
          </a:p>
        </p:txBody>
      </p:sp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5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0650" y="86836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NOMBRE DEL PROYECTO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999169"/>
            <a:ext cx="9601200" cy="416098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APPMO-SP (APLICACIÓN MÓVIL SAN PEDRO)</a:t>
            </a:r>
          </a:p>
          <a:p>
            <a:pPr marL="0" indent="0" algn="ctr">
              <a:buNone/>
            </a:pPr>
            <a:endParaRPr lang="es-MX" b="1" dirty="0"/>
          </a:p>
          <a:p>
            <a:pPr marL="0" indent="0" algn="ctr">
              <a:buNone/>
            </a:pPr>
            <a:endParaRPr lang="es-MX" b="1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2052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4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32" y="2578098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6275" y="958295"/>
            <a:ext cx="9601200" cy="831155"/>
          </a:xfrm>
        </p:spPr>
        <p:txBody>
          <a:bodyPr/>
          <a:lstStyle/>
          <a:p>
            <a:pPr algn="ctr"/>
            <a:r>
              <a:rPr lang="es-MX" dirty="0" smtClean="0"/>
              <a:t>MODELO DE NEGOCIOS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488100" y="2239751"/>
            <a:ext cx="451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MODELO DE PROCESO DE NEGOCIOS. AS-IS.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t="2610" r="883" b="18660"/>
          <a:stretch/>
        </p:blipFill>
        <p:spPr>
          <a:xfrm>
            <a:off x="814437" y="2609083"/>
            <a:ext cx="11075761" cy="2565813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7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2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15807" y="1628872"/>
            <a:ext cx="453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PROCESO MODELO DE NEGOCIOS. TO-BE.</a:t>
            </a:r>
            <a:endParaRPr lang="es-MX" dirty="0"/>
          </a:p>
        </p:txBody>
      </p:sp>
      <p:pic>
        <p:nvPicPr>
          <p:cNvPr id="7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3766" r="1573" b="27259"/>
          <a:stretch/>
        </p:blipFill>
        <p:spPr>
          <a:xfrm>
            <a:off x="1437113" y="1998204"/>
            <a:ext cx="10088187" cy="3084395"/>
          </a:xfrm>
          <a:prstGeom prst="rect">
            <a:avLst/>
          </a:prstGeom>
        </p:spPr>
      </p:pic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0925" y="747229"/>
            <a:ext cx="9601200" cy="751764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ESTANDARES APLICADOS EN EL PROYECTO.</a:t>
            </a:r>
            <a:endParaRPr lang="es-MX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62199" y="2209080"/>
            <a:ext cx="8146143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ISO/IEC 25000, conocida como Suaré (System and Software </a:t>
            </a:r>
            <a:r>
              <a:rPr lang="es-MX" sz="2000" dirty="0" err="1" smtClean="0"/>
              <a:t>Quality</a:t>
            </a:r>
            <a:r>
              <a:rPr lang="es-MX" sz="2000" dirty="0"/>
              <a:t> </a:t>
            </a:r>
            <a:r>
              <a:rPr lang="es-MX" sz="2000" dirty="0" err="1" smtClean="0"/>
              <a:t>Requirements</a:t>
            </a:r>
            <a:r>
              <a:rPr lang="es-MX" sz="2000" dirty="0" smtClean="0"/>
              <a:t> </a:t>
            </a:r>
            <a:r>
              <a:rPr lang="es-MX" sz="2000" dirty="0"/>
              <a:t>and Evaluación), es una familia de normas que tiene por </a:t>
            </a:r>
            <a:r>
              <a:rPr lang="es-MX" sz="2000" dirty="0" smtClean="0"/>
              <a:t>objetivo </a:t>
            </a:r>
            <a:r>
              <a:rPr lang="es-MX" sz="2000" dirty="0"/>
              <a:t>la creación de un marco de trabajo común para evaluar la calidad </a:t>
            </a:r>
            <a:r>
              <a:rPr lang="es-MX" sz="2000" dirty="0" smtClean="0"/>
              <a:t>del </a:t>
            </a:r>
            <a:r>
              <a:rPr lang="es-MX" sz="2000" dirty="0"/>
              <a:t>producto software</a:t>
            </a:r>
            <a:r>
              <a:rPr lang="es-MX" sz="2000" dirty="0" smtClean="0"/>
              <a:t>. </a:t>
            </a:r>
            <a:r>
              <a:rPr lang="es-MX" sz="2000" dirty="0"/>
              <a:t>, </a:t>
            </a:r>
            <a:r>
              <a:rPr lang="es-MX" sz="2000" dirty="0" smtClean="0"/>
              <a:t>describe </a:t>
            </a:r>
            <a:r>
              <a:rPr lang="es-MX" sz="2000" dirty="0"/>
              <a:t>las particularidades de un modelo de calidad </a:t>
            </a:r>
            <a:r>
              <a:rPr lang="es-MX" sz="2000" dirty="0" smtClean="0"/>
              <a:t>del </a:t>
            </a:r>
            <a:r>
              <a:rPr lang="es-MX" sz="2000" dirty="0"/>
              <a:t>producto </a:t>
            </a:r>
            <a:r>
              <a:rPr lang="es-MX" sz="2000" dirty="0" smtClean="0"/>
              <a:t>software, que </a:t>
            </a:r>
            <a:r>
              <a:rPr lang="es-MX" sz="2000" dirty="0"/>
              <a:t>abordaba el proceso de evaluación de productos </a:t>
            </a:r>
            <a:r>
              <a:rPr lang="es-MX" sz="2000" dirty="0" smtClean="0"/>
              <a:t>software.</a:t>
            </a:r>
            <a:endParaRPr lang="es-MX" sz="2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700365" y="1663595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ISO 25000</a:t>
            </a:r>
            <a:endParaRPr lang="es-MX" sz="2400" b="1" dirty="0"/>
          </a:p>
        </p:txBody>
      </p:sp>
      <p:sp>
        <p:nvSpPr>
          <p:cNvPr id="7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9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517445" y="1503096"/>
            <a:ext cx="9905298" cy="27205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El </a:t>
            </a:r>
            <a:r>
              <a:rPr lang="es-MX" dirty="0"/>
              <a:t>estándar IEEE 830-1998 para el SRS o ERS (Especificación de requerimientos de </a:t>
            </a:r>
            <a:r>
              <a:rPr lang="es-MX" dirty="0"/>
              <a:t> </a:t>
            </a:r>
            <a:r>
              <a:rPr lang="es-MX" dirty="0" smtClean="0"/>
              <a:t> </a:t>
            </a:r>
            <a:r>
              <a:rPr lang="es-MX" dirty="0" smtClean="0"/>
              <a:t>software</a:t>
            </a:r>
            <a:r>
              <a:rPr lang="es-MX" dirty="0"/>
              <a:t>) es un conjunto de recomendaciones para la especificación de los </a:t>
            </a:r>
            <a:r>
              <a:rPr lang="es-MX" dirty="0"/>
              <a:t> </a:t>
            </a:r>
            <a:r>
              <a:rPr lang="es-MX" dirty="0" smtClean="0"/>
              <a:t>requerimiento </a:t>
            </a:r>
            <a:r>
              <a:rPr lang="es-MX" dirty="0"/>
              <a:t>o requisitos de software el cual tiene como producto final la </a:t>
            </a:r>
            <a:r>
              <a:rPr lang="es-MX" dirty="0"/>
              <a:t> </a:t>
            </a:r>
            <a:r>
              <a:rPr lang="es-MX" dirty="0" smtClean="0"/>
              <a:t>documentación </a:t>
            </a:r>
            <a:r>
              <a:rPr lang="es-MX" dirty="0"/>
              <a:t>de los acuerdos entre el cliente y el grupo de desarrollo para </a:t>
            </a:r>
            <a:r>
              <a:rPr lang="es-MX" dirty="0" smtClean="0"/>
              <a:t>así cumplir </a:t>
            </a:r>
            <a:r>
              <a:rPr lang="es-MX" dirty="0"/>
              <a:t>con la totalidad de exigencias </a:t>
            </a:r>
            <a:r>
              <a:rPr lang="es-MX" dirty="0" smtClean="0"/>
              <a:t>estipuladas.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652168" y="815197"/>
            <a:ext cx="332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IEEE 830</a:t>
            </a:r>
            <a:endParaRPr lang="es-MX" sz="2400" b="1" dirty="0"/>
          </a:p>
        </p:txBody>
      </p:sp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9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DEMOSTRACIÓN DEL SOFTWARE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862" y="1905680"/>
            <a:ext cx="5792962" cy="3938814"/>
          </a:xfrm>
          <a:prstGeom prst="rect">
            <a:avLst/>
          </a:prstGeom>
        </p:spPr>
      </p:pic>
      <p:sp>
        <p:nvSpPr>
          <p:cNvPr id="5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6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4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146503"/>
            <a:ext cx="3662438" cy="274682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0" y="3788229"/>
            <a:ext cx="3280227" cy="24601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06" y="3788229"/>
            <a:ext cx="3280227" cy="246017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24009" y="2971448"/>
            <a:ext cx="529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Capacitación a Usuarios Administrativos de empresa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2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1888" y="852488"/>
            <a:ext cx="9601200" cy="838200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/>
              <a:t>SOBRE LA EMPRESA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3102" y="1690688"/>
            <a:ext cx="8190041" cy="335801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Pedro</a:t>
            </a:r>
            <a:r>
              <a:rPr lang="es-MX" dirty="0"/>
              <a:t> se encuentra ubicada en esquina con </a:t>
            </a:r>
            <a:r>
              <a:rPr lang="es-MX" dirty="0" smtClean="0"/>
              <a:t>Calzada Salomón </a:t>
            </a:r>
            <a:r>
              <a:rPr lang="es-MX" dirty="0"/>
              <a:t>Gonzales y Puerto Madero en San Cristóbal de Las </a:t>
            </a:r>
            <a:r>
              <a:rPr lang="es-MX" dirty="0" smtClean="0"/>
              <a:t>Casas, y es </a:t>
            </a:r>
            <a:r>
              <a:rPr lang="es-MX" dirty="0"/>
              <a:t>una </a:t>
            </a:r>
            <a:r>
              <a:rPr lang="es-MX" dirty="0" smtClean="0"/>
              <a:t>empresa panificadora </a:t>
            </a:r>
            <a:r>
              <a:rPr lang="es-MX" dirty="0"/>
              <a:t>que se dedica a la venta de todo </a:t>
            </a:r>
            <a:r>
              <a:rPr lang="es-MX" dirty="0" smtClean="0"/>
              <a:t>lo relacionado </a:t>
            </a:r>
            <a:r>
              <a:rPr lang="es-MX" dirty="0" smtClean="0"/>
              <a:t> con </a:t>
            </a:r>
            <a:r>
              <a:rPr lang="es-MX" dirty="0" smtClean="0"/>
              <a:t>la Industria del Pan. </a:t>
            </a:r>
            <a:r>
              <a:rPr lang="es-MX" dirty="0" smtClean="0"/>
              <a:t>La </a:t>
            </a:r>
            <a:r>
              <a:rPr lang="es-MX" dirty="0" smtClean="0"/>
              <a:t>organización </a:t>
            </a:r>
            <a:r>
              <a:rPr lang="es-MX" dirty="0"/>
              <a:t>cuenta con diferentes sucursales posicionados </a:t>
            </a:r>
            <a:r>
              <a:rPr lang="es-MX" dirty="0" smtClean="0"/>
              <a:t>de </a:t>
            </a:r>
            <a:r>
              <a:rPr lang="es-MX" dirty="0"/>
              <a:t>manera </a:t>
            </a:r>
            <a:r>
              <a:rPr lang="es-MX" dirty="0" smtClean="0"/>
              <a:t>estratégica en la ciudad y realiza ventas en mayoreo</a:t>
            </a:r>
            <a:r>
              <a:rPr lang="es-MX" dirty="0"/>
              <a:t>, menudeo y </a:t>
            </a:r>
            <a:r>
              <a:rPr lang="es-MX" dirty="0" smtClean="0"/>
              <a:t>ventas </a:t>
            </a:r>
            <a:r>
              <a:rPr lang="es-MX" dirty="0" smtClean="0"/>
              <a:t>en rutas (que </a:t>
            </a:r>
            <a:r>
              <a:rPr lang="es-MX" dirty="0"/>
              <a:t>es un método muy sutil que consiste en la venta de productos por </a:t>
            </a:r>
            <a:r>
              <a:rPr lang="es-MX" dirty="0" smtClean="0"/>
              <a:t>rutas </a:t>
            </a:r>
            <a:r>
              <a:rPr lang="es-MX" dirty="0" smtClean="0"/>
              <a:t>ya definidas por la empresa).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b="1" dirty="0"/>
          </a:p>
        </p:txBody>
      </p:sp>
      <p:sp>
        <p:nvSpPr>
          <p:cNvPr id="10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1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02" y="4984751"/>
            <a:ext cx="1658436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43" y="1309431"/>
            <a:ext cx="3487861" cy="342418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746762" y="4789620"/>
            <a:ext cx="338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Empresa Panadería San Pedro</a:t>
            </a:r>
            <a:endParaRPr lang="es-MX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36" y="1309432"/>
            <a:ext cx="2531750" cy="337566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599" y="1285170"/>
            <a:ext cx="2568142" cy="342418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5936343" y="4733620"/>
            <a:ext cx="58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equipo de trabajo en las instalaciones de la Panadería.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65339" y="454246"/>
            <a:ext cx="441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dirty="0" smtClean="0"/>
              <a:t>Análisis </a:t>
            </a:r>
            <a:r>
              <a:rPr lang="es-MX" sz="4000" b="1" dirty="0" smtClean="0"/>
              <a:t>FODA</a:t>
            </a:r>
            <a:endParaRPr lang="es-MX" sz="4000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971" y="1408199"/>
            <a:ext cx="8456453" cy="4923225"/>
          </a:xfrm>
          <a:prstGeom prst="rect">
            <a:avLst/>
          </a:prstGeom>
        </p:spPr>
      </p:pic>
      <p:sp>
        <p:nvSpPr>
          <p:cNvPr id="12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3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ORGANIGRAMA</a:t>
            </a:r>
            <a:endParaRPr lang="es-MX" sz="4000" b="1" dirty="0"/>
          </a:p>
        </p:txBody>
      </p:sp>
      <p:pic>
        <p:nvPicPr>
          <p:cNvPr id="4" name="Marcador de contenido 3" descr="C:\Users\FRANC\Desktop\Diagrama1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3" y="2171700"/>
            <a:ext cx="10256293" cy="38858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10" name="Imagen 53" descr="Logo_SM-R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52" descr="Logo_SM-ROOT"/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54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5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 smtClean="0"/>
              <a:t>PLANTEAMIENTO DEL PROBLEMA</a:t>
            </a:r>
            <a:endParaRPr lang="es-MX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6275" y="1618345"/>
            <a:ext cx="8591096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/>
              <a:t>La panadería </a:t>
            </a:r>
            <a:r>
              <a:rPr lang="es-MX" b="1" dirty="0"/>
              <a:t>San </a:t>
            </a:r>
            <a:r>
              <a:rPr lang="es-MX" b="1" dirty="0" smtClean="0"/>
              <a:t>Pedro</a:t>
            </a:r>
            <a:r>
              <a:rPr lang="es-MX" dirty="0" smtClean="0"/>
              <a:t> es una empresa grande con una trayectoria de </a:t>
            </a:r>
            <a:r>
              <a:rPr lang="es-MX" dirty="0" smtClean="0"/>
              <a:t>años en </a:t>
            </a:r>
            <a:r>
              <a:rPr lang="es-MX" dirty="0" smtClean="0"/>
              <a:t>el mercado. No obstante, </a:t>
            </a:r>
            <a:r>
              <a:rPr lang="es-MX" dirty="0"/>
              <a:t>con el tiempo no se ha podido actualizar </a:t>
            </a:r>
            <a:r>
              <a:rPr lang="es-MX" dirty="0" smtClean="0"/>
              <a:t>en </a:t>
            </a:r>
            <a:r>
              <a:rPr lang="es-MX" dirty="0" smtClean="0"/>
              <a:t>tecnologías, por </a:t>
            </a:r>
            <a:r>
              <a:rPr lang="es-MX" dirty="0"/>
              <a:t>lo consiguiente </a:t>
            </a:r>
            <a:r>
              <a:rPr lang="es-MX" dirty="0" smtClean="0"/>
              <a:t>maneja todo </a:t>
            </a:r>
            <a:r>
              <a:rPr lang="es-MX" dirty="0"/>
              <a:t>el control </a:t>
            </a:r>
            <a:r>
              <a:rPr lang="es-MX" dirty="0" smtClean="0"/>
              <a:t>de  inventarios</a:t>
            </a:r>
            <a:r>
              <a:rPr lang="es-MX" dirty="0"/>
              <a:t>, </a:t>
            </a:r>
            <a:r>
              <a:rPr lang="es-MX" dirty="0" smtClean="0"/>
              <a:t>ventas, compras</a:t>
            </a:r>
            <a:r>
              <a:rPr lang="es-MX" dirty="0"/>
              <a:t>, suministros, registros de </a:t>
            </a:r>
            <a:r>
              <a:rPr lang="es-MX" dirty="0" smtClean="0"/>
              <a:t>entradas, salidas y rutas </a:t>
            </a:r>
            <a:r>
              <a:rPr lang="es-MX" dirty="0"/>
              <a:t>en hojas de </a:t>
            </a:r>
            <a:r>
              <a:rPr lang="es-MX" dirty="0" smtClean="0"/>
              <a:t>Excel. Esta </a:t>
            </a:r>
            <a:r>
              <a:rPr lang="es-MX" dirty="0" smtClean="0"/>
              <a:t>forma de trabajar </a:t>
            </a:r>
            <a:r>
              <a:rPr lang="es-MX" dirty="0" smtClean="0"/>
              <a:t>es un ambiguo ya que es </a:t>
            </a:r>
            <a:r>
              <a:rPr lang="es-MX" dirty="0" smtClean="0"/>
              <a:t>muy susceptible a </a:t>
            </a:r>
            <a:r>
              <a:rPr lang="es-MX" dirty="0" smtClean="0"/>
              <a:t>que existan perdidas </a:t>
            </a:r>
            <a:r>
              <a:rPr lang="es-MX" dirty="0" smtClean="0"/>
              <a:t>y la </a:t>
            </a:r>
            <a:r>
              <a:rPr lang="es-MX" dirty="0" smtClean="0"/>
              <a:t>información no </a:t>
            </a:r>
            <a:r>
              <a:rPr lang="es-MX" dirty="0" smtClean="0"/>
              <a:t>siempre es exacta ni fiable, lo que compromete a la empresa a tener </a:t>
            </a:r>
            <a:r>
              <a:rPr lang="es-MX" dirty="0" smtClean="0"/>
              <a:t>perdidas</a:t>
            </a:r>
            <a:r>
              <a:rPr lang="es-MX" dirty="0"/>
              <a:t> </a:t>
            </a:r>
            <a:r>
              <a:rPr lang="es-MX" dirty="0" smtClean="0"/>
              <a:t>en materiales y productos.</a:t>
            </a: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4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JUSTIFICACIÓN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9197" y="1784595"/>
            <a:ext cx="9611953" cy="38034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La empresa panadería </a:t>
            </a:r>
            <a:r>
              <a:rPr lang="es-MX" b="1" dirty="0" smtClean="0"/>
              <a:t>San Pedro</a:t>
            </a:r>
            <a:r>
              <a:rPr lang="es-MX" dirty="0" smtClean="0"/>
              <a:t> carece de un control inteligente </a:t>
            </a:r>
            <a:r>
              <a:rPr lang="es-MX" dirty="0" smtClean="0"/>
              <a:t>para administrar </a:t>
            </a:r>
            <a:r>
              <a:rPr lang="es-MX" dirty="0" smtClean="0"/>
              <a:t>sus departamentos, </a:t>
            </a:r>
            <a:r>
              <a:rPr lang="es-MX" dirty="0"/>
              <a:t>inventarios, </a:t>
            </a:r>
            <a:r>
              <a:rPr lang="es-MX" dirty="0" smtClean="0"/>
              <a:t>ventas, compras</a:t>
            </a:r>
            <a:r>
              <a:rPr lang="es-MX" dirty="0"/>
              <a:t>, suministros, registros </a:t>
            </a:r>
            <a:r>
              <a:rPr lang="es-MX" dirty="0" smtClean="0"/>
              <a:t>de entradas</a:t>
            </a:r>
            <a:r>
              <a:rPr lang="es-MX" dirty="0"/>
              <a:t>, salidas y </a:t>
            </a:r>
            <a:r>
              <a:rPr lang="es-MX" dirty="0" smtClean="0"/>
              <a:t>rutas. Por lo que es muy común que existan perdidas  de </a:t>
            </a:r>
            <a:r>
              <a:rPr lang="es-MX" dirty="0" smtClean="0"/>
              <a:t>información.</a:t>
            </a:r>
            <a:r>
              <a:rPr lang="es-MX" dirty="0"/>
              <a:t> </a:t>
            </a:r>
            <a:r>
              <a:rPr lang="es-MX" dirty="0" smtClean="0"/>
              <a:t>El </a:t>
            </a:r>
            <a:r>
              <a:rPr lang="es-MX" dirty="0" smtClean="0"/>
              <a:t>desarrollo de una aplicación móvil que permita conocer los estados de </a:t>
            </a:r>
            <a:r>
              <a:rPr lang="es-MX" dirty="0" smtClean="0"/>
              <a:t>cada modulo </a:t>
            </a:r>
            <a:r>
              <a:rPr lang="es-MX" dirty="0" smtClean="0"/>
              <a:t>y departamento de la empresa, será una forma para mejorar la parte </a:t>
            </a:r>
            <a:r>
              <a:rPr lang="es-MX" dirty="0" smtClean="0"/>
              <a:t> administrativa </a:t>
            </a:r>
            <a:r>
              <a:rPr lang="es-MX" dirty="0" smtClean="0"/>
              <a:t>de la empresa. El fin de la aplicación consistirá en que, tanto los </a:t>
            </a:r>
            <a:r>
              <a:rPr lang="es-MX" dirty="0" smtClean="0"/>
              <a:t>empleados con permisos nivel administrador </a:t>
            </a:r>
            <a:r>
              <a:rPr lang="es-MX" dirty="0" smtClean="0"/>
              <a:t>puedan tener a la mano la información sin que existan perdidas.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9700" y="685800"/>
            <a:ext cx="9601200" cy="1485900"/>
          </a:xfrm>
        </p:spPr>
        <p:txBody>
          <a:bodyPr/>
          <a:lstStyle/>
          <a:p>
            <a:pPr algn="ctr"/>
            <a:r>
              <a:rPr lang="es-MX" b="1" dirty="0" smtClean="0"/>
              <a:t>OBJETIVOS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9185" y="1750785"/>
            <a:ext cx="9122229" cy="367491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Administrar </a:t>
            </a:r>
            <a:r>
              <a:rPr lang="es-MX" dirty="0"/>
              <a:t>el proyecto de la aplicación Móvil de la Panadería San </a:t>
            </a:r>
            <a:r>
              <a:rPr lang="es-MX" dirty="0" smtClean="0"/>
              <a:t>Pedro gestionando </a:t>
            </a:r>
            <a:r>
              <a:rPr lang="es-MX" dirty="0"/>
              <a:t>en sus diferentes etapas de desarrollo, llevando acabo la realización </a:t>
            </a:r>
            <a:r>
              <a:rPr lang="es-MX" dirty="0" smtClean="0"/>
              <a:t>de documentos </a:t>
            </a:r>
            <a:r>
              <a:rPr lang="es-MX" dirty="0" smtClean="0"/>
              <a:t>la </a:t>
            </a:r>
            <a:r>
              <a:rPr lang="es-MX" dirty="0"/>
              <a:t>cual servirá de apoyo para el </a:t>
            </a:r>
            <a:r>
              <a:rPr lang="es-MX" dirty="0" smtClean="0"/>
              <a:t>desarrollo de la misma, durando </a:t>
            </a:r>
            <a:r>
              <a:rPr lang="es-MX" dirty="0" smtClean="0"/>
              <a:t>en un periodo total </a:t>
            </a:r>
            <a:r>
              <a:rPr lang="es-MX" dirty="0" smtClean="0"/>
              <a:t>de </a:t>
            </a:r>
            <a:r>
              <a:rPr lang="es-MX" dirty="0"/>
              <a:t>8 </a:t>
            </a:r>
            <a:r>
              <a:rPr lang="es-MX" dirty="0" smtClean="0"/>
              <a:t>meses, iniciando en </a:t>
            </a:r>
            <a:r>
              <a:rPr lang="es-MX" dirty="0"/>
              <a:t>el mes de enero y </a:t>
            </a:r>
            <a:r>
              <a:rPr lang="es-MX" dirty="0" smtClean="0"/>
              <a:t>finalizando </a:t>
            </a:r>
            <a:r>
              <a:rPr lang="es-MX" dirty="0"/>
              <a:t>en el mes de </a:t>
            </a:r>
            <a:r>
              <a:rPr lang="es-MX" dirty="0" smtClean="0"/>
              <a:t>agosto. El </a:t>
            </a:r>
            <a:r>
              <a:rPr lang="es-MX" dirty="0" smtClean="0"/>
              <a:t>proyecto será guiado usando la metodología del PMBOK </a:t>
            </a:r>
            <a:r>
              <a:rPr lang="es-MX" dirty="0" smtClean="0"/>
              <a:t>versión 6.0 para </a:t>
            </a:r>
            <a:r>
              <a:rPr lang="es-MX" dirty="0" smtClean="0"/>
              <a:t>establecer </a:t>
            </a:r>
            <a:r>
              <a:rPr lang="es-MX" dirty="0" smtClean="0"/>
              <a:t>bases en </a:t>
            </a:r>
            <a:r>
              <a:rPr lang="es-MX" dirty="0" smtClean="0"/>
              <a:t>el inicio, planeación, control, seguimiento, tiempos, costos  y fin del proyecto.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  <a:p>
            <a:pPr marL="0" indent="0" algn="just">
              <a:lnSpc>
                <a:spcPct val="150000"/>
              </a:lnSpc>
              <a:buNone/>
            </a:pPr>
            <a:endParaRPr lang="es-MX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s-MX" dirty="0"/>
          </a:p>
        </p:txBody>
      </p:sp>
      <p:sp>
        <p:nvSpPr>
          <p:cNvPr id="4" name="Documento 3"/>
          <p:cNvSpPr/>
          <p:nvPr/>
        </p:nvSpPr>
        <p:spPr>
          <a:xfrm flipH="1">
            <a:off x="-14111" y="-19049"/>
            <a:ext cx="12206111" cy="60801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24"/>
              <a:gd name="connsiteX1" fmla="*/ 21600 w 21600"/>
              <a:gd name="connsiteY1" fmla="*/ 11269 h 21324"/>
              <a:gd name="connsiteX2" fmla="*/ 21600 w 21600"/>
              <a:gd name="connsiteY2" fmla="*/ 17322 h 21324"/>
              <a:gd name="connsiteX3" fmla="*/ 0 w 21600"/>
              <a:gd name="connsiteY3" fmla="*/ 20172 h 21324"/>
              <a:gd name="connsiteX4" fmla="*/ 0 w 21600"/>
              <a:gd name="connsiteY4" fmla="*/ 0 h 21324"/>
              <a:gd name="connsiteX0" fmla="*/ 0 w 21600"/>
              <a:gd name="connsiteY0" fmla="*/ 752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0 w 21600"/>
              <a:gd name="connsiteY4" fmla="*/ 752 h 10055"/>
              <a:gd name="connsiteX0" fmla="*/ 24 w 21600"/>
              <a:gd name="connsiteY0" fmla="*/ 877 h 10055"/>
              <a:gd name="connsiteX1" fmla="*/ 21600 w 21600"/>
              <a:gd name="connsiteY1" fmla="*/ 0 h 10055"/>
              <a:gd name="connsiteX2" fmla="*/ 21600 w 21600"/>
              <a:gd name="connsiteY2" fmla="*/ 6053 h 10055"/>
              <a:gd name="connsiteX3" fmla="*/ 0 w 21600"/>
              <a:gd name="connsiteY3" fmla="*/ 8903 h 10055"/>
              <a:gd name="connsiteX4" fmla="*/ 24 w 21600"/>
              <a:gd name="connsiteY4" fmla="*/ 877 h 10055"/>
              <a:gd name="connsiteX0" fmla="*/ 1 w 21625"/>
              <a:gd name="connsiteY0" fmla="*/ 126 h 10055"/>
              <a:gd name="connsiteX1" fmla="*/ 21625 w 21625"/>
              <a:gd name="connsiteY1" fmla="*/ 0 h 10055"/>
              <a:gd name="connsiteX2" fmla="*/ 21625 w 21625"/>
              <a:gd name="connsiteY2" fmla="*/ 6053 h 10055"/>
              <a:gd name="connsiteX3" fmla="*/ 25 w 21625"/>
              <a:gd name="connsiteY3" fmla="*/ 8903 h 10055"/>
              <a:gd name="connsiteX4" fmla="*/ 1 w 21625"/>
              <a:gd name="connsiteY4" fmla="*/ 126 h 1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25" h="10055">
                <a:moveTo>
                  <a:pt x="1" y="126"/>
                </a:moveTo>
                <a:lnTo>
                  <a:pt x="21625" y="0"/>
                </a:lnTo>
                <a:lnTo>
                  <a:pt x="21625" y="6053"/>
                </a:lnTo>
                <a:cubicBezTo>
                  <a:pt x="10825" y="6053"/>
                  <a:pt x="10825" y="12653"/>
                  <a:pt x="25" y="8903"/>
                </a:cubicBezTo>
                <a:cubicBezTo>
                  <a:pt x="33" y="6228"/>
                  <a:pt x="-7" y="2801"/>
                  <a:pt x="1" y="126"/>
                </a:cubicBezTo>
                <a:close/>
              </a:path>
            </a:pathLst>
          </a:custGeom>
          <a:solidFill>
            <a:srgbClr val="FF993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MX"/>
          </a:p>
        </p:txBody>
      </p:sp>
      <p:pic>
        <p:nvPicPr>
          <p:cNvPr id="5" name="Imagen 53" descr="Logo_SM-R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4"/>
          <a:stretch>
            <a:fillRect/>
          </a:stretch>
        </p:blipFill>
        <p:spPr bwMode="auto">
          <a:xfrm>
            <a:off x="796925" y="-19049"/>
            <a:ext cx="1149350" cy="66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2" descr="Logo_SM-ROOT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169"/>
          <a:stretch>
            <a:fillRect/>
          </a:stretch>
        </p:blipFill>
        <p:spPr bwMode="auto">
          <a:xfrm>
            <a:off x="4652168" y="63500"/>
            <a:ext cx="3040063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4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4286" y="-47625"/>
            <a:ext cx="6318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676</TotalTime>
  <Words>731</Words>
  <Application>Microsoft Office PowerPoint</Application>
  <PresentationFormat>Panorámica</PresentationFormat>
  <Paragraphs>46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PMingLiU</vt:lpstr>
      <vt:lpstr>Arial</vt:lpstr>
      <vt:lpstr>Franklin Gothic Book</vt:lpstr>
      <vt:lpstr>Times New Roman</vt:lpstr>
      <vt:lpstr>Crop</vt:lpstr>
      <vt:lpstr>Presentación de PowerPoint</vt:lpstr>
      <vt:lpstr>NOMBRE DEL PROYECTO</vt:lpstr>
      <vt:lpstr>SOBRE LA EMPRESA</vt:lpstr>
      <vt:lpstr>Presentación de PowerPoint</vt:lpstr>
      <vt:lpstr>Presentación de PowerPoint</vt:lpstr>
      <vt:lpstr>ORGANIGRAMA</vt:lpstr>
      <vt:lpstr>PLANTEAMIENTO DEL PROBLEMA</vt:lpstr>
      <vt:lpstr>JUSTIFICACIÓN</vt:lpstr>
      <vt:lpstr>OBJETIVOS</vt:lpstr>
      <vt:lpstr>ALCANCES</vt:lpstr>
      <vt:lpstr>LISTA DE STAKEHOLDERS, ROLES Y MATRIZ DE RESPONSABILIDAD.</vt:lpstr>
      <vt:lpstr>Presentación de PowerPoint</vt:lpstr>
      <vt:lpstr>PROGRAMACIÓN DE ACTIVIDADES</vt:lpstr>
      <vt:lpstr>Presentación de PowerPoint</vt:lpstr>
      <vt:lpstr>ESTIMACIÓN DE RECURSOS Y COSTOS.</vt:lpstr>
      <vt:lpstr>ANÁLISIS DE RIESGOS</vt:lpstr>
      <vt:lpstr>Presentación de PowerPoint</vt:lpstr>
      <vt:lpstr>MÉTODOS DE COMUNICACIÓN</vt:lpstr>
      <vt:lpstr>Presentación de PowerPoint</vt:lpstr>
      <vt:lpstr>MODELO DE NEGOCIOS</vt:lpstr>
      <vt:lpstr>Presentación de PowerPoint</vt:lpstr>
      <vt:lpstr>ESTANDARES APLICADOS EN EL PROYECTO.</vt:lpstr>
      <vt:lpstr>Presentación de PowerPoint</vt:lpstr>
      <vt:lpstr>DEMOSTRACIÓN DEL SOFTWARE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Javier Hernández Hernández</dc:creator>
  <cp:lastModifiedBy>HuGo</cp:lastModifiedBy>
  <cp:revision>171</cp:revision>
  <dcterms:created xsi:type="dcterms:W3CDTF">2019-08-15T05:27:49Z</dcterms:created>
  <dcterms:modified xsi:type="dcterms:W3CDTF">2019-08-20T05:57:20Z</dcterms:modified>
</cp:coreProperties>
</file>