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43" autoAdjust="0"/>
    <p:restoredTop sz="94652" autoAdjust="0"/>
  </p:normalViewPr>
  <p:slideViewPr>
    <p:cSldViewPr>
      <p:cViewPr varScale="1">
        <p:scale>
          <a:sx n="70" d="100"/>
          <a:sy n="70" d="100"/>
        </p:scale>
        <p:origin x="147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967F9A-2BE5-454C-9629-F6799F9B36AA}" type="doc">
      <dgm:prSet loTypeId="urn:microsoft.com/office/officeart/2005/8/layout/arrow2" loCatId="process" qsTypeId="urn:microsoft.com/office/officeart/2005/8/quickstyle/simple1" qsCatId="simple" csTypeId="urn:microsoft.com/office/officeart/2005/8/colors/colorful4" csCatId="colorful" phldr="1"/>
      <dgm:spPr/>
    </dgm:pt>
    <dgm:pt modelId="{9D76B6C9-6A1A-4EAC-909C-D97F79E20FC3}">
      <dgm:prSet phldrT="[Texto]" custT="1"/>
      <dgm:spPr/>
      <dgm:t>
        <a:bodyPr/>
        <a:lstStyle/>
        <a:p>
          <a:r>
            <a:rPr lang="es-MX" sz="1200" b="1" dirty="0" smtClean="0">
              <a:solidFill>
                <a:schemeClr val="tx1"/>
              </a:solidFill>
            </a:rPr>
            <a:t>Administración de recursos humanos del proyecto de T.I</a:t>
          </a:r>
          <a:r>
            <a:rPr lang="es-MX" sz="1100" b="1" dirty="0" smtClean="0">
              <a:solidFill>
                <a:schemeClr val="tx1"/>
              </a:solidFill>
            </a:rPr>
            <a:t>.</a:t>
          </a:r>
        </a:p>
      </dgm:t>
    </dgm:pt>
    <dgm:pt modelId="{B893353D-061F-428D-A828-20C898288DC0}" type="parTrans" cxnId="{E03FB2CE-DF2F-4DBC-8E63-DD91EB6A949E}">
      <dgm:prSet/>
      <dgm:spPr/>
      <dgm:t>
        <a:bodyPr/>
        <a:lstStyle/>
        <a:p>
          <a:endParaRPr lang="es-MX"/>
        </a:p>
      </dgm:t>
    </dgm:pt>
    <dgm:pt modelId="{965E12D6-A445-470D-9D85-EA0E129A1953}" type="sibTrans" cxnId="{E03FB2CE-DF2F-4DBC-8E63-DD91EB6A949E}">
      <dgm:prSet/>
      <dgm:spPr/>
      <dgm:t>
        <a:bodyPr/>
        <a:lstStyle/>
        <a:p>
          <a:endParaRPr lang="es-MX"/>
        </a:p>
      </dgm:t>
    </dgm:pt>
    <dgm:pt modelId="{FFC9DD3B-4AC8-48CE-8FBE-6CABF9CF5952}">
      <dgm:prSet phldrT="[Texto]" custT="1"/>
      <dgm:spPr/>
      <dgm:t>
        <a:bodyPr/>
        <a:lstStyle/>
        <a:p>
          <a:r>
            <a:rPr lang="es-MX" sz="1200" b="1" dirty="0" smtClean="0">
              <a:solidFill>
                <a:schemeClr val="tx1"/>
              </a:solidFill>
            </a:rPr>
            <a:t>Administración de las comunicaciones del proyecto de T.I</a:t>
          </a:r>
          <a:r>
            <a:rPr lang="es-MX" sz="1200" b="1" dirty="0" smtClean="0">
              <a:solidFill>
                <a:srgbClr val="FF0066"/>
              </a:solidFill>
            </a:rPr>
            <a:t>.</a:t>
          </a:r>
          <a:endParaRPr lang="es-MX" sz="1200" b="1" dirty="0">
            <a:solidFill>
              <a:srgbClr val="FF0066"/>
            </a:solidFill>
          </a:endParaRPr>
        </a:p>
      </dgm:t>
    </dgm:pt>
    <dgm:pt modelId="{1F0B7FCE-63F1-48E0-92A1-15E7B5EB92BD}" type="sibTrans" cxnId="{9B631F1B-9B74-48F1-B510-1B500CD95388}">
      <dgm:prSet/>
      <dgm:spPr/>
      <dgm:t>
        <a:bodyPr/>
        <a:lstStyle/>
        <a:p>
          <a:endParaRPr lang="es-MX"/>
        </a:p>
      </dgm:t>
    </dgm:pt>
    <dgm:pt modelId="{E4BF70C0-BBF1-46DA-9179-BC605BBCA2F3}" type="parTrans" cxnId="{9B631F1B-9B74-48F1-B510-1B500CD95388}">
      <dgm:prSet/>
      <dgm:spPr/>
      <dgm:t>
        <a:bodyPr/>
        <a:lstStyle/>
        <a:p>
          <a:endParaRPr lang="es-MX"/>
        </a:p>
      </dgm:t>
    </dgm:pt>
    <dgm:pt modelId="{F6462577-7240-43C8-A358-EB9ABF68881B}">
      <dgm:prSet phldrT="[Texto]" custT="1"/>
      <dgm:spPr/>
      <dgm:t>
        <a:bodyPr/>
        <a:lstStyle/>
        <a:p>
          <a:r>
            <a:rPr lang="es-MX" sz="1200" b="1" dirty="0" smtClean="0">
              <a:solidFill>
                <a:schemeClr val="tx1"/>
              </a:solidFill>
            </a:rPr>
            <a:t>Administración de riesgos del proyecto de T.I.</a:t>
          </a:r>
          <a:endParaRPr lang="es-MX" sz="1200" b="1" dirty="0">
            <a:solidFill>
              <a:schemeClr val="tx1"/>
            </a:solidFill>
          </a:endParaRPr>
        </a:p>
      </dgm:t>
    </dgm:pt>
    <dgm:pt modelId="{AA6892D8-730E-44C2-9B4B-9963B991A08B}" type="parTrans" cxnId="{C9EDB1D0-85C5-4C2A-BFC4-24767C29CCB0}">
      <dgm:prSet/>
      <dgm:spPr/>
      <dgm:t>
        <a:bodyPr/>
        <a:lstStyle/>
        <a:p>
          <a:endParaRPr lang="es-MX"/>
        </a:p>
      </dgm:t>
    </dgm:pt>
    <dgm:pt modelId="{AECF5711-CD13-4C05-8727-36128C2BAC5C}" type="sibTrans" cxnId="{C9EDB1D0-85C5-4C2A-BFC4-24767C29CCB0}">
      <dgm:prSet/>
      <dgm:spPr/>
      <dgm:t>
        <a:bodyPr/>
        <a:lstStyle/>
        <a:p>
          <a:endParaRPr lang="es-MX"/>
        </a:p>
      </dgm:t>
    </dgm:pt>
    <dgm:pt modelId="{F0D63994-3503-48D5-921E-852B4DA4A614}">
      <dgm:prSet phldrT="[Texto]" custT="1"/>
      <dgm:spPr/>
      <dgm:t>
        <a:bodyPr/>
        <a:lstStyle/>
        <a:p>
          <a:r>
            <a:rPr lang="es-MX" sz="1200" b="1" dirty="0" smtClean="0">
              <a:solidFill>
                <a:srgbClr val="FF0066"/>
              </a:solidFill>
            </a:rPr>
            <a:t>Administración del procuramiento del proyecto y cierre del mismo</a:t>
          </a:r>
          <a:endParaRPr lang="es-MX" sz="1200" b="1" dirty="0">
            <a:solidFill>
              <a:srgbClr val="FF0066"/>
            </a:solidFill>
          </a:endParaRPr>
        </a:p>
      </dgm:t>
    </dgm:pt>
    <dgm:pt modelId="{051ADB9A-C246-4693-82A2-9C4FBF3DF9FA}" type="parTrans" cxnId="{F96E60CE-4880-4E60-97C0-D60DF91B153C}">
      <dgm:prSet/>
      <dgm:spPr/>
      <dgm:t>
        <a:bodyPr/>
        <a:lstStyle/>
        <a:p>
          <a:endParaRPr lang="es-MX"/>
        </a:p>
      </dgm:t>
    </dgm:pt>
    <dgm:pt modelId="{22CF5218-AD1C-4015-BEFD-F55C96B36C81}" type="sibTrans" cxnId="{F96E60CE-4880-4E60-97C0-D60DF91B153C}">
      <dgm:prSet/>
      <dgm:spPr/>
      <dgm:t>
        <a:bodyPr/>
        <a:lstStyle/>
        <a:p>
          <a:endParaRPr lang="es-MX"/>
        </a:p>
      </dgm:t>
    </dgm:pt>
    <dgm:pt modelId="{A60C0361-1D48-4E3B-8662-E011ECDF5DB6}" type="pres">
      <dgm:prSet presAssocID="{5F967F9A-2BE5-454C-9629-F6799F9B36AA}" presName="arrowDiagram" presStyleCnt="0">
        <dgm:presLayoutVars>
          <dgm:chMax val="5"/>
          <dgm:dir/>
          <dgm:resizeHandles val="exact"/>
        </dgm:presLayoutVars>
      </dgm:prSet>
      <dgm:spPr/>
    </dgm:pt>
    <dgm:pt modelId="{7A458C62-1281-4F39-9460-0333645B4E67}" type="pres">
      <dgm:prSet presAssocID="{5F967F9A-2BE5-454C-9629-F6799F9B36AA}" presName="arrow" presStyleLbl="bgShp" presStyleIdx="0" presStyleCnt="1"/>
      <dgm:spPr/>
    </dgm:pt>
    <dgm:pt modelId="{AD1C54A9-1871-4478-B667-93C077D90021}" type="pres">
      <dgm:prSet presAssocID="{5F967F9A-2BE5-454C-9629-F6799F9B36AA}" presName="arrowDiagram4" presStyleCnt="0"/>
      <dgm:spPr/>
    </dgm:pt>
    <dgm:pt modelId="{95F4858C-6FF5-4606-822C-032A51C2863D}" type="pres">
      <dgm:prSet presAssocID="{9D76B6C9-6A1A-4EAC-909C-D97F79E20FC3}" presName="bullet4a" presStyleLbl="node1" presStyleIdx="0" presStyleCnt="4"/>
      <dgm:spPr/>
    </dgm:pt>
    <dgm:pt modelId="{8E86FE69-5B0F-4800-A922-C89D1BF3E53E}" type="pres">
      <dgm:prSet presAssocID="{9D76B6C9-6A1A-4EAC-909C-D97F79E20FC3}" presName="textBox4a" presStyleLbl="revTx" presStyleIdx="0" presStyleCnt="4" custScaleX="150882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441EDC37-1973-43ED-93B7-FE14BB95FAC7}" type="pres">
      <dgm:prSet presAssocID="{FFC9DD3B-4AC8-48CE-8FBE-6CABF9CF5952}" presName="bullet4b" presStyleLbl="node1" presStyleIdx="1" presStyleCnt="4"/>
      <dgm:spPr/>
    </dgm:pt>
    <dgm:pt modelId="{39301ED0-A0F8-4128-9B8D-91BE4B758A60}" type="pres">
      <dgm:prSet presAssocID="{FFC9DD3B-4AC8-48CE-8FBE-6CABF9CF5952}" presName="textBox4b" presStyleLbl="revTx" presStyleIdx="1" presStyleCnt="4" custScaleX="183103" custLinFactNeighborX="29910" custLinFactNeighborY="300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FC1CC3DD-D805-4A53-83D9-7C61BD1A1931}" type="pres">
      <dgm:prSet presAssocID="{F6462577-7240-43C8-A358-EB9ABF68881B}" presName="bullet4c" presStyleLbl="node1" presStyleIdx="2" presStyleCnt="4"/>
      <dgm:spPr>
        <a:solidFill>
          <a:schemeClr val="tx1"/>
        </a:solidFill>
      </dgm:spPr>
    </dgm:pt>
    <dgm:pt modelId="{B9871CA1-B9CF-404F-AE21-63DE13AAB02E}" type="pres">
      <dgm:prSet presAssocID="{F6462577-7240-43C8-A358-EB9ABF68881B}" presName="textBox4c" presStyleLbl="revTx" presStyleIdx="2" presStyleCnt="4" custScaleX="142777" custLinFactNeighborX="33049" custLinFactNeighborY="-393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D343D299-56C3-477E-937D-6BFF82100854}" type="pres">
      <dgm:prSet presAssocID="{F0D63994-3503-48D5-921E-852B4DA4A614}" presName="bullet4d" presStyleLbl="node1" presStyleIdx="3" presStyleCnt="4"/>
      <dgm:spPr>
        <a:solidFill>
          <a:srgbClr val="FF0066"/>
        </a:solidFill>
      </dgm:spPr>
    </dgm:pt>
    <dgm:pt modelId="{5F993B71-7877-4DCA-A725-239E2C9BC920}" type="pres">
      <dgm:prSet presAssocID="{F0D63994-3503-48D5-921E-852B4DA4A614}" presName="textBox4d" presStyleLbl="revTx" presStyleIdx="3" presStyleCnt="4" custScaleX="190274" custLinFactNeighborX="58174" custLinFactNeighborY="-22019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F96E60CE-4880-4E60-97C0-D60DF91B153C}" srcId="{5F967F9A-2BE5-454C-9629-F6799F9B36AA}" destId="{F0D63994-3503-48D5-921E-852B4DA4A614}" srcOrd="3" destOrd="0" parTransId="{051ADB9A-C246-4693-82A2-9C4FBF3DF9FA}" sibTransId="{22CF5218-AD1C-4015-BEFD-F55C96B36C81}"/>
    <dgm:cxn modelId="{C9EDB1D0-85C5-4C2A-BFC4-24767C29CCB0}" srcId="{5F967F9A-2BE5-454C-9629-F6799F9B36AA}" destId="{F6462577-7240-43C8-A358-EB9ABF68881B}" srcOrd="2" destOrd="0" parTransId="{AA6892D8-730E-44C2-9B4B-9963B991A08B}" sibTransId="{AECF5711-CD13-4C05-8727-36128C2BAC5C}"/>
    <dgm:cxn modelId="{DBDE83C8-51CE-40C1-898D-99D83A706963}" type="presOf" srcId="{5F967F9A-2BE5-454C-9629-F6799F9B36AA}" destId="{A60C0361-1D48-4E3B-8662-E011ECDF5DB6}" srcOrd="0" destOrd="0" presId="urn:microsoft.com/office/officeart/2005/8/layout/arrow2"/>
    <dgm:cxn modelId="{9B631F1B-9B74-48F1-B510-1B500CD95388}" srcId="{5F967F9A-2BE5-454C-9629-F6799F9B36AA}" destId="{FFC9DD3B-4AC8-48CE-8FBE-6CABF9CF5952}" srcOrd="1" destOrd="0" parTransId="{E4BF70C0-BBF1-46DA-9179-BC605BBCA2F3}" sibTransId="{1F0B7FCE-63F1-48E0-92A1-15E7B5EB92BD}"/>
    <dgm:cxn modelId="{4D9F55DA-6386-4809-BF5E-AC42E9412CC8}" type="presOf" srcId="{F0D63994-3503-48D5-921E-852B4DA4A614}" destId="{5F993B71-7877-4DCA-A725-239E2C9BC920}" srcOrd="0" destOrd="0" presId="urn:microsoft.com/office/officeart/2005/8/layout/arrow2"/>
    <dgm:cxn modelId="{E03FB2CE-DF2F-4DBC-8E63-DD91EB6A949E}" srcId="{5F967F9A-2BE5-454C-9629-F6799F9B36AA}" destId="{9D76B6C9-6A1A-4EAC-909C-D97F79E20FC3}" srcOrd="0" destOrd="0" parTransId="{B893353D-061F-428D-A828-20C898288DC0}" sibTransId="{965E12D6-A445-470D-9D85-EA0E129A1953}"/>
    <dgm:cxn modelId="{96300D4C-2983-494E-8F2A-53D0ABAEBDBA}" type="presOf" srcId="{9D76B6C9-6A1A-4EAC-909C-D97F79E20FC3}" destId="{8E86FE69-5B0F-4800-A922-C89D1BF3E53E}" srcOrd="0" destOrd="0" presId="urn:microsoft.com/office/officeart/2005/8/layout/arrow2"/>
    <dgm:cxn modelId="{FDA5BCB9-EE74-4038-BFA9-B44BBD1B0477}" type="presOf" srcId="{FFC9DD3B-4AC8-48CE-8FBE-6CABF9CF5952}" destId="{39301ED0-A0F8-4128-9B8D-91BE4B758A60}" srcOrd="0" destOrd="0" presId="urn:microsoft.com/office/officeart/2005/8/layout/arrow2"/>
    <dgm:cxn modelId="{0D7EF2FB-3DCD-4BDA-B409-BD09BF744C4B}" type="presOf" srcId="{F6462577-7240-43C8-A358-EB9ABF68881B}" destId="{B9871CA1-B9CF-404F-AE21-63DE13AAB02E}" srcOrd="0" destOrd="0" presId="urn:microsoft.com/office/officeart/2005/8/layout/arrow2"/>
    <dgm:cxn modelId="{21E84776-5BF6-4645-9496-C34BBC3A4D2F}" type="presParOf" srcId="{A60C0361-1D48-4E3B-8662-E011ECDF5DB6}" destId="{7A458C62-1281-4F39-9460-0333645B4E67}" srcOrd="0" destOrd="0" presId="urn:microsoft.com/office/officeart/2005/8/layout/arrow2"/>
    <dgm:cxn modelId="{93C5AAEE-9FB5-4E0A-8E6D-66D5ED2FB1B2}" type="presParOf" srcId="{A60C0361-1D48-4E3B-8662-E011ECDF5DB6}" destId="{AD1C54A9-1871-4478-B667-93C077D90021}" srcOrd="1" destOrd="0" presId="urn:microsoft.com/office/officeart/2005/8/layout/arrow2"/>
    <dgm:cxn modelId="{F025FE39-F794-4C14-98DC-A01375DE2E86}" type="presParOf" srcId="{AD1C54A9-1871-4478-B667-93C077D90021}" destId="{95F4858C-6FF5-4606-822C-032A51C2863D}" srcOrd="0" destOrd="0" presId="urn:microsoft.com/office/officeart/2005/8/layout/arrow2"/>
    <dgm:cxn modelId="{53A160EA-70D0-4AF9-B567-D3694421C17C}" type="presParOf" srcId="{AD1C54A9-1871-4478-B667-93C077D90021}" destId="{8E86FE69-5B0F-4800-A922-C89D1BF3E53E}" srcOrd="1" destOrd="0" presId="urn:microsoft.com/office/officeart/2005/8/layout/arrow2"/>
    <dgm:cxn modelId="{B129F5CA-59D5-4529-A0DF-C887DC91E0C2}" type="presParOf" srcId="{AD1C54A9-1871-4478-B667-93C077D90021}" destId="{441EDC37-1973-43ED-93B7-FE14BB95FAC7}" srcOrd="2" destOrd="0" presId="urn:microsoft.com/office/officeart/2005/8/layout/arrow2"/>
    <dgm:cxn modelId="{F0780EA4-CD76-4E2F-8449-D07C16AF9D2E}" type="presParOf" srcId="{AD1C54A9-1871-4478-B667-93C077D90021}" destId="{39301ED0-A0F8-4128-9B8D-91BE4B758A60}" srcOrd="3" destOrd="0" presId="urn:microsoft.com/office/officeart/2005/8/layout/arrow2"/>
    <dgm:cxn modelId="{D91AB9C4-612F-4132-AB36-5CB6609CD6BA}" type="presParOf" srcId="{AD1C54A9-1871-4478-B667-93C077D90021}" destId="{FC1CC3DD-D805-4A53-83D9-7C61BD1A1931}" srcOrd="4" destOrd="0" presId="urn:microsoft.com/office/officeart/2005/8/layout/arrow2"/>
    <dgm:cxn modelId="{0742DE08-43B9-4319-8454-4B390DC65D78}" type="presParOf" srcId="{AD1C54A9-1871-4478-B667-93C077D90021}" destId="{B9871CA1-B9CF-404F-AE21-63DE13AAB02E}" srcOrd="5" destOrd="0" presId="urn:microsoft.com/office/officeart/2005/8/layout/arrow2"/>
    <dgm:cxn modelId="{7E4E5A41-BB65-4D19-9181-5C71878D6F2A}" type="presParOf" srcId="{AD1C54A9-1871-4478-B667-93C077D90021}" destId="{D343D299-56C3-477E-937D-6BFF82100854}" srcOrd="6" destOrd="0" presId="urn:microsoft.com/office/officeart/2005/8/layout/arrow2"/>
    <dgm:cxn modelId="{3258557E-8587-487A-A969-BFDAF64B73FC}" type="presParOf" srcId="{AD1C54A9-1871-4478-B667-93C077D90021}" destId="{5F993B71-7877-4DCA-A725-239E2C9BC920}" srcOrd="7" destOrd="0" presId="urn:microsoft.com/office/officeart/2005/8/layout/arrow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458C62-1281-4F39-9460-0333645B4E67}">
      <dsp:nvSpPr>
        <dsp:cNvPr id="0" name=""/>
        <dsp:cNvSpPr/>
      </dsp:nvSpPr>
      <dsp:spPr>
        <a:xfrm>
          <a:off x="1041432" y="0"/>
          <a:ext cx="4824100" cy="3015063"/>
        </a:xfrm>
        <a:prstGeom prst="swooshArrow">
          <a:avLst>
            <a:gd name="adj1" fmla="val 25000"/>
            <a:gd name="adj2" fmla="val 25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F4858C-6FF5-4606-822C-032A51C2863D}">
      <dsp:nvSpPr>
        <dsp:cNvPr id="0" name=""/>
        <dsp:cNvSpPr/>
      </dsp:nvSpPr>
      <dsp:spPr>
        <a:xfrm>
          <a:off x="1516606" y="2242000"/>
          <a:ext cx="110954" cy="11095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86FE69-5B0F-4800-A922-C89D1BF3E53E}">
      <dsp:nvSpPr>
        <dsp:cNvPr id="0" name=""/>
        <dsp:cNvSpPr/>
      </dsp:nvSpPr>
      <dsp:spPr>
        <a:xfrm>
          <a:off x="1362215" y="2297478"/>
          <a:ext cx="1244657" cy="717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792" tIns="0" rIns="0" bIns="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200" b="1" kern="1200" dirty="0" smtClean="0">
              <a:solidFill>
                <a:schemeClr val="tx1"/>
              </a:solidFill>
            </a:rPr>
            <a:t>Administración de recursos humanos del proyecto de T.I</a:t>
          </a:r>
          <a:r>
            <a:rPr lang="es-MX" sz="1100" b="1" kern="1200" dirty="0" smtClean="0">
              <a:solidFill>
                <a:schemeClr val="tx1"/>
              </a:solidFill>
            </a:rPr>
            <a:t>.</a:t>
          </a:r>
        </a:p>
      </dsp:txBody>
      <dsp:txXfrm>
        <a:off x="1362215" y="2297478"/>
        <a:ext cx="1244657" cy="717584"/>
      </dsp:txXfrm>
    </dsp:sp>
    <dsp:sp modelId="{441EDC37-1973-43ED-93B7-FE14BB95FAC7}">
      <dsp:nvSpPr>
        <dsp:cNvPr id="0" name=""/>
        <dsp:cNvSpPr/>
      </dsp:nvSpPr>
      <dsp:spPr>
        <a:xfrm>
          <a:off x="2300523" y="1540697"/>
          <a:ext cx="192964" cy="192964"/>
        </a:xfrm>
        <a:prstGeom prst="ellipse">
          <a:avLst/>
        </a:prstGeom>
        <a:solidFill>
          <a:schemeClr val="accent4">
            <a:hueOff val="3714325"/>
            <a:satOff val="13208"/>
            <a:lumOff val="2986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301ED0-A0F8-4128-9B8D-91BE4B758A60}">
      <dsp:nvSpPr>
        <dsp:cNvPr id="0" name=""/>
        <dsp:cNvSpPr/>
      </dsp:nvSpPr>
      <dsp:spPr>
        <a:xfrm>
          <a:off x="2279069" y="1637179"/>
          <a:ext cx="1854945" cy="13778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248" tIns="0" rIns="0" bIns="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200" b="1" kern="1200" dirty="0" smtClean="0">
              <a:solidFill>
                <a:schemeClr val="tx1"/>
              </a:solidFill>
            </a:rPr>
            <a:t>Administración de las comunicaciones del proyecto de T.I</a:t>
          </a:r>
          <a:r>
            <a:rPr lang="es-MX" sz="1200" b="1" kern="1200" dirty="0" smtClean="0">
              <a:solidFill>
                <a:srgbClr val="FF0066"/>
              </a:solidFill>
            </a:rPr>
            <a:t>.</a:t>
          </a:r>
          <a:endParaRPr lang="es-MX" sz="1200" b="1" kern="1200" dirty="0">
            <a:solidFill>
              <a:srgbClr val="FF0066"/>
            </a:solidFill>
          </a:endParaRPr>
        </a:p>
      </dsp:txBody>
      <dsp:txXfrm>
        <a:off x="2279069" y="1637179"/>
        <a:ext cx="1854945" cy="1377883"/>
      </dsp:txXfrm>
    </dsp:sp>
    <dsp:sp modelId="{FC1CC3DD-D805-4A53-83D9-7C61BD1A1931}">
      <dsp:nvSpPr>
        <dsp:cNvPr id="0" name=""/>
        <dsp:cNvSpPr/>
      </dsp:nvSpPr>
      <dsp:spPr>
        <a:xfrm>
          <a:off x="3301524" y="1023915"/>
          <a:ext cx="255677" cy="255677"/>
        </a:xfrm>
        <a:prstGeom prst="ellipse">
          <a:avLst/>
        </a:prstGeom>
        <a:solidFill>
          <a:schemeClr val="tx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871CA1-B9CF-404F-AE21-63DE13AAB02E}">
      <dsp:nvSpPr>
        <dsp:cNvPr id="0" name=""/>
        <dsp:cNvSpPr/>
      </dsp:nvSpPr>
      <dsp:spPr>
        <a:xfrm>
          <a:off x="3547490" y="1144431"/>
          <a:ext cx="1446418" cy="18633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478" tIns="0" rIns="0" bIns="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200" b="1" kern="1200" dirty="0" smtClean="0">
              <a:solidFill>
                <a:schemeClr val="tx1"/>
              </a:solidFill>
            </a:rPr>
            <a:t>Administración de riesgos del proyecto de T.I.</a:t>
          </a:r>
          <a:endParaRPr lang="es-MX" sz="1200" b="1" kern="1200" dirty="0">
            <a:solidFill>
              <a:schemeClr val="tx1"/>
            </a:solidFill>
          </a:endParaRPr>
        </a:p>
      </dsp:txBody>
      <dsp:txXfrm>
        <a:off x="3547490" y="1144431"/>
        <a:ext cx="1446418" cy="1863308"/>
      </dsp:txXfrm>
    </dsp:sp>
    <dsp:sp modelId="{D343D299-56C3-477E-937D-6BFF82100854}">
      <dsp:nvSpPr>
        <dsp:cNvPr id="0" name=""/>
        <dsp:cNvSpPr/>
      </dsp:nvSpPr>
      <dsp:spPr>
        <a:xfrm>
          <a:off x="4391770" y="682007"/>
          <a:ext cx="342511" cy="342511"/>
        </a:xfrm>
        <a:prstGeom prst="ellipse">
          <a:avLst/>
        </a:prstGeom>
        <a:solidFill>
          <a:srgbClr val="FF006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993B71-7877-4DCA-A725-239E2C9BC920}">
      <dsp:nvSpPr>
        <dsp:cNvPr id="0" name=""/>
        <dsp:cNvSpPr/>
      </dsp:nvSpPr>
      <dsp:spPr>
        <a:xfrm>
          <a:off x="4695099" y="377256"/>
          <a:ext cx="1927592" cy="2161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1490" tIns="0" rIns="0" bIns="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200" b="1" kern="1200" dirty="0" smtClean="0">
              <a:solidFill>
                <a:srgbClr val="FF0066"/>
              </a:solidFill>
            </a:rPr>
            <a:t>Administración del procuramiento del proyecto y cierre del mismo</a:t>
          </a:r>
          <a:endParaRPr lang="es-MX" sz="1200" b="1" kern="1200" dirty="0">
            <a:solidFill>
              <a:srgbClr val="FF0066"/>
            </a:solidFill>
          </a:endParaRPr>
        </a:p>
      </dsp:txBody>
      <dsp:txXfrm>
        <a:off x="4695099" y="377256"/>
        <a:ext cx="1927592" cy="2161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D35E77-D62B-4DD6-AE91-1A39379C01AB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960089-02AA-4D61-9900-6BFC89E9C398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D2A99E-4D5B-4283-B6DB-E7D686107FBF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99BE9B-0459-4F4C-B388-0273B02215BE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91A3C3-2A6C-401D-8478-88D58D4933E7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55F46A-32FA-445B-8C08-B0CE3F159B8B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6D7303-2E9C-402A-A671-FF1C4558AB4A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D1158E-56B3-4186-863E-531E4DABEC98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A76741-3925-4B85-95CD-240C8BC73B11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88A024-817A-4C08-8BD7-8147B6661DB3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AA3FD9-6ADD-4098-B881-98505B9CE0CD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041B144-4167-4DB9-B260-AFB8D9E5FAA3}" type="slidenum">
              <a:rPr lang="es-ES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microsoft.com/office/2007/relationships/hdphoto" Target="../media/hdphoto3.wdp"/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12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hdphoto" Target="../media/hdphoto2.wdp"/><Relationship Id="rId5" Type="http://schemas.openxmlformats.org/officeDocument/2006/relationships/diagramColors" Target="../diagrams/colors1.xml"/><Relationship Id="rId10" Type="http://schemas.openxmlformats.org/officeDocument/2006/relationships/image" Target="../media/image6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Rectangle 25"/>
          <p:cNvSpPr>
            <a:spLocks noGrp="1" noChangeArrowheads="1"/>
          </p:cNvSpPr>
          <p:nvPr>
            <p:ph type="ctrTitle"/>
          </p:nvPr>
        </p:nvSpPr>
        <p:spPr>
          <a:xfrm>
            <a:off x="3491880" y="5084763"/>
            <a:ext cx="5652120" cy="1470025"/>
          </a:xfrm>
        </p:spPr>
        <p:txBody>
          <a:bodyPr/>
          <a:lstStyle/>
          <a:p>
            <a:r>
              <a:rPr lang="es-MX" sz="3200" b="1" dirty="0" smtClean="0">
                <a:solidFill>
                  <a:srgbClr val="FF0066"/>
                </a:solidFill>
              </a:rPr>
              <a:t>U4. Administración </a:t>
            </a:r>
            <a:r>
              <a:rPr lang="es-MX" sz="3200" b="1" dirty="0">
                <a:solidFill>
                  <a:srgbClr val="FF0066"/>
                </a:solidFill>
              </a:rPr>
              <a:t>del procuramiento del proyecto y cierre del mismo.</a:t>
            </a:r>
            <a:endParaRPr lang="es-ES" sz="4000" dirty="0">
              <a:solidFill>
                <a:srgbClr val="FF0066"/>
              </a:solidFill>
              <a:latin typeface="Bauhaus 93" pitchFamily="82" charset="0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31458" y="5828510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Presenta: Mtra. Gloria Córdoba H.</a:t>
            </a:r>
            <a:endParaRPr lang="es-E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503217"/>
            <a:ext cx="3600400" cy="1431336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4067944" y="2348880"/>
            <a:ext cx="482453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dirty="0" smtClean="0"/>
              <a:t>Administración de Proyectos de TI 2</a:t>
            </a:r>
            <a:endParaRPr lang="es-E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Outsourcing</a:t>
            </a:r>
            <a:r>
              <a:rPr lang="es-ES" dirty="0" smtClean="0"/>
              <a:t> (subcontratación).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27584" y="1600200"/>
            <a:ext cx="7859216" cy="4525963"/>
          </a:xfrm>
        </p:spPr>
        <p:txBody>
          <a:bodyPr/>
          <a:lstStyle/>
          <a:p>
            <a:pPr marL="0" indent="0">
              <a:buNone/>
            </a:pPr>
            <a:r>
              <a:rPr lang="es-MX" dirty="0" smtClean="0"/>
              <a:t>Es el proceso por el cual </a:t>
            </a:r>
            <a:r>
              <a:rPr lang="es-MX" i="1" u="sng" dirty="0" smtClean="0">
                <a:solidFill>
                  <a:srgbClr val="0070C0"/>
                </a:solidFill>
              </a:rPr>
              <a:t>una firma identifica una porción de su proceso de negocio que podría ser desempeñada mas eficientemente y /o efectivamente por otra corporación</a:t>
            </a:r>
            <a:r>
              <a:rPr lang="es-MX" dirty="0" smtClean="0"/>
              <a:t>, la cual es contratada para desarrollar esa porción de negocio. </a:t>
            </a:r>
          </a:p>
          <a:p>
            <a:pPr marL="0" indent="0">
              <a:buNone/>
            </a:pPr>
            <a:r>
              <a:rPr lang="es-MX" dirty="0" smtClean="0"/>
              <a:t>Esto ayuda a la organización a enfocarse en la </a:t>
            </a:r>
            <a:r>
              <a:rPr lang="es-MX" b="1" i="1" dirty="0" smtClean="0">
                <a:solidFill>
                  <a:srgbClr val="0070C0"/>
                </a:solidFill>
              </a:rPr>
              <a:t>función central de su negocio</a:t>
            </a:r>
            <a:r>
              <a:rPr lang="es-MX" dirty="0" smtClean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1342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Comentar!!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¿</a:t>
            </a:r>
            <a:r>
              <a:rPr lang="es-MX" dirty="0" smtClean="0"/>
              <a:t>Que es una cotización?</a:t>
            </a:r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r>
              <a:rPr lang="es-MX" dirty="0" smtClean="0"/>
              <a:t>¿Qué es </a:t>
            </a:r>
            <a:r>
              <a:rPr lang="es-MX" smtClean="0"/>
              <a:t>una licitación?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6371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>
          <a:xfrm>
            <a:off x="234934" y="974763"/>
            <a:ext cx="7886700" cy="858918"/>
          </a:xfrm>
        </p:spPr>
        <p:txBody>
          <a:bodyPr>
            <a:noAutofit/>
          </a:bodyPr>
          <a:lstStyle/>
          <a:p>
            <a:pPr lvl="0"/>
            <a:r>
              <a:rPr lang="es-MX" sz="3000" b="1" dirty="0"/>
              <a:t>CONTENIDO – Unidades temáticas</a:t>
            </a:r>
          </a:p>
        </p:txBody>
      </p:sp>
      <p:graphicFrame>
        <p:nvGraphicFramePr>
          <p:cNvPr id="13" name="12 Diagrama"/>
          <p:cNvGraphicFramePr/>
          <p:nvPr>
            <p:extLst>
              <p:ext uri="{D42A27DB-BD31-4B8C-83A1-F6EECF244321}">
                <p14:modId xmlns:p14="http://schemas.microsoft.com/office/powerpoint/2010/main" val="216484602"/>
              </p:ext>
            </p:extLst>
          </p:nvPr>
        </p:nvGraphicFramePr>
        <p:xfrm>
          <a:off x="1749104" y="2726922"/>
          <a:ext cx="7074786" cy="30150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4" name="Picture 8" descr="Resultado de imagen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967" y="3088432"/>
            <a:ext cx="1117344" cy="1096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2" descr="Resultado de imagen para recursos humanos"/>
          <p:cNvSpPr>
            <a:spLocks noChangeAspect="1" noChangeArrowheads="1"/>
          </p:cNvSpPr>
          <p:nvPr/>
        </p:nvSpPr>
        <p:spPr bwMode="auto">
          <a:xfrm>
            <a:off x="116681" y="748903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2050" name="Picture 2" descr="Resultado de imagen para administraciÃ³n de proyectos png"/>
          <p:cNvPicPr>
            <a:picLocks noChangeAspect="1" noChangeArrowheads="1"/>
          </p:cNvPicPr>
          <p:nvPr/>
        </p:nvPicPr>
        <p:blipFill>
          <a:blip r:embed="rId9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767" y="4185084"/>
            <a:ext cx="1950200" cy="1480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sultado de imagen para administraciÃ³n de proyectos 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1940" y="2482248"/>
            <a:ext cx="1740611" cy="861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Resultado de imagen para administraciÃ³n de proyectos 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2180" y="1954160"/>
            <a:ext cx="1380418" cy="1056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smtClean="0"/>
              <a:t>Mtra. Gloria Córdoba Hernández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768284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MX" sz="3000" dirty="0">
                <a:latin typeface="Arial Black" panose="020B0A04020102020204" pitchFamily="34" charset="0"/>
              </a:rPr>
              <a:t>Objetivo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627784" y="1600797"/>
            <a:ext cx="5596288" cy="2981510"/>
          </a:xfrm>
        </p:spPr>
        <p:txBody>
          <a:bodyPr/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El alumno realizará el plan de adquisiciones y la contratación de servicios para lograr  la aceptación del proyecto de T.I.</a:t>
            </a:r>
          </a:p>
        </p:txBody>
      </p:sp>
      <p:pic>
        <p:nvPicPr>
          <p:cNvPr id="7" name="Picture 5" descr="Resultado de image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563" y="1800249"/>
            <a:ext cx="1428201" cy="1073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Rectángulo"/>
          <p:cNvSpPr/>
          <p:nvPr/>
        </p:nvSpPr>
        <p:spPr>
          <a:xfrm>
            <a:off x="1582056" y="3995422"/>
            <a:ext cx="648072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TEMAS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400" dirty="0" smtClean="0"/>
              <a:t>Plan </a:t>
            </a:r>
            <a:r>
              <a:rPr lang="es-MX" sz="2400" dirty="0"/>
              <a:t>de adquisiciones y contrataciones.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400" dirty="0" err="1" smtClean="0"/>
              <a:t>Outsourcing</a:t>
            </a:r>
            <a:r>
              <a:rPr lang="es-ES" sz="2400" dirty="0" smtClean="0"/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400" dirty="0"/>
              <a:t>El cierre del proyecto de T.I.</a:t>
            </a:r>
            <a:endParaRPr lang="es-MX" sz="2400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829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esultado de imagen para gestion de adquisicion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828364"/>
            <a:ext cx="5640561" cy="5636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Gestión de adquisiciones 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3568" y="4221088"/>
            <a:ext cx="8229600" cy="3633267"/>
          </a:xfrm>
        </p:spPr>
        <p:txBody>
          <a:bodyPr/>
          <a:lstStyle/>
          <a:p>
            <a:pPr marL="0" indent="0">
              <a:buNone/>
            </a:pPr>
            <a:r>
              <a:rPr lang="es-MX" sz="2000" dirty="0"/>
              <a:t>La Gestión de las Adquisiciones del Proyecto incluye los </a:t>
            </a:r>
            <a:r>
              <a:rPr lang="es-MX" sz="2000" i="1" u="sng" dirty="0">
                <a:solidFill>
                  <a:srgbClr val="0070C0"/>
                </a:solidFill>
              </a:rPr>
              <a:t>procesos necesarios para comprar o adquirir productos, servicios o resultados que es preciso obtener fuera del equipo del proyecto</a:t>
            </a:r>
            <a:r>
              <a:rPr lang="es-MX" sz="2000" dirty="0"/>
              <a:t>. La organización puede ser la compradora o vendedora de los productos, servicios o resultados de un proyecto. 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105619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Gestión de Adquisiciones 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27584" y="4721890"/>
            <a:ext cx="7488832" cy="2142380"/>
          </a:xfrm>
        </p:spPr>
        <p:txBody>
          <a:bodyPr/>
          <a:lstStyle/>
          <a:p>
            <a:pPr marL="0" indent="0">
              <a:buNone/>
            </a:pPr>
            <a:r>
              <a:rPr lang="es-MX" sz="2000" dirty="0" smtClean="0"/>
              <a:t>Incluye </a:t>
            </a:r>
            <a:r>
              <a:rPr lang="es-MX" sz="2000" dirty="0"/>
              <a:t>los procesos de gestión del contrato y de control de cambios requeridos para desarrollar y administrar contratos u órdenes de compra emitidos por miembros autorizados del equipo del proyecto. </a:t>
            </a:r>
            <a:endParaRPr lang="es-ES" sz="2000" dirty="0"/>
          </a:p>
        </p:txBody>
      </p:sp>
      <p:pic>
        <p:nvPicPr>
          <p:cNvPr id="2052" name="Picture 4" descr="Imagen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279064"/>
            <a:ext cx="5112568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246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Gestión de adquisiciones 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23528" y="1600200"/>
            <a:ext cx="8496944" cy="4525963"/>
          </a:xfrm>
        </p:spPr>
        <p:txBody>
          <a:bodyPr/>
          <a:lstStyle/>
          <a:p>
            <a:r>
              <a:rPr lang="es-MX" dirty="0"/>
              <a:t>La Gestión de las Adquisiciones del Proyecto también </a:t>
            </a:r>
            <a:r>
              <a:rPr lang="es-MX" i="1" dirty="0">
                <a:solidFill>
                  <a:srgbClr val="0070C0"/>
                </a:solidFill>
              </a:rPr>
              <a:t>incluye el control de cualquier contrato emitido por una organización externa </a:t>
            </a:r>
            <a:r>
              <a:rPr lang="es-MX" dirty="0"/>
              <a:t>(el comprador) que esté adquiriendo entregables del proyecto a la organización ejecutante (el vendedor), así como </a:t>
            </a:r>
            <a:r>
              <a:rPr lang="es-MX" i="1" u="sng" dirty="0">
                <a:solidFill>
                  <a:srgbClr val="0070C0"/>
                </a:solidFill>
              </a:rPr>
              <a:t>la administración de las obligaciones contractuales contraídas por el equipo del proyecto en virtud del contrato. </a:t>
            </a:r>
            <a:endParaRPr lang="es-ES" i="1" u="sng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51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Contrato 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99592" y="4149080"/>
            <a:ext cx="7931224" cy="1900808"/>
          </a:xfrm>
        </p:spPr>
        <p:txBody>
          <a:bodyPr/>
          <a:lstStyle/>
          <a:p>
            <a:pPr marL="0" indent="0" algn="just">
              <a:buNone/>
            </a:pPr>
            <a:r>
              <a:rPr lang="es-MX" sz="2400" dirty="0" smtClean="0"/>
              <a:t>Es </a:t>
            </a:r>
            <a:r>
              <a:rPr lang="es-MX" sz="2400" dirty="0"/>
              <a:t>un acuerdo legal manifestado en común entre dos o más personas con capacidad (partes del </a:t>
            </a:r>
            <a:r>
              <a:rPr lang="es-MX" sz="2400" b="1" dirty="0"/>
              <a:t>contrato</a:t>
            </a:r>
            <a:r>
              <a:rPr lang="es-MX" sz="2400" dirty="0"/>
              <a:t>), que se obligan en virtud del mismo, regulando sus relaciones a una determinada finalidad o cosa, y a cuyo cumplimiento </a:t>
            </a:r>
            <a:r>
              <a:rPr lang="es-MX" sz="2400" dirty="0" smtClean="0"/>
              <a:t>debe darse de manera recíproca.</a:t>
            </a:r>
            <a:endParaRPr lang="es-ES" sz="2400" dirty="0"/>
          </a:p>
        </p:txBody>
      </p:sp>
      <p:pic>
        <p:nvPicPr>
          <p:cNvPr id="1026" name="Picture 2" descr="Resultado de imagen para contrat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9" y="1394666"/>
            <a:ext cx="3600400" cy="271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para contrat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9" y="1394666"/>
            <a:ext cx="3819970" cy="2754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752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Ejemplos de contratos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525963"/>
          </a:xfrm>
        </p:spPr>
        <p:txBody>
          <a:bodyPr/>
          <a:lstStyle/>
          <a:p>
            <a:r>
              <a:rPr lang="es-MX" sz="2800" dirty="0" smtClean="0"/>
              <a:t>De servicios </a:t>
            </a:r>
          </a:p>
          <a:p>
            <a:r>
              <a:rPr lang="es-MX" sz="2800" dirty="0" smtClean="0"/>
              <a:t>De productos </a:t>
            </a:r>
          </a:p>
          <a:p>
            <a:r>
              <a:rPr lang="es-MX" sz="2800" dirty="0" smtClean="0"/>
              <a:t>Arrendamientos </a:t>
            </a:r>
          </a:p>
          <a:p>
            <a:r>
              <a:rPr lang="es-MX" sz="2800" dirty="0" smtClean="0"/>
              <a:t>Capacitación </a:t>
            </a:r>
          </a:p>
          <a:p>
            <a:r>
              <a:rPr lang="es-MX" sz="2800" dirty="0" smtClean="0"/>
              <a:t>Desarrollo de software </a:t>
            </a:r>
          </a:p>
          <a:p>
            <a:r>
              <a:rPr lang="es-MX" sz="2800" dirty="0" smtClean="0"/>
              <a:t>Laboral </a:t>
            </a:r>
          </a:p>
          <a:p>
            <a:r>
              <a:rPr lang="es-MX" sz="2800" dirty="0" smtClean="0"/>
              <a:t>De donación </a:t>
            </a:r>
          </a:p>
          <a:p>
            <a:r>
              <a:rPr lang="es-MX" sz="2800" dirty="0" smtClean="0"/>
              <a:t>Outsorcing (subcontratación)</a:t>
            </a:r>
          </a:p>
          <a:p>
            <a:r>
              <a:rPr lang="es-MX" sz="2800" dirty="0" smtClean="0"/>
              <a:t>Etc…  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0694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Actividad 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s-ES" dirty="0" smtClean="0"/>
              <a:t>Reconocer </a:t>
            </a:r>
            <a:r>
              <a:rPr lang="es-ES" dirty="0"/>
              <a:t>las necesidades del proyecto y los tiempos en que estas serán requeridas y bajo que requerimientos</a:t>
            </a:r>
            <a:r>
              <a:rPr lang="es-ES" dirty="0" smtClean="0"/>
              <a:t>.</a:t>
            </a:r>
          </a:p>
          <a:p>
            <a:pPr marL="514350" indent="-514350">
              <a:buAutoNum type="arabicPeriod"/>
            </a:pPr>
            <a:r>
              <a:rPr lang="es-MX" dirty="0" smtClean="0"/>
              <a:t>Llenar el formato de </a:t>
            </a:r>
            <a:r>
              <a:rPr lang="es-MX" b="1" dirty="0" smtClean="0"/>
              <a:t>“Matriz de adquisiciones del proyecto”</a:t>
            </a:r>
            <a:r>
              <a:rPr lang="es-MX" b="1" u="sng" dirty="0" smtClean="0">
                <a:solidFill>
                  <a:srgbClr val="0070C0"/>
                </a:solidFill>
              </a:rPr>
              <a:t> </a:t>
            </a:r>
            <a:r>
              <a:rPr lang="es-MX" b="1" u="sng" dirty="0">
                <a:solidFill>
                  <a:srgbClr val="0070C0"/>
                </a:solidFill>
              </a:rPr>
              <a:t>Rúbrica APTI2-U4-Matriz de Adquisiciones del Proyecto.docx</a:t>
            </a:r>
            <a:endParaRPr lang="es-ES" b="1" u="sng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12873</TotalTime>
  <Words>402</Words>
  <Application>Microsoft Office PowerPoint</Application>
  <PresentationFormat>Presentación en pantalla (4:3)</PresentationFormat>
  <Paragraphs>45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Arial Black</vt:lpstr>
      <vt:lpstr>Bauhaus 93</vt:lpstr>
      <vt:lpstr>Diseño predeterminado</vt:lpstr>
      <vt:lpstr>U4. Administración del procuramiento del proyecto y cierre del mismo.</vt:lpstr>
      <vt:lpstr>CONTENIDO – Unidades temáticas</vt:lpstr>
      <vt:lpstr>Objetivo</vt:lpstr>
      <vt:lpstr>Gestión de adquisiciones </vt:lpstr>
      <vt:lpstr>Gestión de Adquisiciones </vt:lpstr>
      <vt:lpstr>Gestión de adquisiciones </vt:lpstr>
      <vt:lpstr>Contrato </vt:lpstr>
      <vt:lpstr>Ejemplos de contratos</vt:lpstr>
      <vt:lpstr>Actividad </vt:lpstr>
      <vt:lpstr>Outsourcing (subcontratación).</vt:lpstr>
      <vt:lpstr>Comentar!!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Gloria</cp:lastModifiedBy>
  <cp:revision>466</cp:revision>
  <dcterms:created xsi:type="dcterms:W3CDTF">2010-05-23T14:28:12Z</dcterms:created>
  <dcterms:modified xsi:type="dcterms:W3CDTF">2019-08-05T14:03:49Z</dcterms:modified>
</cp:coreProperties>
</file>