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90" r:id="rId2"/>
    <p:sldId id="282" r:id="rId3"/>
    <p:sldId id="272" r:id="rId4"/>
    <p:sldId id="273" r:id="rId5"/>
    <p:sldId id="274" r:id="rId6"/>
    <p:sldId id="275" r:id="rId7"/>
    <p:sldId id="257" r:id="rId8"/>
    <p:sldId id="258" r:id="rId9"/>
    <p:sldId id="259" r:id="rId10"/>
    <p:sldId id="260" r:id="rId11"/>
    <p:sldId id="261" r:id="rId12"/>
    <p:sldId id="262" r:id="rId13"/>
    <p:sldId id="263" r:id="rId14"/>
    <p:sldId id="264" r:id="rId15"/>
    <p:sldId id="265" r:id="rId16"/>
    <p:sldId id="269" r:id="rId17"/>
    <p:sldId id="266" r:id="rId18"/>
    <p:sldId id="270" r:id="rId19"/>
    <p:sldId id="267" r:id="rId20"/>
    <p:sldId id="271" r:id="rId21"/>
    <p:sldId id="268" r:id="rId22"/>
    <p:sldId id="277" r:id="rId23"/>
    <p:sldId id="278" r:id="rId24"/>
    <p:sldId id="279" r:id="rId25"/>
    <p:sldId id="280" r:id="rId26"/>
    <p:sldId id="281" r:id="rId27"/>
    <p:sldId id="283" r:id="rId28"/>
    <p:sldId id="284" r:id="rId29"/>
    <p:sldId id="285" r:id="rId30"/>
    <p:sldId id="286" r:id="rId31"/>
    <p:sldId id="287" r:id="rId32"/>
    <p:sldId id="288" r:id="rId33"/>
    <p:sldId id="291"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3" d="100"/>
          <a:sy n="73"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04851CE-A2D7-4D52-9100-36D8E5B60E52}" type="datetimeFigureOut">
              <a:rPr lang="es-ES" smtClean="0"/>
              <a:t>19/09/2019</a:t>
            </a:fld>
            <a:endParaRPr lang="es-E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A645824-ACA2-4554-A45A-AD281B339DCD}" type="slidenum">
              <a:rPr lang="es-ES" smtClean="0"/>
              <a:t>‹Nº›</a:t>
            </a:fld>
            <a:endParaRPr lang="es-E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339215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04851CE-A2D7-4D52-9100-36D8E5B60E52}" type="datetimeFigureOut">
              <a:rPr lang="es-ES" smtClean="0"/>
              <a:t>19/09/2019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645824-ACA2-4554-A45A-AD281B339DCD}" type="slidenum">
              <a:rPr lang="es-ES" smtClean="0"/>
              <a:t>‹Nº›</a:t>
            </a:fld>
            <a:endParaRPr lang="es-ES"/>
          </a:p>
        </p:txBody>
      </p:sp>
    </p:spTree>
    <p:extLst>
      <p:ext uri="{BB962C8B-B14F-4D97-AF65-F5344CB8AC3E}">
        <p14:creationId xmlns:p14="http://schemas.microsoft.com/office/powerpoint/2010/main" val="15459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04851CE-A2D7-4D52-9100-36D8E5B60E52}" type="datetimeFigureOut">
              <a:rPr lang="es-ES" smtClean="0"/>
              <a:t>19/09/2019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645824-ACA2-4554-A45A-AD281B339DCD}" type="slidenum">
              <a:rPr lang="es-ES" smtClean="0"/>
              <a:t>‹Nº›</a:t>
            </a:fld>
            <a:endParaRPr lang="es-ES"/>
          </a:p>
        </p:txBody>
      </p:sp>
    </p:spTree>
    <p:extLst>
      <p:ext uri="{BB962C8B-B14F-4D97-AF65-F5344CB8AC3E}">
        <p14:creationId xmlns:p14="http://schemas.microsoft.com/office/powerpoint/2010/main" val="14567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04851CE-A2D7-4D52-9100-36D8E5B60E52}" type="datetimeFigureOut">
              <a:rPr lang="es-ES" smtClean="0"/>
              <a:t>19/09/2019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645824-ACA2-4554-A45A-AD281B339DCD}" type="slidenum">
              <a:rPr lang="es-ES" smtClean="0"/>
              <a:t>‹Nº›</a:t>
            </a:fld>
            <a:endParaRPr lang="es-ES"/>
          </a:p>
        </p:txBody>
      </p:sp>
    </p:spTree>
    <p:extLst>
      <p:ext uri="{BB962C8B-B14F-4D97-AF65-F5344CB8AC3E}">
        <p14:creationId xmlns:p14="http://schemas.microsoft.com/office/powerpoint/2010/main" val="404990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04851CE-A2D7-4D52-9100-36D8E5B60E52}" type="datetimeFigureOut">
              <a:rPr lang="es-ES" smtClean="0"/>
              <a:t>19/09/2019</a:t>
            </a:fld>
            <a:endParaRPr lang="es-E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A645824-ACA2-4554-A45A-AD281B339DCD}" type="slidenum">
              <a:rPr lang="es-ES" smtClean="0"/>
              <a:t>‹Nº›</a:t>
            </a:fld>
            <a:endParaRPr lang="es-E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055233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04851CE-A2D7-4D52-9100-36D8E5B60E52}" type="datetimeFigureOut">
              <a:rPr lang="es-ES" smtClean="0"/>
              <a:t>19/09/2019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A645824-ACA2-4554-A45A-AD281B339DCD}" type="slidenum">
              <a:rPr lang="es-ES" smtClean="0"/>
              <a:t>‹Nº›</a:t>
            </a:fld>
            <a:endParaRPr lang="es-ES"/>
          </a:p>
        </p:txBody>
      </p:sp>
    </p:spTree>
    <p:extLst>
      <p:ext uri="{BB962C8B-B14F-4D97-AF65-F5344CB8AC3E}">
        <p14:creationId xmlns:p14="http://schemas.microsoft.com/office/powerpoint/2010/main" val="6798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04851CE-A2D7-4D52-9100-36D8E5B60E52}" type="datetimeFigureOut">
              <a:rPr lang="es-ES" smtClean="0"/>
              <a:t>19/09/2019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A645824-ACA2-4554-A45A-AD281B339DCD}" type="slidenum">
              <a:rPr lang="es-ES" smtClean="0"/>
              <a:t>‹Nº›</a:t>
            </a:fld>
            <a:endParaRPr lang="es-ES"/>
          </a:p>
        </p:txBody>
      </p:sp>
    </p:spTree>
    <p:extLst>
      <p:ext uri="{BB962C8B-B14F-4D97-AF65-F5344CB8AC3E}">
        <p14:creationId xmlns:p14="http://schemas.microsoft.com/office/powerpoint/2010/main" val="250013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04851CE-A2D7-4D52-9100-36D8E5B60E52}" type="datetimeFigureOut">
              <a:rPr lang="es-ES" smtClean="0"/>
              <a:t>19/09/2019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A645824-ACA2-4554-A45A-AD281B339DCD}" type="slidenum">
              <a:rPr lang="es-ES" smtClean="0"/>
              <a:t>‹Nº›</a:t>
            </a:fld>
            <a:endParaRPr lang="es-ES"/>
          </a:p>
        </p:txBody>
      </p:sp>
    </p:spTree>
    <p:extLst>
      <p:ext uri="{BB962C8B-B14F-4D97-AF65-F5344CB8AC3E}">
        <p14:creationId xmlns:p14="http://schemas.microsoft.com/office/powerpoint/2010/main" val="41088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851CE-A2D7-4D52-9100-36D8E5B60E52}" type="datetimeFigureOut">
              <a:rPr lang="es-ES" smtClean="0"/>
              <a:t>19/09/2019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A645824-ACA2-4554-A45A-AD281B339DCD}" type="slidenum">
              <a:rPr lang="es-ES" smtClean="0"/>
              <a:t>‹Nº›</a:t>
            </a:fld>
            <a:endParaRPr lang="es-ES"/>
          </a:p>
        </p:txBody>
      </p:sp>
    </p:spTree>
    <p:extLst>
      <p:ext uri="{BB962C8B-B14F-4D97-AF65-F5344CB8AC3E}">
        <p14:creationId xmlns:p14="http://schemas.microsoft.com/office/powerpoint/2010/main" val="334920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04851CE-A2D7-4D52-9100-36D8E5B60E52}" type="datetimeFigureOut">
              <a:rPr lang="es-ES" smtClean="0"/>
              <a:t>19/09/2019</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645824-ACA2-4554-A45A-AD281B339DCD}"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965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04851CE-A2D7-4D52-9100-36D8E5B60E52}" type="datetimeFigureOut">
              <a:rPr lang="es-ES" smtClean="0"/>
              <a:t>19/09/2019</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645824-ACA2-4554-A45A-AD281B339DCD}"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119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04851CE-A2D7-4D52-9100-36D8E5B60E52}" type="datetimeFigureOut">
              <a:rPr lang="es-ES" smtClean="0"/>
              <a:t>19/09/2019</a:t>
            </a:fld>
            <a:endParaRPr lang="es-E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A645824-ACA2-4554-A45A-AD281B339DCD}" type="slidenum">
              <a:rPr lang="es-ES" smtClean="0"/>
              <a:t>‹Nº›</a:t>
            </a:fld>
            <a:endParaRPr lang="es-E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53226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20798" y="902401"/>
            <a:ext cx="10233892" cy="5974071"/>
          </a:xfrm>
          <a:prstGeom prst="rect">
            <a:avLst/>
          </a:prstGeom>
        </p:spPr>
        <p:txBody>
          <a:bodyPr wrap="square">
            <a:spAutoFit/>
          </a:bodyPr>
          <a:lstStyle/>
          <a:p>
            <a:pPr>
              <a:lnSpc>
                <a:spcPct val="107000"/>
              </a:lnSpc>
              <a:spcAft>
                <a:spcPts val="800"/>
              </a:spcAft>
            </a:pPr>
            <a:r>
              <a:rPr lang="es-MX" b="1" dirty="0">
                <a:latin typeface="Arial" panose="020B0604020202020204" pitchFamily="34" charset="0"/>
                <a:ea typeface="Arial" panose="020B0604020202020204" pitchFamily="34" charset="0"/>
              </a:rPr>
              <a:t>CARRERA:</a:t>
            </a:r>
            <a:r>
              <a:rPr lang="es-MX" dirty="0">
                <a:latin typeface="Arial" panose="020B0604020202020204" pitchFamily="34" charset="0"/>
                <a:ea typeface="Arial" panose="020B0604020202020204" pitchFamily="34" charset="0"/>
              </a:rPr>
              <a:t> Ingeniería en TI     </a:t>
            </a:r>
            <a:r>
              <a:rPr lang="es-MX" b="1" dirty="0">
                <a:latin typeface="Arial" panose="020B0604020202020204" pitchFamily="34" charset="0"/>
                <a:ea typeface="Arial" panose="020B0604020202020204" pitchFamily="34" charset="0"/>
              </a:rPr>
              <a:t>ASIGNATURA</a:t>
            </a:r>
            <a:r>
              <a:rPr lang="es-MX" dirty="0">
                <a:latin typeface="Arial" panose="020B0604020202020204" pitchFamily="34" charset="0"/>
                <a:ea typeface="Arial" panose="020B0604020202020204" pitchFamily="34" charset="0"/>
              </a:rPr>
              <a:t>: Tópicos selectos de </a:t>
            </a:r>
            <a:r>
              <a:rPr lang="es-MX" dirty="0" smtClean="0">
                <a:latin typeface="Arial" panose="020B0604020202020204" pitchFamily="34" charset="0"/>
                <a:ea typeface="Arial" panose="020B0604020202020204" pitchFamily="34" charset="0"/>
              </a:rPr>
              <a:t>TI</a:t>
            </a:r>
          </a:p>
          <a:p>
            <a:pPr>
              <a:lnSpc>
                <a:spcPct val="107000"/>
              </a:lnSpc>
              <a:spcAft>
                <a:spcPts val="800"/>
              </a:spcAft>
            </a:pPr>
            <a:endParaRPr lang="en-US" dirty="0">
              <a:latin typeface="Arial" panose="020B0604020202020204" pitchFamily="34" charset="0"/>
              <a:ea typeface="Arial" panose="020B0604020202020204" pitchFamily="34" charset="0"/>
            </a:endParaRPr>
          </a:p>
          <a:p>
            <a:pPr>
              <a:lnSpc>
                <a:spcPct val="107000"/>
              </a:lnSpc>
              <a:spcAft>
                <a:spcPts val="800"/>
              </a:spcAft>
            </a:pPr>
            <a:r>
              <a:rPr lang="es-MX" b="1" dirty="0">
                <a:latin typeface="Arial" panose="020B0604020202020204" pitchFamily="34" charset="0"/>
                <a:ea typeface="Arial" panose="020B0604020202020204" pitchFamily="34" charset="0"/>
              </a:rPr>
              <a:t>UNIDAD:</a:t>
            </a:r>
            <a:r>
              <a:rPr lang="es-MX" sz="1050" dirty="0">
                <a:latin typeface="Arial" panose="020B0604020202020204" pitchFamily="34" charset="0"/>
                <a:ea typeface="Arial" panose="020B0604020202020204" pitchFamily="34" charset="0"/>
              </a:rPr>
              <a:t> </a:t>
            </a:r>
            <a:r>
              <a:rPr lang="es-MX" dirty="0">
                <a:latin typeface="Arial" panose="020B0604020202020204" pitchFamily="34" charset="0"/>
                <a:ea typeface="Arial" panose="020B0604020202020204" pitchFamily="34" charset="0"/>
              </a:rPr>
              <a:t>I. Tendencias y Tecnologías emergentes en el área de </a:t>
            </a:r>
            <a:r>
              <a:rPr lang="es-MX" dirty="0" smtClean="0">
                <a:latin typeface="Arial" panose="020B0604020202020204" pitchFamily="34" charset="0"/>
                <a:ea typeface="Arial" panose="020B0604020202020204" pitchFamily="34" charset="0"/>
              </a:rPr>
              <a:t>TI</a:t>
            </a:r>
          </a:p>
          <a:p>
            <a:pPr>
              <a:lnSpc>
                <a:spcPct val="107000"/>
              </a:lnSpc>
              <a:spcAft>
                <a:spcPts val="800"/>
              </a:spcAft>
            </a:pPr>
            <a:r>
              <a:rPr lang="es-MX" b="1" dirty="0" smtClean="0">
                <a:latin typeface="Arial" panose="020B0604020202020204" pitchFamily="34" charset="0"/>
                <a:ea typeface="Arial" panose="020B0604020202020204" pitchFamily="34" charset="0"/>
              </a:rPr>
              <a:t> </a:t>
            </a:r>
            <a:endParaRPr lang="en-US" dirty="0">
              <a:latin typeface="Arial" panose="020B0604020202020204" pitchFamily="34" charset="0"/>
              <a:ea typeface="Arial" panose="020B0604020202020204" pitchFamily="34" charset="0"/>
            </a:endParaRPr>
          </a:p>
          <a:p>
            <a:pPr>
              <a:lnSpc>
                <a:spcPct val="107000"/>
              </a:lnSpc>
              <a:spcAft>
                <a:spcPts val="800"/>
              </a:spcAft>
            </a:pPr>
            <a:r>
              <a:rPr lang="es-MX" b="1" dirty="0">
                <a:latin typeface="Arial" panose="020B0604020202020204" pitchFamily="34" charset="0"/>
                <a:ea typeface="Arial" panose="020B0604020202020204" pitchFamily="34" charset="0"/>
              </a:rPr>
              <a:t>GRADO:</a:t>
            </a:r>
            <a:r>
              <a:rPr lang="es-MX" dirty="0">
                <a:latin typeface="Arial" panose="020B0604020202020204" pitchFamily="34" charset="0"/>
                <a:ea typeface="Arial" panose="020B0604020202020204" pitchFamily="34" charset="0"/>
              </a:rPr>
              <a:t> 10 			</a:t>
            </a:r>
            <a:r>
              <a:rPr lang="es-MX" b="1" dirty="0">
                <a:latin typeface="Arial" panose="020B0604020202020204" pitchFamily="34" charset="0"/>
                <a:ea typeface="Arial" panose="020B0604020202020204" pitchFamily="34" charset="0"/>
              </a:rPr>
              <a:t>GRUPO: </a:t>
            </a:r>
            <a:r>
              <a:rPr lang="es-MX" dirty="0">
                <a:latin typeface="Arial" panose="020B0604020202020204" pitchFamily="34" charset="0"/>
                <a:ea typeface="Arial" panose="020B0604020202020204" pitchFamily="34" charset="0"/>
              </a:rPr>
              <a:t>A </a:t>
            </a:r>
            <a:endParaRPr lang="es-MX" dirty="0" smtClean="0">
              <a:latin typeface="Arial" panose="020B0604020202020204" pitchFamily="34" charset="0"/>
              <a:ea typeface="Arial" panose="020B0604020202020204" pitchFamily="34" charset="0"/>
            </a:endParaRPr>
          </a:p>
          <a:p>
            <a:pPr>
              <a:lnSpc>
                <a:spcPct val="107000"/>
              </a:lnSpc>
              <a:spcAft>
                <a:spcPts val="800"/>
              </a:spcAft>
            </a:pPr>
            <a:endParaRPr lang="en-US" dirty="0">
              <a:latin typeface="Arial" panose="020B0604020202020204" pitchFamily="34" charset="0"/>
              <a:ea typeface="Arial" panose="020B0604020202020204" pitchFamily="34" charset="0"/>
            </a:endParaRPr>
          </a:p>
          <a:p>
            <a:pPr>
              <a:lnSpc>
                <a:spcPct val="107000"/>
              </a:lnSpc>
              <a:spcAft>
                <a:spcPts val="800"/>
              </a:spcAft>
            </a:pPr>
            <a:r>
              <a:rPr lang="es-MX" b="1" dirty="0">
                <a:latin typeface="Arial" panose="020B0604020202020204" pitchFamily="34" charset="0"/>
                <a:ea typeface="Arial" panose="020B0604020202020204" pitchFamily="34" charset="0"/>
              </a:rPr>
              <a:t>INTEGRANTES:</a:t>
            </a:r>
            <a:endParaRPr lang="en-US" dirty="0">
              <a:latin typeface="Arial" panose="020B0604020202020204" pitchFamily="34" charset="0"/>
              <a:ea typeface="Arial" panose="020B0604020202020204" pitchFamily="34" charset="0"/>
            </a:endParaRPr>
          </a:p>
          <a:p>
            <a:pPr>
              <a:lnSpc>
                <a:spcPct val="107000"/>
              </a:lnSpc>
              <a:spcAft>
                <a:spcPts val="800"/>
              </a:spcAft>
            </a:pPr>
            <a:r>
              <a:rPr lang="es-MX" dirty="0">
                <a:latin typeface="Arial" panose="020B0604020202020204" pitchFamily="34" charset="0"/>
                <a:ea typeface="Arial" panose="020B0604020202020204" pitchFamily="34" charset="0"/>
              </a:rPr>
              <a:t>Hernández </a:t>
            </a:r>
            <a:r>
              <a:rPr lang="es-MX" dirty="0" err="1">
                <a:latin typeface="Arial" panose="020B0604020202020204" pitchFamily="34" charset="0"/>
                <a:ea typeface="Arial" panose="020B0604020202020204" pitchFamily="34" charset="0"/>
              </a:rPr>
              <a:t>Hernández</a:t>
            </a:r>
            <a:r>
              <a:rPr lang="es-MX" dirty="0">
                <a:latin typeface="Arial" panose="020B0604020202020204" pitchFamily="34" charset="0"/>
                <a:ea typeface="Arial" panose="020B0604020202020204" pitchFamily="34" charset="0"/>
              </a:rPr>
              <a:t> Francisco </a:t>
            </a:r>
            <a:r>
              <a:rPr lang="es-MX" dirty="0" smtClean="0">
                <a:latin typeface="Arial" panose="020B0604020202020204" pitchFamily="34" charset="0"/>
                <a:ea typeface="Arial" panose="020B0604020202020204" pitchFamily="34" charset="0"/>
              </a:rPr>
              <a:t>Javier			091610050</a:t>
            </a:r>
            <a:endParaRPr lang="en-US" dirty="0">
              <a:latin typeface="Arial" panose="020B0604020202020204" pitchFamily="34" charset="0"/>
              <a:ea typeface="Arial" panose="020B0604020202020204" pitchFamily="34" charset="0"/>
            </a:endParaRPr>
          </a:p>
          <a:p>
            <a:pPr>
              <a:lnSpc>
                <a:spcPct val="107000"/>
              </a:lnSpc>
              <a:spcAft>
                <a:spcPts val="800"/>
              </a:spcAft>
            </a:pPr>
            <a:r>
              <a:rPr lang="es-MX" dirty="0">
                <a:latin typeface="Arial" panose="020B0604020202020204" pitchFamily="34" charset="0"/>
                <a:ea typeface="Arial" panose="020B0604020202020204" pitchFamily="34" charset="0"/>
              </a:rPr>
              <a:t>Méndez Martínez Víctor </a:t>
            </a:r>
            <a:r>
              <a:rPr lang="es-MX" dirty="0" smtClean="0">
                <a:latin typeface="Arial" panose="020B0604020202020204" pitchFamily="34" charset="0"/>
                <a:ea typeface="Arial" panose="020B0604020202020204" pitchFamily="34" charset="0"/>
              </a:rPr>
              <a:t>Hugo					091610537</a:t>
            </a:r>
            <a:endParaRPr lang="en-US" dirty="0">
              <a:latin typeface="Arial" panose="020B0604020202020204" pitchFamily="34" charset="0"/>
              <a:ea typeface="Arial" panose="020B0604020202020204" pitchFamily="34" charset="0"/>
            </a:endParaRPr>
          </a:p>
          <a:p>
            <a:pPr>
              <a:lnSpc>
                <a:spcPct val="107000"/>
              </a:lnSpc>
              <a:spcAft>
                <a:spcPts val="800"/>
              </a:spcAft>
            </a:pPr>
            <a:r>
              <a:rPr lang="es-MX" dirty="0">
                <a:latin typeface="Arial" panose="020B0604020202020204" pitchFamily="34" charset="0"/>
                <a:ea typeface="Arial" panose="020B0604020202020204" pitchFamily="34" charset="0"/>
              </a:rPr>
              <a:t>Pérez Mayorga Gerardo </a:t>
            </a:r>
            <a:r>
              <a:rPr lang="es-MX" dirty="0" smtClean="0">
                <a:latin typeface="Arial" panose="020B0604020202020204" pitchFamily="34" charset="0"/>
                <a:ea typeface="Arial" panose="020B0604020202020204" pitchFamily="34" charset="0"/>
              </a:rPr>
              <a:t>Eduardo				091610634</a:t>
            </a:r>
            <a:endParaRPr lang="en-US" dirty="0">
              <a:latin typeface="Arial" panose="020B0604020202020204" pitchFamily="34" charset="0"/>
              <a:ea typeface="Arial" panose="020B0604020202020204" pitchFamily="34" charset="0"/>
            </a:endParaRPr>
          </a:p>
          <a:p>
            <a:pPr>
              <a:lnSpc>
                <a:spcPct val="107000"/>
              </a:lnSpc>
              <a:spcAft>
                <a:spcPts val="800"/>
              </a:spcAft>
            </a:pPr>
            <a:r>
              <a:rPr lang="es-MX" dirty="0">
                <a:latin typeface="Arial" panose="020B0604020202020204" pitchFamily="34" charset="0"/>
                <a:ea typeface="Arial" panose="020B0604020202020204" pitchFamily="34" charset="0"/>
              </a:rPr>
              <a:t>Tapia Domínguez Cecilia de Jesús				</a:t>
            </a:r>
            <a:r>
              <a:rPr lang="es-MX" dirty="0" smtClean="0">
                <a:latin typeface="Arial" panose="020B0604020202020204" pitchFamily="34" charset="0"/>
                <a:ea typeface="Arial" panose="020B0604020202020204" pitchFamily="34" charset="0"/>
              </a:rPr>
              <a:t>091610127</a:t>
            </a:r>
          </a:p>
          <a:p>
            <a:pPr>
              <a:lnSpc>
                <a:spcPct val="107000"/>
              </a:lnSpc>
              <a:spcAft>
                <a:spcPts val="800"/>
              </a:spcAft>
            </a:pPr>
            <a:endParaRPr lang="en-US" dirty="0">
              <a:latin typeface="Arial" panose="020B0604020202020204" pitchFamily="34" charset="0"/>
              <a:ea typeface="Arial" panose="020B0604020202020204" pitchFamily="34" charset="0"/>
            </a:endParaRPr>
          </a:p>
          <a:p>
            <a:pPr>
              <a:lnSpc>
                <a:spcPct val="107000"/>
              </a:lnSpc>
              <a:spcAft>
                <a:spcPts val="800"/>
              </a:spcAft>
            </a:pPr>
            <a:r>
              <a:rPr lang="es-MX" b="1" dirty="0">
                <a:latin typeface="Arial" panose="020B0604020202020204" pitchFamily="34" charset="0"/>
                <a:ea typeface="Arial" panose="020B0604020202020204" pitchFamily="34" charset="0"/>
              </a:rPr>
              <a:t>DOCENTE:</a:t>
            </a:r>
            <a:r>
              <a:rPr lang="es-MX" dirty="0">
                <a:latin typeface="Arial" panose="020B0604020202020204" pitchFamily="34" charset="0"/>
                <a:ea typeface="Arial" panose="020B0604020202020204" pitchFamily="34" charset="0"/>
              </a:rPr>
              <a:t> Mtra. Wilber Peñaloza </a:t>
            </a:r>
            <a:r>
              <a:rPr lang="es-MX" dirty="0" smtClean="0">
                <a:latin typeface="Arial" panose="020B0604020202020204" pitchFamily="34" charset="0"/>
                <a:ea typeface="Arial" panose="020B0604020202020204" pitchFamily="34" charset="0"/>
              </a:rPr>
              <a:t>Mendoza</a:t>
            </a:r>
          </a:p>
          <a:p>
            <a:pPr algn="r">
              <a:lnSpc>
                <a:spcPct val="107000"/>
              </a:lnSpc>
              <a:spcAft>
                <a:spcPts val="800"/>
              </a:spcAft>
            </a:pPr>
            <a:endParaRPr lang="en-US" dirty="0">
              <a:latin typeface="Arial" panose="020B0604020202020204" pitchFamily="34" charset="0"/>
              <a:ea typeface="Arial" panose="020B0604020202020204" pitchFamily="34" charset="0"/>
            </a:endParaRPr>
          </a:p>
          <a:p>
            <a:pPr algn="r">
              <a:lnSpc>
                <a:spcPct val="107000"/>
              </a:lnSpc>
              <a:spcAft>
                <a:spcPts val="800"/>
              </a:spcAft>
            </a:pPr>
            <a:r>
              <a:rPr lang="es-MX" b="1" dirty="0">
                <a:latin typeface="Arial" panose="020B0604020202020204" pitchFamily="34" charset="0"/>
                <a:ea typeface="Arial" panose="020B0604020202020204" pitchFamily="34" charset="0"/>
              </a:rPr>
              <a:t>FECHA:</a:t>
            </a:r>
            <a:r>
              <a:rPr lang="es-MX" dirty="0">
                <a:latin typeface="Arial" panose="020B0604020202020204" pitchFamily="34" charset="0"/>
                <a:ea typeface="Arial" panose="020B0604020202020204" pitchFamily="34" charset="0"/>
              </a:rPr>
              <a:t> </a:t>
            </a:r>
            <a:r>
              <a:rPr lang="es-MX" dirty="0" smtClean="0">
                <a:latin typeface="Arial" panose="020B0604020202020204" pitchFamily="34" charset="0"/>
                <a:ea typeface="Arial" panose="020B0604020202020204" pitchFamily="34" charset="0"/>
              </a:rPr>
              <a:t>17/Septiembre/2019</a:t>
            </a:r>
            <a:endParaRPr lang="en-US" dirty="0">
              <a:latin typeface="Arial" panose="020B0604020202020204" pitchFamily="34" charset="0"/>
              <a:ea typeface="Arial" panose="020B0604020202020204" pitchFamily="34" charset="0"/>
            </a:endParaRPr>
          </a:p>
        </p:txBody>
      </p:sp>
      <p:sp>
        <p:nvSpPr>
          <p:cNvPr id="5" name="CuadroTexto 4"/>
          <p:cNvSpPr txBox="1"/>
          <p:nvPr/>
        </p:nvSpPr>
        <p:spPr>
          <a:xfrm>
            <a:off x="729673" y="184726"/>
            <a:ext cx="10745188" cy="584775"/>
          </a:xfrm>
          <a:prstGeom prst="rect">
            <a:avLst/>
          </a:prstGeom>
          <a:noFill/>
        </p:spPr>
        <p:txBody>
          <a:bodyPr wrap="square" rtlCol="0">
            <a:spAutoFit/>
          </a:bodyPr>
          <a:lstStyle/>
          <a:p>
            <a:pPr algn="ctr"/>
            <a:r>
              <a:rPr lang="es-MX" sz="3200" dirty="0" smtClean="0">
                <a:latin typeface="Arial" panose="020B0604020202020204" pitchFamily="34" charset="0"/>
                <a:cs typeface="Arial" panose="020B0604020202020204" pitchFamily="34" charset="0"/>
              </a:rPr>
              <a:t>UNIVERSIDAD TECNOLOGICA DE LA SELVA</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42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1262" y="375647"/>
            <a:ext cx="5092337" cy="5711643"/>
          </a:xfrm>
        </p:spPr>
        <p:txBody>
          <a:bodyPr>
            <a:normAutofit/>
          </a:bodyPr>
          <a:lstStyle/>
          <a:p>
            <a:pPr marL="0" indent="0" algn="ctr">
              <a:lnSpc>
                <a:spcPct val="150000"/>
              </a:lnSpc>
              <a:buNone/>
            </a:pPr>
            <a:r>
              <a:rPr lang="es-MX" sz="2000" b="1" dirty="0" smtClean="0">
                <a:latin typeface="Arial" panose="020B0604020202020204" pitchFamily="34" charset="0"/>
                <a:cs typeface="Arial" panose="020B0604020202020204" pitchFamily="34" charset="0"/>
              </a:rPr>
              <a:t>Ventajas</a:t>
            </a:r>
          </a:p>
          <a:p>
            <a:pPr marL="514350" indent="-514350">
              <a:lnSpc>
                <a:spcPct val="150000"/>
              </a:lnSpc>
              <a:buFont typeface="+mj-lt"/>
              <a:buAutoNum type="arabicPeriod"/>
            </a:pPr>
            <a:r>
              <a:rPr lang="es-MX" sz="2000" dirty="0" smtClean="0">
                <a:latin typeface="Arial" panose="020B0604020202020204" pitchFamily="34" charset="0"/>
                <a:cs typeface="Arial" panose="020B0604020202020204" pitchFamily="34" charset="0"/>
              </a:rPr>
              <a:t> se concentra en la seguridad de la información de los usuarios</a:t>
            </a:r>
          </a:p>
          <a:p>
            <a:pPr marL="514350" indent="-514350">
              <a:lnSpc>
                <a:spcPct val="150000"/>
              </a:lnSpc>
              <a:buFont typeface="+mj-lt"/>
              <a:buAutoNum type="arabicPeriod"/>
            </a:pPr>
            <a:r>
              <a:rPr lang="es-MX" sz="2000" dirty="0" smtClean="0">
                <a:latin typeface="Arial" panose="020B0604020202020204" pitchFamily="34" charset="0"/>
                <a:cs typeface="Arial" panose="020B0604020202020204" pitchFamily="34" charset="0"/>
              </a:rPr>
              <a:t>Protege de ataque van directamente a la información de los clientes</a:t>
            </a:r>
          </a:p>
        </p:txBody>
      </p:sp>
      <p:sp>
        <p:nvSpPr>
          <p:cNvPr id="4" name="Marcador de contenido 2"/>
          <p:cNvSpPr txBox="1">
            <a:spLocks/>
          </p:cNvSpPr>
          <p:nvPr/>
        </p:nvSpPr>
        <p:spPr>
          <a:xfrm>
            <a:off x="6359235" y="292519"/>
            <a:ext cx="5092337" cy="5711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a:t>
            </a:r>
            <a:endParaRPr lang="es-ES" sz="2000" b="1" dirty="0" smtClean="0">
              <a:latin typeface="Arial" panose="020B0604020202020204" pitchFamily="34" charset="0"/>
              <a:cs typeface="Arial" panose="020B0604020202020204" pitchFamily="34" charset="0"/>
            </a:endParaRPr>
          </a:p>
          <a:p>
            <a:pPr marL="514350" indent="-514350">
              <a:lnSpc>
                <a:spcPct val="150000"/>
              </a:lnSpc>
              <a:buFont typeface="+mj-lt"/>
              <a:buAutoNum type="arabicPeriod"/>
            </a:pPr>
            <a:r>
              <a:rPr lang="es-MX" sz="2000" dirty="0" smtClean="0">
                <a:latin typeface="Arial" panose="020B0604020202020204" pitchFamily="34" charset="0"/>
                <a:cs typeface="Arial" panose="020B0604020202020204" pitchFamily="34" charset="0"/>
              </a:rPr>
              <a:t>Su implementación es costosa</a:t>
            </a:r>
          </a:p>
          <a:p>
            <a:pPr marL="514350" indent="-514350">
              <a:lnSpc>
                <a:spcPct val="150000"/>
              </a:lnSpc>
              <a:buFont typeface="+mj-lt"/>
              <a:buAutoNum type="arabicPeriod"/>
            </a:pPr>
            <a:r>
              <a:rPr lang="es-MX" sz="2000" dirty="0" smtClean="0">
                <a:latin typeface="Arial" panose="020B0604020202020204" pitchFamily="34" charset="0"/>
                <a:cs typeface="Arial" panose="020B0604020202020204" pitchFamily="34" charset="0"/>
              </a:rPr>
              <a:t>Se requiere acceso a toda la información del usuario</a:t>
            </a:r>
          </a:p>
          <a:p>
            <a:pPr>
              <a:lnSpc>
                <a:spcPct val="150000"/>
              </a:lnSpc>
            </a:pPr>
            <a:endParaRPr lang="es-MX" sz="2000" dirty="0" smtClean="0">
              <a:latin typeface="Arial" panose="020B0604020202020204" pitchFamily="34" charset="0"/>
              <a:cs typeface="Arial" panose="020B0604020202020204" pitchFamily="34" charset="0"/>
            </a:endParaRPr>
          </a:p>
        </p:txBody>
      </p:sp>
      <p:pic>
        <p:nvPicPr>
          <p:cNvPr id="5"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683" y="3611432"/>
            <a:ext cx="3915831" cy="307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1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b="1" dirty="0">
                <a:latin typeface="Arial" panose="020B0604020202020204" pitchFamily="34" charset="0"/>
                <a:cs typeface="Arial" panose="020B0604020202020204" pitchFamily="34" charset="0"/>
              </a:rPr>
              <a:t>Enterprise </a:t>
            </a:r>
            <a:r>
              <a:rPr lang="es-MX" b="1" dirty="0" err="1">
                <a:latin typeface="Arial" panose="020B0604020202020204" pitchFamily="34" charset="0"/>
                <a:cs typeface="Arial" panose="020B0604020202020204" pitchFamily="34" charset="0"/>
              </a:rPr>
              <a:t>Building</a:t>
            </a:r>
            <a:r>
              <a:rPr lang="es-MX" b="1" dirty="0">
                <a:latin typeface="Arial" panose="020B0604020202020204" pitchFamily="34" charset="0"/>
                <a:cs typeface="Arial" panose="020B0604020202020204" pitchFamily="34" charset="0"/>
              </a:rPr>
              <a:t> </a:t>
            </a:r>
            <a:r>
              <a:rPr lang="es-MX" b="1" dirty="0" err="1" smtClean="0">
                <a:latin typeface="Arial" panose="020B0604020202020204" pitchFamily="34" charset="0"/>
                <a:cs typeface="Arial" panose="020B0604020202020204" pitchFamily="34" charset="0"/>
              </a:rPr>
              <a:t>Integration</a:t>
            </a:r>
            <a:r>
              <a:rPr lang="es-MX" b="1" dirty="0" smtClean="0">
                <a:latin typeface="Arial" panose="020B0604020202020204" pitchFamily="34" charset="0"/>
                <a:cs typeface="Arial" panose="020B0604020202020204" pitchFamily="34" charset="0"/>
              </a:rPr>
              <a:t> </a:t>
            </a:r>
            <a:r>
              <a:rPr lang="es-MX" dirty="0" smtClean="0"/>
              <a:t/>
            </a:r>
            <a:br>
              <a:rPr lang="es-MX" dirty="0" smtClean="0"/>
            </a:br>
            <a:r>
              <a:rPr lang="es-MX" sz="2800" dirty="0" smtClean="0">
                <a:latin typeface="Arial" panose="020B0604020202020204" pitchFamily="34" charset="0"/>
                <a:cs typeface="Arial" panose="020B0604020202020204" pitchFamily="34" charset="0"/>
              </a:rPr>
              <a:t>(Redes de datos)</a:t>
            </a:r>
            <a:endParaRPr lang="es-ES"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797916"/>
            <a:ext cx="10393218" cy="4351338"/>
          </a:xfrm>
        </p:spPr>
        <p:txBody>
          <a:bodyPr>
            <a:normAutofit lnSpcReduction="10000"/>
          </a:bodyPr>
          <a:lstStyle/>
          <a:p>
            <a:pPr marL="0" indent="0" algn="just">
              <a:lnSpc>
                <a:spcPct val="150000"/>
              </a:lnSpc>
              <a:buNone/>
            </a:pPr>
            <a:r>
              <a:rPr lang="es-MX" sz="2000" b="1" dirty="0" smtClean="0">
                <a:latin typeface="Arial" panose="020B0604020202020204" pitchFamily="34" charset="0"/>
                <a:cs typeface="Arial" panose="020B0604020202020204" pitchFamily="34" charset="0"/>
              </a:rPr>
              <a:t>Empresa que la desarrolla: </a:t>
            </a:r>
            <a:r>
              <a:rPr lang="es-MX" sz="2000" dirty="0" err="1" smtClean="0">
                <a:latin typeface="Arial" panose="020B0604020202020204" pitchFamily="34" charset="0"/>
                <a:cs typeface="Arial" panose="020B0604020202020204" pitchFamily="34" charset="0"/>
              </a:rPr>
              <a:t>Corporacion</a:t>
            </a:r>
            <a:r>
              <a:rPr lang="es-MX" sz="2000" dirty="0" smtClean="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Honeywell</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Building</a:t>
            </a:r>
            <a:r>
              <a:rPr lang="es-MX" sz="2000" dirty="0">
                <a:latin typeface="Arial" panose="020B0604020202020204" pitchFamily="34" charset="0"/>
                <a:cs typeface="Arial" panose="020B0604020202020204" pitchFamily="34" charset="0"/>
              </a:rPr>
              <a:t> </a:t>
            </a:r>
            <a:r>
              <a:rPr lang="es-MX" sz="2000" dirty="0" err="1" smtClean="0">
                <a:latin typeface="Arial" panose="020B0604020202020204" pitchFamily="34" charset="0"/>
                <a:cs typeface="Arial" panose="020B0604020202020204" pitchFamily="34" charset="0"/>
              </a:rPr>
              <a:t>Solutions</a:t>
            </a:r>
            <a:endParaRPr lang="es-MX" sz="2000" dirty="0" smtClean="0">
              <a:latin typeface="Arial" panose="020B0604020202020204" pitchFamily="34" charset="0"/>
              <a:cs typeface="Arial" panose="020B0604020202020204" pitchFamily="34" charset="0"/>
            </a:endParaRPr>
          </a:p>
          <a:p>
            <a:pPr marL="0" indent="0" algn="just">
              <a:lnSpc>
                <a:spcPct val="150000"/>
              </a:lnSpc>
              <a:buNone/>
            </a:pPr>
            <a:r>
              <a:rPr lang="es-MX" sz="2000" dirty="0">
                <a:latin typeface="Arial" panose="020B0604020202020204" pitchFamily="34" charset="0"/>
                <a:cs typeface="Arial" panose="020B0604020202020204" pitchFamily="34" charset="0"/>
              </a:rPr>
              <a:t>A</a:t>
            </a:r>
            <a:r>
              <a:rPr lang="es-MX" sz="2000" dirty="0" smtClean="0">
                <a:latin typeface="Arial" panose="020B0604020202020204" pitchFamily="34" charset="0"/>
                <a:cs typeface="Arial" panose="020B0604020202020204" pitchFamily="34" charset="0"/>
              </a:rPr>
              <a:t>provechan </a:t>
            </a:r>
            <a:r>
              <a:rPr lang="es-MX" sz="2000" dirty="0">
                <a:latin typeface="Arial" panose="020B0604020202020204" pitchFamily="34" charset="0"/>
                <a:cs typeface="Arial" panose="020B0604020202020204" pitchFamily="34" charset="0"/>
              </a:rPr>
              <a:t>la conectividad </a:t>
            </a:r>
            <a:r>
              <a:rPr lang="es-MX" sz="2000" dirty="0" smtClean="0">
                <a:latin typeface="Arial" panose="020B0604020202020204" pitchFamily="34" charset="0"/>
                <a:cs typeface="Arial" panose="020B0604020202020204" pitchFamily="34" charset="0"/>
              </a:rPr>
              <a:t>IOT, </a:t>
            </a:r>
            <a:r>
              <a:rPr lang="es-MX" sz="2000" dirty="0">
                <a:latin typeface="Arial" panose="020B0604020202020204" pitchFamily="34" charset="0"/>
                <a:cs typeface="Arial" panose="020B0604020202020204" pitchFamily="34" charset="0"/>
              </a:rPr>
              <a:t>los sistemas interoperables, el intercambio de datos y los flujos de trabajo adaptativos para ayudar a transformar las </a:t>
            </a:r>
            <a:r>
              <a:rPr lang="es-MX" sz="2000" dirty="0" smtClean="0">
                <a:latin typeface="Arial" panose="020B0604020202020204" pitchFamily="34" charset="0"/>
                <a:cs typeface="Arial" panose="020B0604020202020204" pitchFamily="34" charset="0"/>
              </a:rPr>
              <a:t>entradas </a:t>
            </a:r>
            <a:r>
              <a:rPr lang="es-MX" sz="2000" dirty="0">
                <a:latin typeface="Arial" panose="020B0604020202020204" pitchFamily="34" charset="0"/>
                <a:cs typeface="Arial" panose="020B0604020202020204" pitchFamily="34" charset="0"/>
              </a:rPr>
              <a:t>y la información en resultados </a:t>
            </a:r>
            <a:r>
              <a:rPr lang="es-MX" sz="2000" dirty="0" smtClean="0">
                <a:latin typeface="Arial" panose="020B0604020202020204" pitchFamily="34" charset="0"/>
                <a:cs typeface="Arial" panose="020B0604020202020204" pitchFamily="34" charset="0"/>
              </a:rPr>
              <a:t>procesables ayudando  </a:t>
            </a:r>
            <a:r>
              <a:rPr lang="es-MX" sz="2000" dirty="0">
                <a:latin typeface="Arial" panose="020B0604020202020204" pitchFamily="34" charset="0"/>
                <a:cs typeface="Arial" panose="020B0604020202020204" pitchFamily="34" charset="0"/>
              </a:rPr>
              <a:t>a mantener a las personas seguras, mejorar la experiencia de construcción y proteger los datos y procesos que impulsan las </a:t>
            </a:r>
            <a:r>
              <a:rPr lang="es-MX" sz="2000" dirty="0" smtClean="0">
                <a:latin typeface="Arial" panose="020B0604020202020204" pitchFamily="34" charset="0"/>
                <a:cs typeface="Arial" panose="020B0604020202020204" pitchFamily="34" charset="0"/>
              </a:rPr>
              <a:t>operaciones</a:t>
            </a:r>
          </a:p>
          <a:p>
            <a:pPr marL="0" indent="0" algn="just">
              <a:lnSpc>
                <a:spcPct val="150000"/>
              </a:lnSpc>
              <a:buNone/>
            </a:pPr>
            <a:endParaRPr lang="es-ES" sz="2000" dirty="0">
              <a:latin typeface="Arial" panose="020B0604020202020204" pitchFamily="34" charset="0"/>
              <a:cs typeface="Arial" panose="020B0604020202020204" pitchFamily="34" charset="0"/>
            </a:endParaRPr>
          </a:p>
          <a:p>
            <a:pPr marL="0" indent="0" algn="just">
              <a:lnSpc>
                <a:spcPct val="150000"/>
              </a:lnSpc>
              <a:buNone/>
            </a:pPr>
            <a:r>
              <a:rPr lang="es-ES" sz="2000" b="1" dirty="0" smtClean="0">
                <a:latin typeface="Arial" panose="020B0604020202020204" pitchFamily="34" charset="0"/>
                <a:cs typeface="Arial" panose="020B0604020202020204" pitchFamily="34" charset="0"/>
              </a:rPr>
              <a:t>Área que aplica: </a:t>
            </a:r>
            <a:endParaRPr lang="es-ES" sz="2000" b="1" dirty="0" smtClean="0">
              <a:latin typeface="Arial" panose="020B0604020202020204" pitchFamily="34" charset="0"/>
              <a:cs typeface="Arial" panose="020B0604020202020204" pitchFamily="34" charset="0"/>
            </a:endParaRPr>
          </a:p>
          <a:p>
            <a:pPr marL="0" indent="0" algn="just">
              <a:lnSpc>
                <a:spcPct val="150000"/>
              </a:lnSpc>
              <a:buNone/>
            </a:pPr>
            <a:r>
              <a:rPr lang="es-MX" dirty="0">
                <a:latin typeface="Arial" panose="020B0604020202020204" pitchFamily="34" charset="0"/>
                <a:cs typeface="Arial" panose="020B0604020202020204" pitchFamily="34" charset="0"/>
              </a:rPr>
              <a:t> </a:t>
            </a:r>
            <a:r>
              <a:rPr lang="es-MX" dirty="0" smtClean="0">
                <a:latin typeface="Arial" panose="020B0604020202020204" pitchFamily="34" charset="0"/>
                <a:cs typeface="Arial" panose="020B0604020202020204" pitchFamily="34" charset="0"/>
              </a:rPr>
              <a:t>en el área empresarial</a:t>
            </a:r>
            <a:endParaRPr lang="es-MX" sz="2000" dirty="0">
              <a:latin typeface="Arial" panose="020B0604020202020204" pitchFamily="34" charset="0"/>
              <a:cs typeface="Arial" panose="020B0604020202020204" pitchFamily="34" charset="0"/>
            </a:endParaRPr>
          </a:p>
        </p:txBody>
      </p:sp>
      <p:pic>
        <p:nvPicPr>
          <p:cNvPr id="1026" name="Picture 2" descr="Resultado de imagen para Enterprise Building Integ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6732" y="4407714"/>
            <a:ext cx="4050046" cy="227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84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76943" y="129433"/>
            <a:ext cx="5186548" cy="6273346"/>
          </a:xfrm>
        </p:spPr>
        <p:txBody>
          <a:bodyPr>
            <a:normAutofit/>
          </a:bodyPr>
          <a:lstStyle/>
          <a:p>
            <a:pPr marL="0" indent="0" algn="just">
              <a:lnSpc>
                <a:spcPct val="150000"/>
              </a:lnSpc>
              <a:buNone/>
            </a:pPr>
            <a:r>
              <a:rPr lang="es-MX" sz="2000" b="1" dirty="0" smtClean="0">
                <a:latin typeface="Arial" panose="020B0604020202020204" pitchFamily="34" charset="0"/>
                <a:cs typeface="Arial" panose="020B0604020202020204" pitchFamily="34" charset="0"/>
              </a:rPr>
              <a:t>Ventajas</a:t>
            </a:r>
          </a:p>
          <a:p>
            <a:pPr marL="514350" indent="-514350" algn="just">
              <a:lnSpc>
                <a:spcPct val="150000"/>
              </a:lnSpc>
              <a:buFont typeface="+mj-lt"/>
              <a:buAutoNum type="arabicPeriod"/>
            </a:pPr>
            <a:r>
              <a:rPr lang="es-MX" sz="2000" dirty="0" smtClean="0">
                <a:latin typeface="Arial" panose="020B0604020202020204" pitchFamily="34" charset="0"/>
                <a:cs typeface="Arial" panose="020B0604020202020204" pitchFamily="34" charset="0"/>
              </a:rPr>
              <a:t>Sistematiza todo el edificio</a:t>
            </a:r>
          </a:p>
          <a:p>
            <a:pPr marL="514350" indent="-514350" algn="just">
              <a:lnSpc>
                <a:spcPct val="150000"/>
              </a:lnSpc>
              <a:buFont typeface="+mj-lt"/>
              <a:buAutoNum type="arabicPeriod"/>
            </a:pPr>
            <a:r>
              <a:rPr lang="es-MX" sz="2000" dirty="0" smtClean="0">
                <a:latin typeface="Arial" panose="020B0604020202020204" pitchFamily="34" charset="0"/>
                <a:cs typeface="Arial" panose="020B0604020202020204" pitchFamily="34" charset="0"/>
              </a:rPr>
              <a:t>Hace toda tu información procesable </a:t>
            </a:r>
          </a:p>
          <a:p>
            <a:pPr marL="514350" indent="-514350" algn="just">
              <a:lnSpc>
                <a:spcPct val="150000"/>
              </a:lnSpc>
              <a:buFont typeface="+mj-lt"/>
              <a:buAutoNum type="arabicPeriod"/>
            </a:pPr>
            <a:r>
              <a:rPr lang="es-MX" sz="2000" dirty="0" smtClean="0">
                <a:latin typeface="Arial" panose="020B0604020202020204" pitchFamily="34" charset="0"/>
                <a:cs typeface="Arial" panose="020B0604020202020204" pitchFamily="34" charset="0"/>
              </a:rPr>
              <a:t>Mantiene la información segura</a:t>
            </a:r>
          </a:p>
          <a:p>
            <a:pPr marL="514350" indent="-514350" algn="just">
              <a:lnSpc>
                <a:spcPct val="150000"/>
              </a:lnSpc>
              <a:buFont typeface="+mj-lt"/>
              <a:buAutoNum type="arabicPeriod"/>
            </a:pPr>
            <a:r>
              <a:rPr lang="es-MX" sz="2000" dirty="0" smtClean="0">
                <a:latin typeface="Arial" panose="020B0604020202020204" pitchFamily="34" charset="0"/>
                <a:cs typeface="Arial" panose="020B0604020202020204" pitchFamily="34" charset="0"/>
              </a:rPr>
              <a:t>Mejora la </a:t>
            </a:r>
            <a:r>
              <a:rPr lang="es-MX" sz="2000" dirty="0">
                <a:latin typeface="Arial" panose="020B0604020202020204" pitchFamily="34" charset="0"/>
                <a:cs typeface="Arial" panose="020B0604020202020204" pitchFamily="34" charset="0"/>
              </a:rPr>
              <a:t>experiencia de construcción y proteger los datos y </a:t>
            </a:r>
            <a:r>
              <a:rPr lang="es-MX" sz="2000" dirty="0" smtClean="0">
                <a:latin typeface="Arial" panose="020B0604020202020204" pitchFamily="34" charset="0"/>
                <a:cs typeface="Arial" panose="020B0604020202020204" pitchFamily="34" charset="0"/>
              </a:rPr>
              <a:t>procesos</a:t>
            </a:r>
          </a:p>
          <a:p>
            <a:pPr algn="just">
              <a:lnSpc>
                <a:spcPct val="150000"/>
              </a:lnSpc>
            </a:pPr>
            <a:endParaRPr lang="es-ES" sz="2000" dirty="0">
              <a:latin typeface="Arial" panose="020B0604020202020204" pitchFamily="34" charset="0"/>
              <a:cs typeface="Arial" panose="020B0604020202020204" pitchFamily="34" charset="0"/>
            </a:endParaRPr>
          </a:p>
        </p:txBody>
      </p:sp>
      <p:sp>
        <p:nvSpPr>
          <p:cNvPr id="6" name="Marcador de contenido 2"/>
          <p:cNvSpPr txBox="1">
            <a:spLocks/>
          </p:cNvSpPr>
          <p:nvPr/>
        </p:nvSpPr>
        <p:spPr>
          <a:xfrm>
            <a:off x="6497451" y="129433"/>
            <a:ext cx="5186548" cy="6273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a:t>
            </a:r>
          </a:p>
          <a:p>
            <a:pPr marL="514350" indent="-514350" algn="just">
              <a:lnSpc>
                <a:spcPct val="150000"/>
              </a:lnSpc>
              <a:buFont typeface="+mj-lt"/>
              <a:buAutoNum type="arabicPeriod"/>
            </a:pPr>
            <a:r>
              <a:rPr lang="es-MX" sz="2000" dirty="0" smtClean="0">
                <a:latin typeface="Arial" panose="020B0604020202020204" pitchFamily="34" charset="0"/>
                <a:cs typeface="Arial" panose="020B0604020202020204" pitchFamily="34" charset="0"/>
              </a:rPr>
              <a:t>Es una tecnología que apenas se esta probando</a:t>
            </a:r>
          </a:p>
          <a:p>
            <a:pPr marL="514350" indent="-514350" algn="just">
              <a:lnSpc>
                <a:spcPct val="150000"/>
              </a:lnSpc>
              <a:buFont typeface="+mj-lt"/>
              <a:buAutoNum type="arabicPeriod"/>
            </a:pPr>
            <a:r>
              <a:rPr lang="es-MX" sz="2000" dirty="0" smtClean="0">
                <a:latin typeface="Arial" panose="020B0604020202020204" pitchFamily="34" charset="0"/>
                <a:cs typeface="Arial" panose="020B0604020202020204" pitchFamily="34" charset="0"/>
              </a:rPr>
              <a:t>La empresa </a:t>
            </a:r>
            <a:r>
              <a:rPr lang="es-MX" sz="2000" dirty="0" err="1" smtClean="0">
                <a:latin typeface="Arial" panose="020B0604020202020204" pitchFamily="34" charset="0"/>
                <a:cs typeface="Arial" panose="020B0604020202020204" pitchFamily="34" charset="0"/>
              </a:rPr>
              <a:t>Honeywell</a:t>
            </a:r>
            <a:r>
              <a:rPr lang="es-MX" sz="2000" dirty="0" smtClean="0">
                <a:latin typeface="Arial" panose="020B0604020202020204" pitchFamily="34" charset="0"/>
                <a:cs typeface="Arial" panose="020B0604020202020204" pitchFamily="34" charset="0"/>
              </a:rPr>
              <a:t> </a:t>
            </a:r>
            <a:r>
              <a:rPr lang="es-MX" sz="2000" dirty="0" err="1" smtClean="0">
                <a:latin typeface="Arial" panose="020B0604020202020204" pitchFamily="34" charset="0"/>
                <a:cs typeface="Arial" panose="020B0604020202020204" pitchFamily="34" charset="0"/>
              </a:rPr>
              <a:t>Building</a:t>
            </a:r>
            <a:r>
              <a:rPr lang="es-MX" sz="2000" dirty="0" smtClean="0">
                <a:latin typeface="Arial" panose="020B0604020202020204" pitchFamily="34" charset="0"/>
                <a:cs typeface="Arial" panose="020B0604020202020204" pitchFamily="34" charset="0"/>
              </a:rPr>
              <a:t> </a:t>
            </a:r>
            <a:r>
              <a:rPr lang="es-MX" sz="2000" dirty="0" err="1" smtClean="0">
                <a:latin typeface="Arial" panose="020B0604020202020204" pitchFamily="34" charset="0"/>
                <a:cs typeface="Arial" panose="020B0604020202020204" pitchFamily="34" charset="0"/>
              </a:rPr>
              <a:t>Solutions</a:t>
            </a:r>
            <a:r>
              <a:rPr lang="es-MX" sz="2000" dirty="0" smtClean="0">
                <a:latin typeface="Arial" panose="020B0604020202020204" pitchFamily="34" charset="0"/>
                <a:cs typeface="Arial" panose="020B0604020202020204" pitchFamily="34" charset="0"/>
              </a:rPr>
              <a:t> solo lo esta probando por el momento en sus edificios.</a:t>
            </a:r>
          </a:p>
          <a:p>
            <a:pPr algn="just">
              <a:lnSpc>
                <a:spcPct val="150000"/>
              </a:lnSpc>
            </a:pPr>
            <a:endParaRPr lang="es-MX" sz="2000" dirty="0" smtClean="0">
              <a:latin typeface="Arial" panose="020B0604020202020204" pitchFamily="34" charset="0"/>
              <a:cs typeface="Arial" panose="020B0604020202020204" pitchFamily="34" charset="0"/>
            </a:endParaRPr>
          </a:p>
          <a:p>
            <a:pPr algn="just">
              <a:lnSpc>
                <a:spcPct val="150000"/>
              </a:lnSpc>
            </a:pPr>
            <a:endParaRPr lang="es-ES" sz="2000" dirty="0">
              <a:latin typeface="Arial" panose="020B0604020202020204" pitchFamily="34" charset="0"/>
              <a:cs typeface="Arial" panose="020B0604020202020204" pitchFamily="34" charset="0"/>
            </a:endParaRPr>
          </a:p>
        </p:txBody>
      </p:sp>
      <p:pic>
        <p:nvPicPr>
          <p:cNvPr id="7" name="Picture 2" descr="Resultado de imagen para ventajas y des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718" y="3983564"/>
            <a:ext cx="4965756" cy="241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88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latin typeface="Arial" panose="020B0604020202020204" pitchFamily="34" charset="0"/>
                <a:cs typeface="Arial" panose="020B0604020202020204" pitchFamily="34" charset="0"/>
              </a:rPr>
              <a:t>Domótica</a:t>
            </a:r>
            <a:r>
              <a:rPr lang="es-MX" dirty="0" smtClean="0"/>
              <a:t> </a:t>
            </a:r>
            <a:br>
              <a:rPr lang="es-MX" dirty="0" smtClean="0"/>
            </a:br>
            <a:r>
              <a:rPr lang="es-MX" sz="2800" dirty="0" smtClean="0">
                <a:latin typeface="Arial" panose="020B0604020202020204" pitchFamily="34" charset="0"/>
                <a:cs typeface="Arial" panose="020B0604020202020204" pitchFamily="34" charset="0"/>
              </a:rPr>
              <a:t>(Redes de datos)</a:t>
            </a:r>
            <a:endParaRPr lang="es-ES"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20700" y="1796394"/>
            <a:ext cx="11049001" cy="4351338"/>
          </a:xfrm>
        </p:spPr>
        <p:txBody>
          <a:bodyPr>
            <a:normAutofit fontScale="70000" lnSpcReduction="20000"/>
          </a:bodyPr>
          <a:lstStyle/>
          <a:p>
            <a:pPr marL="0" indent="0" algn="just">
              <a:lnSpc>
                <a:spcPct val="150000"/>
              </a:lnSpc>
              <a:buNone/>
            </a:pPr>
            <a:r>
              <a:rPr lang="es-MX" sz="2000" b="1" dirty="0" smtClean="0">
                <a:latin typeface="Arial" panose="020B0604020202020204" pitchFamily="34" charset="0"/>
                <a:cs typeface="Arial" panose="020B0604020202020204" pitchFamily="34" charset="0"/>
              </a:rPr>
              <a:t>Empresa que la desarrolla: </a:t>
            </a:r>
            <a:r>
              <a:rPr lang="es-MX" sz="2000" dirty="0" smtClean="0">
                <a:latin typeface="Arial" panose="020B0604020202020204" pitchFamily="34" charset="0"/>
                <a:cs typeface="Arial" panose="020B0604020202020204" pitchFamily="34" charset="0"/>
              </a:rPr>
              <a:t>Corporación </a:t>
            </a:r>
            <a:r>
              <a:rPr lang="es-MX" sz="2000" dirty="0" smtClean="0">
                <a:latin typeface="Arial" panose="020B0604020202020204" pitchFamily="34" charset="0"/>
                <a:cs typeface="Arial" panose="020B0604020202020204" pitchFamily="34" charset="0"/>
              </a:rPr>
              <a:t>FRITZ</a:t>
            </a:r>
          </a:p>
          <a:p>
            <a:pPr algn="just">
              <a:lnSpc>
                <a:spcPct val="150000"/>
              </a:lnSpc>
            </a:pPr>
            <a:r>
              <a:rPr lang="es-MX" sz="2000" dirty="0">
                <a:latin typeface="Arial" panose="020B0604020202020204" pitchFamily="34" charset="0"/>
                <a:cs typeface="Arial" panose="020B0604020202020204" pitchFamily="34" charset="0"/>
              </a:rPr>
              <a:t>Mejora la velocidad de transmisión de datos y los tiempos de reacción cuando varios dispositivos utilizan la red inalámbrica al mismo tiempo. Preparado para la nueva generación de redes móviles 5G. Con </a:t>
            </a:r>
            <a:r>
              <a:rPr lang="es-MX" sz="2000" dirty="0" err="1">
                <a:latin typeface="Arial" panose="020B0604020202020204" pitchFamily="34" charset="0"/>
                <a:cs typeface="Arial" panose="020B0604020202020204" pitchFamily="34" charset="0"/>
              </a:rPr>
              <a:t>Wi</a:t>
            </a:r>
            <a:r>
              <a:rPr lang="es-MX" sz="2000" dirty="0">
                <a:latin typeface="Arial" panose="020B0604020202020204" pitchFamily="34" charset="0"/>
                <a:cs typeface="Arial" panose="020B0604020202020204" pitchFamily="34" charset="0"/>
              </a:rPr>
              <a:t>-Fi </a:t>
            </a:r>
            <a:r>
              <a:rPr lang="es-MX" sz="2000" dirty="0" smtClean="0">
                <a:latin typeface="Arial" panose="020B0604020202020204" pitchFamily="34" charset="0"/>
                <a:cs typeface="Arial" panose="020B0604020202020204" pitchFamily="34" charset="0"/>
              </a:rPr>
              <a:t>rápido Aplicable </a:t>
            </a:r>
            <a:r>
              <a:rPr lang="es-MX" sz="2000" dirty="0" smtClean="0">
                <a:latin typeface="Arial" panose="020B0604020202020204" pitchFamily="34" charset="0"/>
                <a:cs typeface="Arial" panose="020B0604020202020204" pitchFamily="34" charset="0"/>
              </a:rPr>
              <a:t>para las casas domesticas y lugares empresariales, diseñado para también aplicar las </a:t>
            </a:r>
            <a:r>
              <a:rPr lang="es-MX" sz="2000" dirty="0" err="1" smtClean="0">
                <a:latin typeface="Arial" panose="020B0604020202020204" pitchFamily="34" charset="0"/>
                <a:cs typeface="Arial" panose="020B0604020202020204" pitchFamily="34" charset="0"/>
              </a:rPr>
              <a:t>Smarthome</a:t>
            </a:r>
            <a:r>
              <a:rPr lang="es-MX" sz="2000" dirty="0" smtClean="0">
                <a:latin typeface="Arial" panose="020B0604020202020204" pitchFamily="34" charset="0"/>
                <a:cs typeface="Arial" panose="020B0604020202020204" pitchFamily="34" charset="0"/>
              </a:rPr>
              <a:t>.</a:t>
            </a:r>
            <a:endParaRPr lang="es-MX" sz="2000" dirty="0" smtClean="0">
              <a:latin typeface="Arial" panose="020B0604020202020204" pitchFamily="34" charset="0"/>
              <a:cs typeface="Arial" panose="020B0604020202020204" pitchFamily="34" charset="0"/>
            </a:endParaRPr>
          </a:p>
          <a:p>
            <a:pPr algn="just">
              <a:lnSpc>
                <a:spcPct val="150000"/>
              </a:lnSpc>
            </a:pPr>
            <a:endParaRPr lang="es-MX" sz="2000" dirty="0">
              <a:latin typeface="Arial" panose="020B0604020202020204" pitchFamily="34" charset="0"/>
              <a:cs typeface="Arial" panose="020B0604020202020204" pitchFamily="34" charset="0"/>
            </a:endParaRPr>
          </a:p>
          <a:p>
            <a:pPr marL="0" indent="0" algn="just">
              <a:lnSpc>
                <a:spcPct val="150000"/>
              </a:lnSpc>
              <a:buNone/>
            </a:pPr>
            <a:r>
              <a:rPr lang="es-MX" sz="2000" b="1" dirty="0" smtClean="0">
                <a:latin typeface="Arial" panose="020B0604020202020204" pitchFamily="34" charset="0"/>
                <a:cs typeface="Arial" panose="020B0604020202020204" pitchFamily="34" charset="0"/>
              </a:rPr>
              <a:t>Área para la que aplica</a:t>
            </a:r>
            <a:r>
              <a:rPr lang="es-MX" sz="2000" b="1" dirty="0" smtClean="0">
                <a:latin typeface="Arial" panose="020B0604020202020204" pitchFamily="34" charset="0"/>
                <a:cs typeface="Arial" panose="020B0604020202020204" pitchFamily="34" charset="0"/>
              </a:rPr>
              <a:t>:</a:t>
            </a:r>
          </a:p>
          <a:p>
            <a:pPr marL="0" indent="0" algn="just">
              <a:lnSpc>
                <a:spcPct val="150000"/>
              </a:lnSpc>
              <a:buNone/>
            </a:pPr>
            <a:r>
              <a:rPr lang="es-ES" dirty="0"/>
              <a:t>El control de accesos, la </a:t>
            </a:r>
            <a:r>
              <a:rPr lang="es-ES" dirty="0" smtClean="0"/>
              <a:t>video vigilancia, </a:t>
            </a:r>
            <a:r>
              <a:rPr lang="es-ES" dirty="0"/>
              <a:t>la iluminación </a:t>
            </a:r>
            <a:r>
              <a:rPr lang="es-ES" dirty="0" smtClean="0"/>
              <a:t>y</a:t>
            </a:r>
          </a:p>
          <a:p>
            <a:pPr marL="0" indent="0" algn="just">
              <a:lnSpc>
                <a:spcPct val="150000"/>
              </a:lnSpc>
              <a:buNone/>
            </a:pPr>
            <a:r>
              <a:rPr lang="es-ES" dirty="0" smtClean="0"/>
              <a:t> </a:t>
            </a:r>
            <a:r>
              <a:rPr lang="es-ES" dirty="0"/>
              <a:t>el control eficiente de la energía son solo algunos beneficios </a:t>
            </a:r>
            <a:r>
              <a:rPr lang="es-ES" dirty="0" smtClean="0"/>
              <a:t>que</a:t>
            </a:r>
          </a:p>
          <a:p>
            <a:pPr marL="0" indent="0" algn="just">
              <a:lnSpc>
                <a:spcPct val="150000"/>
              </a:lnSpc>
              <a:buNone/>
            </a:pPr>
            <a:r>
              <a:rPr lang="es-ES" dirty="0" smtClean="0"/>
              <a:t> </a:t>
            </a:r>
            <a:r>
              <a:rPr lang="es-ES" dirty="0"/>
              <a:t>te pueden aportar convertir tu negocio en una empresa inteligente.</a:t>
            </a:r>
            <a:endParaRPr lang="es-MX" dirty="0">
              <a:latin typeface="Arial" panose="020B0604020202020204" pitchFamily="34" charset="0"/>
              <a:cs typeface="Arial" panose="020B0604020202020204" pitchFamily="34" charset="0"/>
            </a:endParaRPr>
          </a:p>
          <a:p>
            <a:pPr marL="0" indent="0" algn="just">
              <a:lnSpc>
                <a:spcPct val="150000"/>
              </a:lnSpc>
              <a:buNone/>
            </a:pPr>
            <a:r>
              <a:rPr lang="es-MX" sz="2000" b="1" dirty="0" smtClean="0">
                <a:latin typeface="Arial" panose="020B0604020202020204" pitchFamily="34" charset="0"/>
                <a:cs typeface="Arial" panose="020B0604020202020204" pitchFamily="34" charset="0"/>
              </a:rPr>
              <a:t> </a:t>
            </a:r>
            <a:endParaRPr lang="es-MX" sz="2000" b="1" dirty="0" smtClean="0">
              <a:latin typeface="Arial" panose="020B0604020202020204" pitchFamily="34" charset="0"/>
              <a:cs typeface="Arial" panose="020B0604020202020204" pitchFamily="34" charset="0"/>
            </a:endParaRPr>
          </a:p>
          <a:p>
            <a:pPr marL="0" indent="0" algn="just">
              <a:lnSpc>
                <a:spcPct val="150000"/>
              </a:lnSpc>
              <a:buNone/>
            </a:pPr>
            <a:endParaRPr lang="es-MX" sz="2000" b="1" dirty="0">
              <a:latin typeface="Arial" panose="020B0604020202020204" pitchFamily="34" charset="0"/>
              <a:cs typeface="Arial" panose="020B0604020202020204" pitchFamily="34" charset="0"/>
            </a:endParaRPr>
          </a:p>
          <a:p>
            <a:pPr marL="0" indent="0" algn="just">
              <a:lnSpc>
                <a:spcPct val="150000"/>
              </a:lnSpc>
              <a:buNone/>
            </a:pPr>
            <a:endParaRPr lang="es-ES" sz="2000" b="1" dirty="0">
              <a:latin typeface="Arial" panose="020B0604020202020204" pitchFamily="34" charset="0"/>
              <a:cs typeface="Arial" panose="020B0604020202020204" pitchFamily="34" charset="0"/>
            </a:endParaRPr>
          </a:p>
        </p:txBody>
      </p:sp>
      <p:sp>
        <p:nvSpPr>
          <p:cNvPr id="4" name="AutoShape 2" descr="Resultado de imagen para domotica fritz"/>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para domotica fritz"/>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6774" r="11888"/>
          <a:stretch/>
        </p:blipFill>
        <p:spPr>
          <a:xfrm>
            <a:off x="7650047" y="3460192"/>
            <a:ext cx="3531758" cy="2222151"/>
          </a:xfrm>
          <a:prstGeom prst="rect">
            <a:avLst/>
          </a:prstGeom>
        </p:spPr>
      </p:pic>
    </p:spTree>
    <p:extLst>
      <p:ext uri="{BB962C8B-B14F-4D97-AF65-F5344CB8AC3E}">
        <p14:creationId xmlns:p14="http://schemas.microsoft.com/office/powerpoint/2010/main" val="270324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8384" y="401773"/>
            <a:ext cx="5249090" cy="5959837"/>
          </a:xfrm>
        </p:spPr>
        <p:txBody>
          <a:bodyPr>
            <a:noAutofit/>
          </a:bodyPr>
          <a:lstStyle/>
          <a:p>
            <a:pPr marL="0" indent="0" algn="ctr">
              <a:lnSpc>
                <a:spcPct val="160000"/>
              </a:lnSpc>
              <a:buNone/>
            </a:pPr>
            <a:r>
              <a:rPr lang="es-MX" sz="2000" b="1" dirty="0" smtClean="0">
                <a:latin typeface="Arial" panose="020B0604020202020204" pitchFamily="34" charset="0"/>
                <a:cs typeface="Arial" panose="020B0604020202020204" pitchFamily="34" charset="0"/>
              </a:rPr>
              <a:t>Ventajas </a:t>
            </a:r>
          </a:p>
          <a:p>
            <a:pPr marL="457200" indent="-457200">
              <a:lnSpc>
                <a:spcPct val="160000"/>
              </a:lnSpc>
              <a:buFont typeface="+mj-lt"/>
              <a:buAutoNum type="arabicPeriod"/>
            </a:pPr>
            <a:r>
              <a:rPr lang="es-MX" sz="2000" dirty="0" smtClean="0">
                <a:latin typeface="Arial" panose="020B0604020202020204" pitchFamily="34" charset="0"/>
                <a:cs typeface="Arial" panose="020B0604020202020204" pitchFamily="34" charset="0"/>
              </a:rPr>
              <a:t>Rapidez</a:t>
            </a:r>
          </a:p>
          <a:p>
            <a:pPr marL="457200" indent="-457200" algn="just">
              <a:lnSpc>
                <a:spcPct val="160000"/>
              </a:lnSpc>
              <a:buFont typeface="+mj-lt"/>
              <a:buAutoNum type="arabicPeriod"/>
            </a:pPr>
            <a:r>
              <a:rPr lang="es-MX" sz="2000" dirty="0" smtClean="0">
                <a:latin typeface="Arial" panose="020B0604020202020204" pitchFamily="34" charset="0"/>
                <a:cs typeface="Arial" panose="020B0604020202020204" pitchFamily="34" charset="0"/>
              </a:rPr>
              <a:t>Soporta las nuevas tecnologías emergentes como 5G</a:t>
            </a:r>
          </a:p>
          <a:p>
            <a:pPr marL="0" indent="0">
              <a:lnSpc>
                <a:spcPct val="160000"/>
              </a:lnSpc>
              <a:buNone/>
            </a:pPr>
            <a:endParaRPr lang="es-ES" sz="2000" dirty="0">
              <a:latin typeface="Arial" panose="020B0604020202020204" pitchFamily="34" charset="0"/>
              <a:cs typeface="Arial" panose="020B0604020202020204" pitchFamily="34" charset="0"/>
            </a:endParaRPr>
          </a:p>
        </p:txBody>
      </p:sp>
      <p:sp>
        <p:nvSpPr>
          <p:cNvPr id="4" name="AutoShape 2" descr="Resultado de imagen para ventajas y desventaja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Marcador de contenido 2"/>
          <p:cNvSpPr txBox="1">
            <a:spLocks/>
          </p:cNvSpPr>
          <p:nvPr/>
        </p:nvSpPr>
        <p:spPr>
          <a:xfrm>
            <a:off x="6357984" y="401772"/>
            <a:ext cx="5249090" cy="5959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a:t>
            </a:r>
          </a:p>
          <a:p>
            <a:pPr marL="457200" indent="-457200">
              <a:lnSpc>
                <a:spcPct val="160000"/>
              </a:lnSpc>
              <a:buFont typeface="+mj-lt"/>
              <a:buAutoNum type="arabicPeriod"/>
            </a:pPr>
            <a:r>
              <a:rPr lang="es-MX" sz="2000" dirty="0" smtClean="0">
                <a:latin typeface="Arial" panose="020B0604020202020204" pitchFamily="34" charset="0"/>
                <a:cs typeface="Arial" panose="020B0604020202020204" pitchFamily="34" charset="0"/>
              </a:rPr>
              <a:t>No aplicable para todos los hogares</a:t>
            </a:r>
          </a:p>
          <a:p>
            <a:pPr marL="457200" indent="-457200">
              <a:lnSpc>
                <a:spcPct val="160000"/>
              </a:lnSpc>
              <a:buFont typeface="+mj-lt"/>
              <a:buAutoNum type="arabicPeriod"/>
            </a:pPr>
            <a:r>
              <a:rPr lang="es-MX" sz="2000" dirty="0" smtClean="0">
                <a:latin typeface="Arial" panose="020B0604020202020204" pitchFamily="34" charset="0"/>
                <a:cs typeface="Arial" panose="020B0604020202020204" pitchFamily="34" charset="0"/>
              </a:rPr>
              <a:t>Aun no se aplica en ciertas partes del mundo porque esta diseñado para procesamiento mas rápido y eficaz </a:t>
            </a:r>
          </a:p>
          <a:p>
            <a:pPr marL="457200" indent="-457200">
              <a:lnSpc>
                <a:spcPct val="160000"/>
              </a:lnSpc>
              <a:buFont typeface="+mj-lt"/>
              <a:buAutoNum type="arabicPeriod"/>
            </a:pPr>
            <a:r>
              <a:rPr lang="es-MX" sz="2000" dirty="0" smtClean="0">
                <a:latin typeface="Arial" panose="020B0604020202020204" pitchFamily="34" charset="0"/>
                <a:cs typeface="Arial" panose="020B0604020202020204" pitchFamily="34" charset="0"/>
              </a:rPr>
              <a:t>No en todos los lugares hay 5G </a:t>
            </a:r>
          </a:p>
          <a:p>
            <a:pPr marL="457200" indent="-457200">
              <a:lnSpc>
                <a:spcPct val="160000"/>
              </a:lnSpc>
              <a:buFont typeface="+mj-lt"/>
              <a:buAutoNum type="arabicPeriod"/>
            </a:pPr>
            <a:r>
              <a:rPr lang="es-MX" sz="2000" dirty="0" smtClean="0">
                <a:latin typeface="Arial" panose="020B0604020202020204" pitchFamily="34" charset="0"/>
                <a:cs typeface="Arial" panose="020B0604020202020204" pitchFamily="34" charset="0"/>
              </a:rPr>
              <a:t>Casi ninguna de las casas son </a:t>
            </a:r>
            <a:r>
              <a:rPr lang="es-MX" sz="2000" dirty="0" err="1" smtClean="0">
                <a:latin typeface="Arial" panose="020B0604020202020204" pitchFamily="34" charset="0"/>
                <a:cs typeface="Arial" panose="020B0604020202020204" pitchFamily="34" charset="0"/>
              </a:rPr>
              <a:t>smarthomes</a:t>
            </a:r>
            <a:endParaRPr lang="es-MX" sz="2000" dirty="0" smtClean="0">
              <a:latin typeface="Arial" panose="020B0604020202020204" pitchFamily="34" charset="0"/>
              <a:cs typeface="Arial" panose="020B0604020202020204" pitchFamily="34" charset="0"/>
            </a:endParaRPr>
          </a:p>
          <a:p>
            <a:pPr>
              <a:lnSpc>
                <a:spcPct val="160000"/>
              </a:lnSpc>
            </a:pPr>
            <a:endParaRPr lang="es-ES" sz="20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747" y="3297382"/>
            <a:ext cx="4210874" cy="2905840"/>
          </a:xfrm>
          <a:prstGeom prst="rect">
            <a:avLst/>
          </a:prstGeom>
        </p:spPr>
      </p:pic>
    </p:spTree>
    <p:extLst>
      <p:ext uri="{BB962C8B-B14F-4D97-AF65-F5344CB8AC3E}">
        <p14:creationId xmlns:p14="http://schemas.microsoft.com/office/powerpoint/2010/main" val="1566972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10223" y="136733"/>
            <a:ext cx="9578109" cy="1200329"/>
          </a:xfrm>
          <a:prstGeom prst="rect">
            <a:avLst/>
          </a:prstGeom>
          <a:noFill/>
        </p:spPr>
        <p:txBody>
          <a:bodyPr wrap="square" rtlCol="0">
            <a:spAutoFit/>
          </a:bodyPr>
          <a:lstStyle/>
          <a:p>
            <a:pPr algn="ctr"/>
            <a:r>
              <a:rPr lang="es-MX" sz="4400" b="1" dirty="0">
                <a:latin typeface="Arial" panose="020B0604020202020204" pitchFamily="34" charset="0"/>
                <a:cs typeface="Arial" panose="020B0604020202020204" pitchFamily="34" charset="0"/>
              </a:rPr>
              <a:t>Art </a:t>
            </a:r>
            <a:r>
              <a:rPr lang="es-MX" sz="4400" b="1" dirty="0" err="1" smtClean="0">
                <a:latin typeface="Arial" panose="020B0604020202020204" pitchFamily="34" charset="0"/>
                <a:cs typeface="Arial" panose="020B0604020202020204" pitchFamily="34" charset="0"/>
              </a:rPr>
              <a:t>Glass</a:t>
            </a:r>
            <a:endParaRPr lang="es-MX" sz="4400" b="1" dirty="0" smtClean="0">
              <a:latin typeface="Arial" panose="020B0604020202020204" pitchFamily="34" charset="0"/>
              <a:cs typeface="Arial" panose="020B0604020202020204" pitchFamily="34" charset="0"/>
            </a:endParaRPr>
          </a:p>
          <a:p>
            <a:pPr algn="ctr"/>
            <a:r>
              <a:rPr lang="es-MX" sz="2800" dirty="0" smtClean="0">
                <a:latin typeface="Arial" panose="020B0604020202020204" pitchFamily="34" charset="0"/>
                <a:cs typeface="Arial" panose="020B0604020202020204" pitchFamily="34" charset="0"/>
              </a:rPr>
              <a:t>(Realidad Virtual)</a:t>
            </a:r>
            <a:endParaRPr lang="es-MX" sz="2800" dirty="0">
              <a:latin typeface="Arial" panose="020B0604020202020204" pitchFamily="34" charset="0"/>
              <a:cs typeface="Arial" panose="020B0604020202020204" pitchFamily="34" charset="0"/>
            </a:endParaRPr>
          </a:p>
        </p:txBody>
      </p:sp>
      <p:sp>
        <p:nvSpPr>
          <p:cNvPr id="5" name="CuadroTexto 4"/>
          <p:cNvSpPr txBox="1"/>
          <p:nvPr/>
        </p:nvSpPr>
        <p:spPr>
          <a:xfrm>
            <a:off x="942109" y="1390262"/>
            <a:ext cx="10547927" cy="4247317"/>
          </a:xfrm>
          <a:prstGeom prst="rect">
            <a:avLst/>
          </a:prstGeom>
          <a:noFill/>
        </p:spPr>
        <p:txBody>
          <a:bodyPr wrap="square" rtlCol="0">
            <a:spAutoFit/>
          </a:bodyPr>
          <a:lstStyle/>
          <a:p>
            <a:pPr algn="just">
              <a:lnSpc>
                <a:spcPct val="150000"/>
              </a:lnSpc>
            </a:pPr>
            <a:r>
              <a:rPr lang="es-MX" sz="2000" b="1" dirty="0" smtClean="0">
                <a:latin typeface="Arial" panose="020B0604020202020204" pitchFamily="34" charset="0"/>
                <a:cs typeface="Arial" panose="020B0604020202020204" pitchFamily="34" charset="0"/>
              </a:rPr>
              <a:t>Empresa que la desarrolla: </a:t>
            </a:r>
            <a:r>
              <a:rPr lang="es-MX" sz="2000" dirty="0">
                <a:latin typeface="Arial" panose="020B0604020202020204" pitchFamily="34" charset="0"/>
                <a:cs typeface="Arial" panose="020B0604020202020204" pitchFamily="34" charset="0"/>
              </a:rPr>
              <a:t>Art</a:t>
            </a:r>
            <a:r>
              <a:rPr lang="es-MX" sz="2000" dirty="0"/>
              <a:t> </a:t>
            </a:r>
            <a:r>
              <a:rPr lang="es-MX" sz="2000" dirty="0" err="1" smtClean="0"/>
              <a:t>desoft</a:t>
            </a:r>
            <a:endParaRPr lang="es-MX" sz="2000" dirty="0" smtClean="0"/>
          </a:p>
          <a:p>
            <a:pPr algn="just">
              <a:lnSpc>
                <a:spcPct val="150000"/>
              </a:lnSpc>
            </a:pPr>
            <a:endParaRPr lang="es-MX" sz="2000" dirty="0">
              <a:latin typeface="Arial" panose="020B0604020202020204" pitchFamily="34" charset="0"/>
              <a:cs typeface="Arial" panose="020B0604020202020204" pitchFamily="34" charset="0"/>
            </a:endParaRPr>
          </a:p>
          <a:p>
            <a:pPr algn="just">
              <a:lnSpc>
                <a:spcPct val="150000"/>
              </a:lnSpc>
            </a:pPr>
            <a:r>
              <a:rPr lang="es-MX" sz="2000" dirty="0" smtClean="0">
                <a:latin typeface="Arial" panose="020B0604020202020204" pitchFamily="34" charset="0"/>
                <a:cs typeface="Arial" panose="020B0604020202020204" pitchFamily="34" charset="0"/>
              </a:rPr>
              <a:t>El </a:t>
            </a:r>
            <a:r>
              <a:rPr lang="es-MX" sz="2000" dirty="0">
                <a:latin typeface="Arial" panose="020B0604020202020204" pitchFamily="34" charset="0"/>
                <a:cs typeface="Arial" panose="020B0604020202020204" pitchFamily="34" charset="0"/>
              </a:rPr>
              <a:t>visitante podrá obtener explicaciones acerca de las obras que más cautiven su atención adaptándolas al idioma que éste desee. Además, se cuenta con un potente sistema de localización gracias al cual el visitante podrá saber en qué punto del museo se encuentra en cualquier momento, conociendo la localización del nuevo punto de interés hacia el cual desee dirigirse dentro del museo</a:t>
            </a:r>
            <a:r>
              <a:rPr lang="es-MX" sz="2000" dirty="0" smtClean="0">
                <a:latin typeface="Arial" panose="020B0604020202020204" pitchFamily="34" charset="0"/>
                <a:cs typeface="Arial" panose="020B0604020202020204" pitchFamily="34" charset="0"/>
              </a:rPr>
              <a:t>.</a:t>
            </a:r>
          </a:p>
          <a:p>
            <a:pPr algn="just">
              <a:lnSpc>
                <a:spcPct val="150000"/>
              </a:lnSpc>
            </a:pPr>
            <a:endParaRPr lang="es-MX" sz="2000" dirty="0">
              <a:latin typeface="Arial" panose="020B0604020202020204" pitchFamily="34" charset="0"/>
              <a:cs typeface="Arial" panose="020B0604020202020204" pitchFamily="34" charset="0"/>
            </a:endParaRPr>
          </a:p>
          <a:p>
            <a:pPr algn="just">
              <a:lnSpc>
                <a:spcPct val="150000"/>
              </a:lnSpc>
            </a:pPr>
            <a:r>
              <a:rPr lang="es-MX" sz="2000" b="1" dirty="0">
                <a:latin typeface="Arial" panose="020B0604020202020204" pitchFamily="34" charset="0"/>
                <a:cs typeface="Arial" panose="020B0604020202020204" pitchFamily="34" charset="0"/>
              </a:rPr>
              <a:t>Área para la que aplica: </a:t>
            </a:r>
          </a:p>
        </p:txBody>
      </p:sp>
      <p:pic>
        <p:nvPicPr>
          <p:cNvPr id="7" name="Picture 2" descr="Resultado de imagen para art glass vr ventajas y des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0059" y="4276620"/>
            <a:ext cx="3204121" cy="213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22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68384" y="401773"/>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Ventajas </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Experimentar simulación de cirugías</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Aprendizaje en la </a:t>
            </a:r>
            <a:r>
              <a:rPr lang="es-MX" sz="2000" dirty="0" smtClean="0">
                <a:latin typeface="Arial" panose="020B0604020202020204" pitchFamily="34" charset="0"/>
                <a:cs typeface="Arial" panose="020B0604020202020204" pitchFamily="34" charset="0"/>
              </a:rPr>
              <a:t>manipulación </a:t>
            </a:r>
            <a:r>
              <a:rPr lang="es-MX" sz="2000" dirty="0">
                <a:latin typeface="Arial" panose="020B0604020202020204" pitchFamily="34" charset="0"/>
                <a:cs typeface="Arial" panose="020B0604020202020204" pitchFamily="34" charset="0"/>
              </a:rPr>
              <a:t>de objetos</a:t>
            </a:r>
          </a:p>
          <a:p>
            <a:pPr marL="0" indent="0">
              <a:lnSpc>
                <a:spcPct val="160000"/>
              </a:lnSpc>
              <a:buFont typeface="Arial" panose="020B0604020202020204" pitchFamily="34" charset="0"/>
              <a:buNone/>
            </a:pPr>
            <a:endParaRPr lang="es-ES" sz="2000" dirty="0">
              <a:latin typeface="Arial" panose="020B0604020202020204" pitchFamily="34" charset="0"/>
              <a:cs typeface="Arial" panose="020B0604020202020204" pitchFamily="34" charset="0"/>
            </a:endParaRPr>
          </a:p>
        </p:txBody>
      </p:sp>
      <p:sp>
        <p:nvSpPr>
          <p:cNvPr id="3" name="Marcador de contenido 2"/>
          <p:cNvSpPr txBox="1">
            <a:spLocks/>
          </p:cNvSpPr>
          <p:nvPr/>
        </p:nvSpPr>
        <p:spPr>
          <a:xfrm>
            <a:off x="6274857" y="401772"/>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 </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Costo elevado</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Procesador potente para </a:t>
            </a:r>
            <a:r>
              <a:rPr lang="es-MX" sz="2000" dirty="0" smtClean="0">
                <a:latin typeface="Arial" panose="020B0604020202020204" pitchFamily="34" charset="0"/>
                <a:cs typeface="Arial" panose="020B0604020202020204" pitchFamily="34" charset="0"/>
              </a:rPr>
              <a:t>ejecutarlo</a:t>
            </a:r>
            <a:endParaRPr lang="es-MX" sz="2000" dirty="0">
              <a:latin typeface="Arial" panose="020B0604020202020204" pitchFamily="34" charset="0"/>
              <a:cs typeface="Arial" panose="020B0604020202020204" pitchFamily="34" charset="0"/>
            </a:endParaRPr>
          </a:p>
        </p:txBody>
      </p:sp>
      <p:pic>
        <p:nvPicPr>
          <p:cNvPr id="4" name="Picture 2" descr="Resultado de imagen para ventajas y des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288" y="3272364"/>
            <a:ext cx="4965756" cy="241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90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61569" y="177772"/>
            <a:ext cx="8229600" cy="1138773"/>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T288</a:t>
            </a:r>
          </a:p>
          <a:p>
            <a:pPr algn="ctr"/>
            <a:r>
              <a:rPr lang="es-MX" sz="2800" dirty="0" smtClean="0">
                <a:latin typeface="Arial" panose="020B0604020202020204" pitchFamily="34" charset="0"/>
                <a:cs typeface="Arial" panose="020B0604020202020204" pitchFamily="34" charset="0"/>
              </a:rPr>
              <a:t>(Realidad Virtual)</a:t>
            </a:r>
            <a:endParaRPr lang="es-MX" sz="2800" dirty="0">
              <a:latin typeface="Arial" panose="020B0604020202020204" pitchFamily="34" charset="0"/>
              <a:cs typeface="Arial" panose="020B0604020202020204" pitchFamily="34" charset="0"/>
            </a:endParaRPr>
          </a:p>
        </p:txBody>
      </p:sp>
      <p:sp>
        <p:nvSpPr>
          <p:cNvPr id="5" name="CuadroTexto 4"/>
          <p:cNvSpPr txBox="1"/>
          <p:nvPr/>
        </p:nvSpPr>
        <p:spPr>
          <a:xfrm>
            <a:off x="1155065" y="1316545"/>
            <a:ext cx="10242607" cy="4247317"/>
          </a:xfrm>
          <a:prstGeom prst="rect">
            <a:avLst/>
          </a:prstGeom>
          <a:noFill/>
        </p:spPr>
        <p:txBody>
          <a:bodyPr wrap="square" rtlCol="0">
            <a:spAutoFit/>
          </a:bodyPr>
          <a:lstStyle/>
          <a:p>
            <a:pPr algn="just">
              <a:lnSpc>
                <a:spcPct val="150000"/>
              </a:lnSpc>
            </a:pPr>
            <a:r>
              <a:rPr lang="es-MX" sz="2000" b="1" dirty="0" smtClean="0">
                <a:latin typeface="Arial" panose="020B0604020202020204" pitchFamily="34" charset="0"/>
                <a:cs typeface="Arial" panose="020B0604020202020204" pitchFamily="34" charset="0"/>
              </a:rPr>
              <a:t>Empresa que la desarrolla: Apple Inc. </a:t>
            </a:r>
          </a:p>
          <a:p>
            <a:pPr algn="just">
              <a:lnSpc>
                <a:spcPct val="150000"/>
              </a:lnSpc>
            </a:pPr>
            <a:r>
              <a:rPr lang="es-MX" sz="2000" dirty="0" smtClean="0">
                <a:latin typeface="Arial" panose="020B0604020202020204" pitchFamily="34" charset="0"/>
                <a:cs typeface="Arial" panose="020B0604020202020204" pitchFamily="34" charset="0"/>
              </a:rPr>
              <a:t>El </a:t>
            </a:r>
            <a:r>
              <a:rPr lang="es-MX" sz="2000" dirty="0">
                <a:latin typeface="Arial" panose="020B0604020202020204" pitchFamily="34" charset="0"/>
                <a:cs typeface="Arial" panose="020B0604020202020204" pitchFamily="34" charset="0"/>
              </a:rPr>
              <a:t>accesorio será capaz de mostrar contenido en realidad virtual y realidad aumentada. Sería totalmente independientes de un Mac, iPhone o iPad. A diferencia de las HTC Vive, las gafas de VR no necesitarían la instalación de cámaras especiales en el espacio donde se usarán</a:t>
            </a:r>
            <a:r>
              <a:rPr lang="es-MX" sz="2000" dirty="0" smtClean="0">
                <a:latin typeface="Arial" panose="020B0604020202020204" pitchFamily="34" charset="0"/>
                <a:cs typeface="Arial" panose="020B0604020202020204" pitchFamily="34" charset="0"/>
              </a:rPr>
              <a:t>.</a:t>
            </a:r>
          </a:p>
          <a:p>
            <a:pPr algn="just">
              <a:lnSpc>
                <a:spcPct val="150000"/>
              </a:lnSpc>
            </a:pPr>
            <a:endParaRPr lang="es-MX" sz="2000" dirty="0">
              <a:latin typeface="Arial" panose="020B0604020202020204" pitchFamily="34" charset="0"/>
              <a:cs typeface="Arial" panose="020B0604020202020204" pitchFamily="34" charset="0"/>
            </a:endParaRPr>
          </a:p>
          <a:p>
            <a:pPr algn="just">
              <a:lnSpc>
                <a:spcPct val="150000"/>
              </a:lnSpc>
            </a:pPr>
            <a:r>
              <a:rPr lang="es-MX" sz="2000" b="1" dirty="0" smtClean="0">
                <a:latin typeface="Arial" panose="020B0604020202020204" pitchFamily="34" charset="0"/>
                <a:cs typeface="Arial" panose="020B0604020202020204" pitchFamily="34" charset="0"/>
              </a:rPr>
              <a:t>Área para la que aplica: </a:t>
            </a:r>
            <a:r>
              <a:rPr lang="es-MX" sz="2000" dirty="0">
                <a:latin typeface="Arial" panose="020B0604020202020204" pitchFamily="34" charset="0"/>
                <a:cs typeface="Arial" panose="020B0604020202020204" pitchFamily="34" charset="0"/>
              </a:rPr>
              <a:t>En laboratorios de cómputos donde el usuario tenga que desarmar una maquina, y con esta tecnología será capaz de guiar al usuario.</a:t>
            </a:r>
          </a:p>
          <a:p>
            <a:pPr algn="just">
              <a:lnSpc>
                <a:spcPct val="150000"/>
              </a:lnSpc>
            </a:pPr>
            <a:endParaRPr lang="es-MX" sz="20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930" y="129022"/>
            <a:ext cx="1236271" cy="1236271"/>
          </a:xfrm>
          <a:prstGeom prst="rect">
            <a:avLst/>
          </a:prstGeom>
        </p:spPr>
      </p:pic>
      <p:pic>
        <p:nvPicPr>
          <p:cNvPr id="8" name="Picture 4" descr="Resultado de imagen para t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891" y="5000839"/>
            <a:ext cx="2576945" cy="167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226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68384" y="401773"/>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Ventajas </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Manipulación de datos</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Entrenamiento para situaciones </a:t>
            </a:r>
            <a:r>
              <a:rPr lang="es-MX" sz="2000" dirty="0" smtClean="0">
                <a:latin typeface="Arial" panose="020B0604020202020204" pitchFamily="34" charset="0"/>
                <a:cs typeface="Arial" panose="020B0604020202020204" pitchFamily="34" charset="0"/>
              </a:rPr>
              <a:t>peligrosas</a:t>
            </a:r>
            <a:endParaRPr lang="es-MX" sz="2000" dirty="0">
              <a:latin typeface="Arial" panose="020B0604020202020204" pitchFamily="34" charset="0"/>
              <a:cs typeface="Arial" panose="020B0604020202020204" pitchFamily="34" charset="0"/>
            </a:endParaRPr>
          </a:p>
        </p:txBody>
      </p:sp>
      <p:sp>
        <p:nvSpPr>
          <p:cNvPr id="3" name="Marcador de contenido 2"/>
          <p:cNvSpPr txBox="1">
            <a:spLocks/>
          </p:cNvSpPr>
          <p:nvPr/>
        </p:nvSpPr>
        <p:spPr>
          <a:xfrm>
            <a:off x="6274857" y="401772"/>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 </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Costo </a:t>
            </a:r>
            <a:r>
              <a:rPr lang="es-MX" sz="2000" dirty="0" smtClean="0">
                <a:latin typeface="Arial" panose="020B0604020202020204" pitchFamily="34" charset="0"/>
                <a:cs typeface="Arial" panose="020B0604020202020204" pitchFamily="34" charset="0"/>
              </a:rPr>
              <a:t>elevado</a:t>
            </a:r>
            <a:endParaRPr lang="es-MX" sz="2000" dirty="0">
              <a:latin typeface="Arial" panose="020B0604020202020204" pitchFamily="34" charset="0"/>
              <a:cs typeface="Arial" panose="020B0604020202020204" pitchFamily="34" charset="0"/>
            </a:endParaRPr>
          </a:p>
        </p:txBody>
      </p:sp>
      <p:pic>
        <p:nvPicPr>
          <p:cNvPr id="4" name="Picture 2" descr="Resultado de imagen para ventajas y des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288" y="3272364"/>
            <a:ext cx="4965756" cy="241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04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9408" y="450761"/>
            <a:ext cx="8229600" cy="1138773"/>
          </a:xfrm>
          <a:prstGeom prst="rect">
            <a:avLst/>
          </a:prstGeom>
          <a:noFill/>
        </p:spPr>
        <p:txBody>
          <a:bodyPr wrap="square" rtlCol="0">
            <a:spAutoFit/>
          </a:bodyPr>
          <a:lstStyle/>
          <a:p>
            <a:pPr algn="ctr"/>
            <a:r>
              <a:rPr lang="es-MX" sz="4000" b="1" dirty="0" err="1" smtClean="0">
                <a:latin typeface="Arial" panose="020B0604020202020204" pitchFamily="34" charset="0"/>
                <a:cs typeface="Arial" panose="020B0604020202020204" pitchFamily="34" charset="0"/>
              </a:rPr>
              <a:t>Periscope</a:t>
            </a:r>
            <a:r>
              <a:rPr lang="es-MX" sz="4000" b="1" dirty="0" smtClean="0">
                <a:latin typeface="Arial" panose="020B0604020202020204" pitchFamily="34" charset="0"/>
                <a:cs typeface="Arial" panose="020B0604020202020204" pitchFamily="34" charset="0"/>
              </a:rPr>
              <a:t> data</a:t>
            </a:r>
          </a:p>
          <a:p>
            <a:pPr algn="ctr"/>
            <a:r>
              <a:rPr lang="es-MX" sz="2800" dirty="0" smtClean="0">
                <a:latin typeface="Arial" panose="020B0604020202020204" pitchFamily="34" charset="0"/>
                <a:cs typeface="Arial" panose="020B0604020202020204" pitchFamily="34" charset="0"/>
              </a:rPr>
              <a:t>(</a:t>
            </a:r>
            <a:r>
              <a:rPr lang="es-MX" sz="2800" dirty="0" err="1" smtClean="0">
                <a:latin typeface="Arial" panose="020B0604020202020204" pitchFamily="34" charset="0"/>
                <a:cs typeface="Arial" panose="020B0604020202020204" pitchFamily="34" charset="0"/>
              </a:rPr>
              <a:t>Bussines</a:t>
            </a:r>
            <a:r>
              <a:rPr lang="es-MX" sz="2800" dirty="0" smtClean="0">
                <a:latin typeface="Arial" panose="020B0604020202020204" pitchFamily="34" charset="0"/>
                <a:cs typeface="Arial" panose="020B0604020202020204" pitchFamily="34" charset="0"/>
              </a:rPr>
              <a:t> Intelligence)</a:t>
            </a:r>
            <a:endParaRPr lang="es-MX" sz="2800" dirty="0">
              <a:latin typeface="Arial" panose="020B0604020202020204" pitchFamily="34" charset="0"/>
              <a:cs typeface="Arial" panose="020B0604020202020204" pitchFamily="34" charset="0"/>
            </a:endParaRPr>
          </a:p>
        </p:txBody>
      </p:sp>
      <p:sp>
        <p:nvSpPr>
          <p:cNvPr id="5" name="CuadroTexto 4"/>
          <p:cNvSpPr txBox="1"/>
          <p:nvPr/>
        </p:nvSpPr>
        <p:spPr>
          <a:xfrm>
            <a:off x="1062183" y="1917479"/>
            <a:ext cx="9578108" cy="3785652"/>
          </a:xfrm>
          <a:prstGeom prst="rect">
            <a:avLst/>
          </a:prstGeom>
          <a:noFill/>
        </p:spPr>
        <p:txBody>
          <a:bodyPr wrap="square" rtlCol="0">
            <a:spAutoFit/>
          </a:bodyPr>
          <a:lstStyle/>
          <a:p>
            <a:pPr>
              <a:lnSpc>
                <a:spcPct val="150000"/>
              </a:lnSpc>
            </a:pPr>
            <a:r>
              <a:rPr lang="es-MX" sz="2000" b="1" dirty="0" smtClean="0">
                <a:latin typeface="Arial" panose="020B0604020202020204" pitchFamily="34" charset="0"/>
                <a:cs typeface="Arial" panose="020B0604020202020204" pitchFamily="34" charset="0"/>
              </a:rPr>
              <a:t>Empresa que la desarrolla: </a:t>
            </a:r>
            <a:r>
              <a:rPr lang="es-MX" sz="2000" dirty="0" err="1" smtClean="0">
                <a:latin typeface="Arial" panose="020B0604020202020204" pitchFamily="34" charset="0"/>
                <a:cs typeface="Arial" panose="020B0604020202020204" pitchFamily="34" charset="0"/>
              </a:rPr>
              <a:t>periscope</a:t>
            </a:r>
            <a:r>
              <a:rPr lang="es-MX" sz="2000" dirty="0" smtClean="0">
                <a:latin typeface="Arial" panose="020B0604020202020204" pitchFamily="34" charset="0"/>
                <a:cs typeface="Arial" panose="020B0604020202020204" pitchFamily="34" charset="0"/>
              </a:rPr>
              <a:t> data</a:t>
            </a:r>
          </a:p>
          <a:p>
            <a:pPr>
              <a:lnSpc>
                <a:spcPct val="150000"/>
              </a:lnSpc>
            </a:pPr>
            <a:endParaRPr lang="es-MX" sz="2000" dirty="0" smtClean="0">
              <a:latin typeface="Arial" panose="020B0604020202020204" pitchFamily="34" charset="0"/>
              <a:cs typeface="Arial" panose="020B0604020202020204" pitchFamily="34" charset="0"/>
            </a:endParaRPr>
          </a:p>
          <a:p>
            <a:pPr>
              <a:lnSpc>
                <a:spcPct val="150000"/>
              </a:lnSpc>
            </a:pPr>
            <a:r>
              <a:rPr lang="es-MX" sz="2000" dirty="0" smtClean="0">
                <a:latin typeface="Arial" panose="020B0604020202020204" pitchFamily="34" charset="0"/>
                <a:cs typeface="Arial" panose="020B0604020202020204" pitchFamily="34" charset="0"/>
              </a:rPr>
              <a:t>Reúne a los equipos de datos y sus partes interesadas en una única plataforma unificada, los equipos pueden moverse más rápido, tomar mejores decisiones y respaldar los resultados comerciales exitosos.</a:t>
            </a:r>
          </a:p>
          <a:p>
            <a:pPr>
              <a:lnSpc>
                <a:spcPct val="150000"/>
              </a:lnSpc>
            </a:pPr>
            <a:endParaRPr lang="es-MX" sz="2000" b="1" dirty="0" smtClean="0">
              <a:latin typeface="Arial" panose="020B0604020202020204" pitchFamily="34" charset="0"/>
              <a:cs typeface="Arial" panose="020B0604020202020204" pitchFamily="34" charset="0"/>
            </a:endParaRPr>
          </a:p>
          <a:p>
            <a:pPr>
              <a:lnSpc>
                <a:spcPct val="150000"/>
              </a:lnSpc>
            </a:pPr>
            <a:r>
              <a:rPr lang="es-MX" sz="2000" b="1" dirty="0" smtClean="0">
                <a:latin typeface="Arial" panose="020B0604020202020204" pitchFamily="34" charset="0"/>
                <a:cs typeface="Arial" panose="020B0604020202020204" pitchFamily="34" charset="0"/>
              </a:rPr>
              <a:t>Área a la que se aplica: </a:t>
            </a:r>
            <a:r>
              <a:rPr lang="es-MX" sz="2000" dirty="0" smtClean="0">
                <a:latin typeface="Arial" panose="020B0604020202020204" pitchFamily="34" charset="0"/>
                <a:cs typeface="Arial" panose="020B0604020202020204" pitchFamily="34" charset="0"/>
              </a:rPr>
              <a:t>se aplicaría en el manejo de datos de los alumnos</a:t>
            </a:r>
          </a:p>
          <a:p>
            <a:pPr>
              <a:lnSpc>
                <a:spcPct val="150000"/>
              </a:lnSpc>
            </a:pPr>
            <a:endParaRPr lang="es-MX" sz="20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466" y="3934951"/>
            <a:ext cx="2396291" cy="2396291"/>
          </a:xfrm>
          <a:prstGeom prst="rect">
            <a:avLst/>
          </a:prstGeom>
        </p:spPr>
      </p:pic>
    </p:spTree>
    <p:extLst>
      <p:ext uri="{BB962C8B-B14F-4D97-AF65-F5344CB8AC3E}">
        <p14:creationId xmlns:p14="http://schemas.microsoft.com/office/powerpoint/2010/main" val="40757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latin typeface="Arial" panose="020B0604020202020204" pitchFamily="34" charset="0"/>
                <a:cs typeface="Arial" panose="020B0604020202020204" pitchFamily="34" charset="0"/>
              </a:rPr>
              <a:t>INTRODUCCIÓN</a:t>
            </a:r>
            <a:endParaRPr lang="en-US"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445491" y="2171700"/>
            <a:ext cx="9601200" cy="3581400"/>
          </a:xfrm>
        </p:spPr>
        <p:txBody>
          <a:bodyPr/>
          <a:lstStyle/>
          <a:p>
            <a:pPr marL="0" indent="0">
              <a:lnSpc>
                <a:spcPct val="150000"/>
              </a:lnSpc>
              <a:buNone/>
            </a:pPr>
            <a:r>
              <a:rPr lang="es-MX" dirty="0" smtClean="0">
                <a:latin typeface="Arial" panose="020B0604020202020204" pitchFamily="34" charset="0"/>
                <a:cs typeface="Arial" panose="020B0604020202020204" pitchFamily="34" charset="0"/>
              </a:rPr>
              <a:t>Conocer todo sobre estos tópicos específicos van referentes con el propósito de poder en algún momento proponerlos como propuestas y además de saber sobre ellas ya que es importante para tener noción de estas tecnologías, esto </a:t>
            </a:r>
            <a:r>
              <a:rPr lang="es-MX" dirty="0">
                <a:latin typeface="Arial" panose="020B0604020202020204" pitchFamily="34" charset="0"/>
                <a:cs typeface="Arial" panose="020B0604020202020204" pitchFamily="34" charset="0"/>
              </a:rPr>
              <a:t>con el propósito de conocer sobre las nuevas tendencias aplicadas hoy día, y conocer sobre nuevos proyectos en desarrollo que podrían o no llegar ser tendencia. </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48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68384" y="401773"/>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Ventajas </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Visualizaciones en diferentes plataformas</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Control de privacidad</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Botón de ubicación</a:t>
            </a:r>
          </a:p>
        </p:txBody>
      </p:sp>
      <p:sp>
        <p:nvSpPr>
          <p:cNvPr id="3" name="Marcador de contenido 2"/>
          <p:cNvSpPr txBox="1">
            <a:spLocks/>
          </p:cNvSpPr>
          <p:nvPr/>
        </p:nvSpPr>
        <p:spPr>
          <a:xfrm>
            <a:off x="6274857" y="401772"/>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 </a:t>
            </a:r>
            <a:endParaRPr lang="es-MX" sz="2000" dirty="0" smtClean="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Twitter</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Consume una gran cantidad de datos</a:t>
            </a:r>
          </a:p>
          <a:p>
            <a:pPr marL="0" indent="0" algn="ctr">
              <a:lnSpc>
                <a:spcPct val="160000"/>
              </a:lnSpc>
              <a:buFont typeface="Arial" panose="020B0604020202020204" pitchFamily="34" charset="0"/>
              <a:buNone/>
            </a:pPr>
            <a:endParaRPr lang="es-MX" sz="2000" b="1" dirty="0" smtClean="0">
              <a:latin typeface="Arial" panose="020B0604020202020204" pitchFamily="34" charset="0"/>
              <a:cs typeface="Arial" panose="020B0604020202020204" pitchFamily="34" charset="0"/>
            </a:endParaRPr>
          </a:p>
        </p:txBody>
      </p:sp>
      <p:pic>
        <p:nvPicPr>
          <p:cNvPr id="4" name="Picture 2" descr="Resultado de imagen para ventajas y des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288" y="3475564"/>
            <a:ext cx="4965756" cy="241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17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25014" y="174689"/>
            <a:ext cx="8229600" cy="1138773"/>
          </a:xfrm>
          <a:prstGeom prst="rect">
            <a:avLst/>
          </a:prstGeom>
          <a:noFill/>
        </p:spPr>
        <p:txBody>
          <a:bodyPr wrap="square" rtlCol="0">
            <a:spAutoFit/>
          </a:bodyPr>
          <a:lstStyle/>
          <a:p>
            <a:pPr algn="ctr"/>
            <a:r>
              <a:rPr lang="es-MX" sz="4000" b="1" dirty="0" err="1">
                <a:latin typeface="Arial" panose="020B0604020202020204" pitchFamily="34" charset="0"/>
                <a:cs typeface="Arial" panose="020B0604020202020204" pitchFamily="34" charset="0"/>
              </a:rPr>
              <a:t>Analytics</a:t>
            </a:r>
            <a:r>
              <a:rPr lang="es-MX" sz="4000" b="1" dirty="0">
                <a:latin typeface="Arial" panose="020B0604020202020204" pitchFamily="34" charset="0"/>
                <a:cs typeface="Arial" panose="020B0604020202020204" pitchFamily="34" charset="0"/>
              </a:rPr>
              <a:t> </a:t>
            </a:r>
            <a:r>
              <a:rPr lang="es-MX" sz="4000" b="1" dirty="0" err="1" smtClean="0">
                <a:latin typeface="Arial" panose="020B0604020202020204" pitchFamily="34" charset="0"/>
                <a:cs typeface="Arial" panose="020B0604020202020204" pitchFamily="34" charset="0"/>
              </a:rPr>
              <a:t>cloud</a:t>
            </a:r>
            <a:endParaRPr lang="es-MX" sz="4000" b="1" dirty="0" smtClean="0">
              <a:latin typeface="Arial" panose="020B0604020202020204" pitchFamily="34" charset="0"/>
              <a:cs typeface="Arial" panose="020B0604020202020204" pitchFamily="34" charset="0"/>
            </a:endParaRPr>
          </a:p>
          <a:p>
            <a:pPr algn="ctr"/>
            <a:r>
              <a:rPr lang="es-MX" sz="2800" dirty="0" smtClean="0">
                <a:latin typeface="Arial" panose="020B0604020202020204" pitchFamily="34" charset="0"/>
                <a:cs typeface="Arial" panose="020B0604020202020204" pitchFamily="34" charset="0"/>
              </a:rPr>
              <a:t>(Intelligence </a:t>
            </a:r>
            <a:r>
              <a:rPr lang="es-MX" sz="2800" dirty="0" err="1" smtClean="0">
                <a:latin typeface="Arial" panose="020B0604020202020204" pitchFamily="34" charset="0"/>
                <a:cs typeface="Arial" panose="020B0604020202020204" pitchFamily="34" charset="0"/>
              </a:rPr>
              <a:t>Bussines</a:t>
            </a:r>
            <a:r>
              <a:rPr lang="es-MX" sz="2800" dirty="0" smtClean="0">
                <a:latin typeface="Arial" panose="020B0604020202020204" pitchFamily="34" charset="0"/>
                <a:cs typeface="Arial" panose="020B0604020202020204" pitchFamily="34" charset="0"/>
              </a:rPr>
              <a:t>)</a:t>
            </a:r>
            <a:endParaRPr lang="es-MX" sz="2800" dirty="0">
              <a:latin typeface="Arial" panose="020B0604020202020204" pitchFamily="34" charset="0"/>
              <a:cs typeface="Arial" panose="020B0604020202020204" pitchFamily="34" charset="0"/>
            </a:endParaRPr>
          </a:p>
        </p:txBody>
      </p:sp>
      <p:sp>
        <p:nvSpPr>
          <p:cNvPr id="5" name="CuadroTexto 4"/>
          <p:cNvSpPr txBox="1"/>
          <p:nvPr/>
        </p:nvSpPr>
        <p:spPr>
          <a:xfrm>
            <a:off x="877975" y="1446425"/>
            <a:ext cx="8581623" cy="3266985"/>
          </a:xfrm>
          <a:prstGeom prst="rect">
            <a:avLst/>
          </a:prstGeom>
          <a:noFill/>
        </p:spPr>
        <p:txBody>
          <a:bodyPr wrap="square" rtlCol="0">
            <a:spAutoFit/>
          </a:bodyPr>
          <a:lstStyle/>
          <a:p>
            <a:pPr algn="just">
              <a:lnSpc>
                <a:spcPct val="150000"/>
              </a:lnSpc>
            </a:pPr>
            <a:r>
              <a:rPr lang="es-MX" sz="2000" b="1" dirty="0" smtClean="0">
                <a:latin typeface="Arial" panose="020B0604020202020204" pitchFamily="34" charset="0"/>
                <a:cs typeface="Arial" panose="020B0604020202020204" pitchFamily="34" charset="0"/>
              </a:rPr>
              <a:t>Empresa que la desarrolla: </a:t>
            </a:r>
            <a:r>
              <a:rPr lang="es-MX" sz="2000" dirty="0" smtClean="0">
                <a:latin typeface="Arial" panose="020B0604020202020204" pitchFamily="34" charset="0"/>
                <a:cs typeface="Arial" panose="020B0604020202020204" pitchFamily="34" charset="0"/>
              </a:rPr>
              <a:t>Oracle</a:t>
            </a:r>
          </a:p>
          <a:p>
            <a:pPr algn="just">
              <a:lnSpc>
                <a:spcPct val="150000"/>
              </a:lnSpc>
            </a:pPr>
            <a:endParaRPr lang="es-MX" sz="2000" dirty="0" smtClean="0">
              <a:latin typeface="Arial" panose="020B0604020202020204" pitchFamily="34" charset="0"/>
              <a:cs typeface="Arial" panose="020B0604020202020204" pitchFamily="34" charset="0"/>
            </a:endParaRPr>
          </a:p>
          <a:p>
            <a:pPr algn="just">
              <a:lnSpc>
                <a:spcPct val="150000"/>
              </a:lnSpc>
            </a:pPr>
            <a:r>
              <a:rPr lang="es-MX" sz="2000" dirty="0" smtClean="0">
                <a:latin typeface="Arial" panose="020B0604020202020204" pitchFamily="34" charset="0"/>
                <a:cs typeface="Arial" panose="020B0604020202020204" pitchFamily="34" charset="0"/>
              </a:rPr>
              <a:t>con </a:t>
            </a:r>
            <a:r>
              <a:rPr lang="es-MX" sz="2000" dirty="0">
                <a:latin typeface="Arial" panose="020B0604020202020204" pitchFamily="34" charset="0"/>
                <a:cs typeface="Arial" panose="020B0604020202020204" pitchFamily="34" charset="0"/>
              </a:rPr>
              <a:t>la intención de proporcionar todas las capacidades de analítica para todos los usuarios en un solo producto</a:t>
            </a:r>
            <a:r>
              <a:rPr lang="es-MX" sz="2000" dirty="0" smtClean="0">
                <a:latin typeface="Arial" panose="020B0604020202020204" pitchFamily="34" charset="0"/>
                <a:cs typeface="Arial" panose="020B0604020202020204" pitchFamily="34" charset="0"/>
              </a:rPr>
              <a:t>.</a:t>
            </a:r>
          </a:p>
          <a:p>
            <a:pPr algn="just">
              <a:lnSpc>
                <a:spcPct val="150000"/>
              </a:lnSpc>
            </a:pPr>
            <a:endParaRPr lang="es-MX" sz="2000" dirty="0">
              <a:latin typeface="Arial" panose="020B0604020202020204" pitchFamily="34" charset="0"/>
              <a:cs typeface="Arial" panose="020B0604020202020204" pitchFamily="34" charset="0"/>
            </a:endParaRPr>
          </a:p>
          <a:p>
            <a:pPr algn="just">
              <a:lnSpc>
                <a:spcPct val="150000"/>
              </a:lnSpc>
            </a:pPr>
            <a:r>
              <a:rPr lang="es-MX" sz="2000" b="1" dirty="0" smtClean="0">
                <a:latin typeface="Arial" panose="020B0604020202020204" pitchFamily="34" charset="0"/>
                <a:cs typeface="Arial" panose="020B0604020202020204" pitchFamily="34" charset="0"/>
              </a:rPr>
              <a:t>Área a la </a:t>
            </a:r>
            <a:r>
              <a:rPr lang="es-MX" sz="2000" b="1" dirty="0">
                <a:latin typeface="Arial" panose="020B0604020202020204" pitchFamily="34" charset="0"/>
                <a:cs typeface="Arial" panose="020B0604020202020204" pitchFamily="34" charset="0"/>
              </a:rPr>
              <a:t>que aplica: </a:t>
            </a:r>
            <a:r>
              <a:rPr lang="es-MX" sz="2000" dirty="0">
                <a:latin typeface="Arial" panose="020B0604020202020204" pitchFamily="34" charset="0"/>
                <a:cs typeface="Arial" panose="020B0604020202020204" pitchFamily="34" charset="0"/>
              </a:rPr>
              <a:t>En el registro de los alumnos inscritos en el área de </a:t>
            </a:r>
            <a:r>
              <a:rPr lang="es-MX" sz="2000" dirty="0" smtClean="0">
                <a:latin typeface="Arial" panose="020B0604020202020204" pitchFamily="34" charset="0"/>
                <a:cs typeface="Arial" panose="020B0604020202020204" pitchFamily="34" charset="0"/>
              </a:rPr>
              <a:t>sistemas</a:t>
            </a:r>
            <a:endParaRPr lang="es-MX" sz="20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0505" y="4406420"/>
            <a:ext cx="3184342" cy="2165542"/>
          </a:xfrm>
          <a:prstGeom prst="rect">
            <a:avLst/>
          </a:prstGeom>
        </p:spPr>
      </p:pic>
    </p:spTree>
    <p:extLst>
      <p:ext uri="{BB962C8B-B14F-4D97-AF65-F5344CB8AC3E}">
        <p14:creationId xmlns:p14="http://schemas.microsoft.com/office/powerpoint/2010/main" val="2654620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25014" y="174689"/>
            <a:ext cx="8229600" cy="1138773"/>
          </a:xfrm>
          <a:prstGeom prst="rect">
            <a:avLst/>
          </a:prstGeom>
          <a:noFill/>
        </p:spPr>
        <p:txBody>
          <a:bodyPr wrap="square" rtlCol="0">
            <a:spAutoFit/>
          </a:bodyPr>
          <a:lstStyle/>
          <a:p>
            <a:pPr algn="ctr"/>
            <a:r>
              <a:rPr lang="es-MX" sz="4000" b="1" dirty="0" err="1">
                <a:latin typeface="Arial" panose="020B0604020202020204" pitchFamily="34" charset="0"/>
                <a:cs typeface="Arial" panose="020B0604020202020204" pitchFamily="34" charset="0"/>
              </a:rPr>
              <a:t>Analytics</a:t>
            </a:r>
            <a:r>
              <a:rPr lang="es-MX" sz="4000" b="1" dirty="0">
                <a:latin typeface="Arial" panose="020B0604020202020204" pitchFamily="34" charset="0"/>
                <a:cs typeface="Arial" panose="020B0604020202020204" pitchFamily="34" charset="0"/>
              </a:rPr>
              <a:t> </a:t>
            </a:r>
            <a:r>
              <a:rPr lang="es-MX" sz="4000" b="1" dirty="0" err="1" smtClean="0">
                <a:latin typeface="Arial" panose="020B0604020202020204" pitchFamily="34" charset="0"/>
                <a:cs typeface="Arial" panose="020B0604020202020204" pitchFamily="34" charset="0"/>
              </a:rPr>
              <a:t>cloud</a:t>
            </a:r>
            <a:endParaRPr lang="es-MX" sz="4000" b="1" dirty="0" smtClean="0">
              <a:latin typeface="Arial" panose="020B0604020202020204" pitchFamily="34" charset="0"/>
              <a:cs typeface="Arial" panose="020B0604020202020204" pitchFamily="34" charset="0"/>
            </a:endParaRPr>
          </a:p>
          <a:p>
            <a:pPr algn="ctr"/>
            <a:r>
              <a:rPr lang="es-MX" sz="2800" dirty="0" smtClean="0">
                <a:latin typeface="Arial" panose="020B0604020202020204" pitchFamily="34" charset="0"/>
                <a:cs typeface="Arial" panose="020B0604020202020204" pitchFamily="34" charset="0"/>
              </a:rPr>
              <a:t>(Intelligence </a:t>
            </a:r>
            <a:r>
              <a:rPr lang="es-MX" sz="2800" dirty="0" err="1" smtClean="0">
                <a:latin typeface="Arial" panose="020B0604020202020204" pitchFamily="34" charset="0"/>
                <a:cs typeface="Arial" panose="020B0604020202020204" pitchFamily="34" charset="0"/>
              </a:rPr>
              <a:t>Bussines</a:t>
            </a:r>
            <a:r>
              <a:rPr lang="es-MX" sz="2800" dirty="0" smtClean="0">
                <a:latin typeface="Arial" panose="020B0604020202020204" pitchFamily="34" charset="0"/>
                <a:cs typeface="Arial" panose="020B0604020202020204" pitchFamily="34" charset="0"/>
              </a:rPr>
              <a:t>)</a:t>
            </a:r>
            <a:endParaRPr lang="es-MX" sz="2800" dirty="0">
              <a:latin typeface="Arial" panose="020B0604020202020204" pitchFamily="34" charset="0"/>
              <a:cs typeface="Arial" panose="020B0604020202020204" pitchFamily="34" charset="0"/>
            </a:endParaRPr>
          </a:p>
        </p:txBody>
      </p:sp>
      <p:sp>
        <p:nvSpPr>
          <p:cNvPr id="5" name="CuadroTexto 4"/>
          <p:cNvSpPr txBox="1"/>
          <p:nvPr/>
        </p:nvSpPr>
        <p:spPr>
          <a:xfrm>
            <a:off x="877975" y="1446425"/>
            <a:ext cx="8581623" cy="3266985"/>
          </a:xfrm>
          <a:prstGeom prst="rect">
            <a:avLst/>
          </a:prstGeom>
          <a:noFill/>
        </p:spPr>
        <p:txBody>
          <a:bodyPr wrap="square" rtlCol="0">
            <a:spAutoFit/>
          </a:bodyPr>
          <a:lstStyle/>
          <a:p>
            <a:pPr algn="just">
              <a:lnSpc>
                <a:spcPct val="150000"/>
              </a:lnSpc>
            </a:pPr>
            <a:r>
              <a:rPr lang="es-MX" sz="2000" b="1" dirty="0" smtClean="0">
                <a:latin typeface="Arial" panose="020B0604020202020204" pitchFamily="34" charset="0"/>
                <a:cs typeface="Arial" panose="020B0604020202020204" pitchFamily="34" charset="0"/>
              </a:rPr>
              <a:t>Empresa que la desarrolla: </a:t>
            </a:r>
            <a:r>
              <a:rPr lang="es-MX" sz="2000" dirty="0" smtClean="0">
                <a:latin typeface="Arial" panose="020B0604020202020204" pitchFamily="34" charset="0"/>
                <a:cs typeface="Arial" panose="020B0604020202020204" pitchFamily="34" charset="0"/>
              </a:rPr>
              <a:t>Oracle</a:t>
            </a:r>
          </a:p>
          <a:p>
            <a:pPr algn="just">
              <a:lnSpc>
                <a:spcPct val="150000"/>
              </a:lnSpc>
            </a:pPr>
            <a:endParaRPr lang="es-MX" sz="2000" dirty="0" smtClean="0">
              <a:latin typeface="Arial" panose="020B0604020202020204" pitchFamily="34" charset="0"/>
              <a:cs typeface="Arial" panose="020B0604020202020204" pitchFamily="34" charset="0"/>
            </a:endParaRPr>
          </a:p>
          <a:p>
            <a:pPr algn="just">
              <a:lnSpc>
                <a:spcPct val="150000"/>
              </a:lnSpc>
            </a:pPr>
            <a:r>
              <a:rPr lang="es-MX" sz="2000" dirty="0" smtClean="0">
                <a:latin typeface="Arial" panose="020B0604020202020204" pitchFamily="34" charset="0"/>
                <a:cs typeface="Arial" panose="020B0604020202020204" pitchFamily="34" charset="0"/>
              </a:rPr>
              <a:t>con </a:t>
            </a:r>
            <a:r>
              <a:rPr lang="es-MX" sz="2000" dirty="0">
                <a:latin typeface="Arial" panose="020B0604020202020204" pitchFamily="34" charset="0"/>
                <a:cs typeface="Arial" panose="020B0604020202020204" pitchFamily="34" charset="0"/>
              </a:rPr>
              <a:t>la intención de proporcionar todas las capacidades de analítica para todos los usuarios en un solo producto</a:t>
            </a:r>
            <a:r>
              <a:rPr lang="es-MX" sz="2000" dirty="0" smtClean="0">
                <a:latin typeface="Arial" panose="020B0604020202020204" pitchFamily="34" charset="0"/>
                <a:cs typeface="Arial" panose="020B0604020202020204" pitchFamily="34" charset="0"/>
              </a:rPr>
              <a:t>.</a:t>
            </a:r>
          </a:p>
          <a:p>
            <a:pPr algn="just">
              <a:lnSpc>
                <a:spcPct val="150000"/>
              </a:lnSpc>
            </a:pPr>
            <a:endParaRPr lang="es-MX" sz="2000" dirty="0">
              <a:latin typeface="Arial" panose="020B0604020202020204" pitchFamily="34" charset="0"/>
              <a:cs typeface="Arial" panose="020B0604020202020204" pitchFamily="34" charset="0"/>
            </a:endParaRPr>
          </a:p>
          <a:p>
            <a:pPr algn="just">
              <a:lnSpc>
                <a:spcPct val="150000"/>
              </a:lnSpc>
            </a:pPr>
            <a:r>
              <a:rPr lang="es-MX" sz="2000" b="1" dirty="0" smtClean="0">
                <a:latin typeface="Arial" panose="020B0604020202020204" pitchFamily="34" charset="0"/>
                <a:cs typeface="Arial" panose="020B0604020202020204" pitchFamily="34" charset="0"/>
              </a:rPr>
              <a:t>Área a la </a:t>
            </a:r>
            <a:r>
              <a:rPr lang="es-MX" sz="2000" b="1" dirty="0">
                <a:latin typeface="Arial" panose="020B0604020202020204" pitchFamily="34" charset="0"/>
                <a:cs typeface="Arial" panose="020B0604020202020204" pitchFamily="34" charset="0"/>
              </a:rPr>
              <a:t>que aplica: </a:t>
            </a:r>
            <a:r>
              <a:rPr lang="es-MX" sz="2000" dirty="0">
                <a:latin typeface="Arial" panose="020B0604020202020204" pitchFamily="34" charset="0"/>
                <a:cs typeface="Arial" panose="020B0604020202020204" pitchFamily="34" charset="0"/>
              </a:rPr>
              <a:t>En el registro de los alumnos inscritos en el área de </a:t>
            </a:r>
            <a:r>
              <a:rPr lang="es-MX" sz="2000" dirty="0" smtClean="0">
                <a:latin typeface="Arial" panose="020B0604020202020204" pitchFamily="34" charset="0"/>
                <a:cs typeface="Arial" panose="020B0604020202020204" pitchFamily="34" charset="0"/>
              </a:rPr>
              <a:t>sistemas</a:t>
            </a:r>
            <a:endParaRPr lang="es-MX" sz="20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0505" y="4406420"/>
            <a:ext cx="3184342" cy="2165542"/>
          </a:xfrm>
          <a:prstGeom prst="rect">
            <a:avLst/>
          </a:prstGeom>
        </p:spPr>
      </p:pic>
    </p:spTree>
    <p:extLst>
      <p:ext uri="{BB962C8B-B14F-4D97-AF65-F5344CB8AC3E}">
        <p14:creationId xmlns:p14="http://schemas.microsoft.com/office/powerpoint/2010/main" val="1214502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25014" y="174689"/>
            <a:ext cx="8229600" cy="1200329"/>
          </a:xfrm>
          <a:prstGeom prst="rect">
            <a:avLst/>
          </a:prstGeom>
          <a:noFill/>
        </p:spPr>
        <p:txBody>
          <a:bodyPr wrap="square" rtlCol="0">
            <a:spAutoFit/>
          </a:bodyPr>
          <a:lstStyle/>
          <a:p>
            <a:pPr algn="ctr"/>
            <a:r>
              <a:rPr lang="es-MX" sz="4400" b="1" dirty="0">
                <a:latin typeface="Arial" panose="020B0604020202020204" pitchFamily="34" charset="0"/>
                <a:cs typeface="Arial" panose="020B0604020202020204" pitchFamily="34" charset="0"/>
              </a:rPr>
              <a:t>IBM Q SYSTEM ONE™</a:t>
            </a:r>
            <a:endParaRPr lang="en-US" sz="4400" b="1" dirty="0">
              <a:latin typeface="Arial" panose="020B0604020202020204" pitchFamily="34" charset="0"/>
              <a:cs typeface="Arial" panose="020B0604020202020204" pitchFamily="34" charset="0"/>
            </a:endParaRPr>
          </a:p>
          <a:p>
            <a:pPr algn="ctr"/>
            <a:r>
              <a:rPr lang="es-MX" sz="2800" dirty="0">
                <a:latin typeface="Arial" panose="020B0604020202020204" pitchFamily="34" charset="0"/>
                <a:cs typeface="Arial" panose="020B0604020202020204" pitchFamily="34" charset="0"/>
              </a:rPr>
              <a:t>(Cloud  Computing (IAAS, PASS, SAAS) )</a:t>
            </a:r>
          </a:p>
        </p:txBody>
      </p:sp>
      <p:sp>
        <p:nvSpPr>
          <p:cNvPr id="5" name="CuadroTexto 4"/>
          <p:cNvSpPr txBox="1"/>
          <p:nvPr/>
        </p:nvSpPr>
        <p:spPr>
          <a:xfrm>
            <a:off x="877975" y="1446425"/>
            <a:ext cx="10565880" cy="4154984"/>
          </a:xfrm>
          <a:prstGeom prst="rect">
            <a:avLst/>
          </a:prstGeom>
          <a:noFill/>
        </p:spPr>
        <p:txBody>
          <a:bodyPr wrap="square" rtlCol="0">
            <a:spAutoFit/>
          </a:bodyPr>
          <a:lstStyle/>
          <a:p>
            <a:pPr algn="just">
              <a:lnSpc>
                <a:spcPct val="150000"/>
              </a:lnSpc>
            </a:pPr>
            <a:r>
              <a:rPr lang="es-MX" sz="2400" b="1" dirty="0" smtClean="0">
                <a:latin typeface="Arial" panose="020B0604020202020204" pitchFamily="34" charset="0"/>
                <a:cs typeface="Arial" panose="020B0604020202020204" pitchFamily="34" charset="0"/>
              </a:rPr>
              <a:t>Empresa que la desarrolla: </a:t>
            </a:r>
            <a:r>
              <a:rPr lang="es-MX" sz="2400" dirty="0" smtClean="0">
                <a:latin typeface="Arial" panose="020B0604020202020204" pitchFamily="34" charset="0"/>
                <a:cs typeface="Arial" panose="020B0604020202020204" pitchFamily="34" charset="0"/>
              </a:rPr>
              <a:t>IBM</a:t>
            </a:r>
          </a:p>
          <a:p>
            <a:pPr algn="just">
              <a:lnSpc>
                <a:spcPct val="150000"/>
              </a:lnSpc>
            </a:pPr>
            <a:endParaRPr lang="es-MX" sz="2400" dirty="0" smtClean="0">
              <a:latin typeface="Arial" panose="020B0604020202020204" pitchFamily="34" charset="0"/>
              <a:cs typeface="Arial" panose="020B0604020202020204" pitchFamily="34" charset="0"/>
            </a:endParaRPr>
          </a:p>
          <a:p>
            <a:pPr algn="just">
              <a:lnSpc>
                <a:spcPct val="150000"/>
              </a:lnSpc>
            </a:pPr>
            <a:r>
              <a:rPr lang="es-MX" sz="2000" dirty="0">
                <a:latin typeface="Arial" panose="020B0604020202020204" pitchFamily="34" charset="0"/>
                <a:cs typeface="Arial" panose="020B0604020202020204" pitchFamily="34" charset="0"/>
              </a:rPr>
              <a:t>Las aplicaciones futuras de la computación cuántica pueden incluir encontrar nuevas formas de modelar datos financieros y aislar factores de riesgo globales clave para hacer mejores inversiones, o encontrar la ruta óptima a través de sistemas globales para una logística ultra eficiente y optimizar las operaciones de flota para las entregas</a:t>
            </a:r>
            <a:r>
              <a:rPr lang="es-MX" sz="2000" dirty="0" smtClean="0">
                <a:latin typeface="Arial" panose="020B0604020202020204" pitchFamily="34" charset="0"/>
                <a:cs typeface="Arial" panose="020B0604020202020204" pitchFamily="34" charset="0"/>
              </a:rPr>
              <a:t>.</a:t>
            </a:r>
            <a:r>
              <a:rPr lang="es-MX" sz="2400" dirty="0" smtClean="0">
                <a:latin typeface="Arial" panose="020B0604020202020204" pitchFamily="34" charset="0"/>
                <a:cs typeface="Arial" panose="020B0604020202020204" pitchFamily="34" charset="0"/>
              </a:rPr>
              <a:t>.</a:t>
            </a:r>
          </a:p>
          <a:p>
            <a:pPr algn="just">
              <a:lnSpc>
                <a:spcPct val="150000"/>
              </a:lnSpc>
            </a:pPr>
            <a:endParaRPr lang="es-MX" sz="2400" dirty="0">
              <a:latin typeface="Arial" panose="020B0604020202020204" pitchFamily="34" charset="0"/>
              <a:cs typeface="Arial" panose="020B0604020202020204" pitchFamily="34" charset="0"/>
            </a:endParaRPr>
          </a:p>
          <a:p>
            <a:pPr algn="just">
              <a:lnSpc>
                <a:spcPct val="150000"/>
              </a:lnSpc>
            </a:pPr>
            <a:r>
              <a:rPr lang="es-MX" sz="2000" b="1" dirty="0" smtClean="0">
                <a:latin typeface="Arial" panose="020B0604020202020204" pitchFamily="34" charset="0"/>
                <a:cs typeface="Arial" panose="020B0604020202020204" pitchFamily="34" charset="0"/>
              </a:rPr>
              <a:t>Área a la </a:t>
            </a:r>
            <a:r>
              <a:rPr lang="es-MX" sz="2000" b="1" dirty="0">
                <a:latin typeface="Arial" panose="020B0604020202020204" pitchFamily="34" charset="0"/>
                <a:cs typeface="Arial" panose="020B0604020202020204" pitchFamily="34" charset="0"/>
              </a:rPr>
              <a:t>que aplica</a:t>
            </a:r>
            <a:r>
              <a:rPr lang="es-MX" sz="2000" b="1" dirty="0" smtClean="0">
                <a:latin typeface="Arial" panose="020B0604020202020204" pitchFamily="34" charset="0"/>
                <a:cs typeface="Arial" panose="020B0604020202020204" pitchFamily="34" charset="0"/>
              </a:rPr>
              <a:t>: </a:t>
            </a:r>
            <a:r>
              <a:rPr lang="es-MX" sz="2000" dirty="0" smtClean="0">
                <a:latin typeface="Arial" panose="020B0604020202020204" pitchFamily="34" charset="0"/>
                <a:cs typeface="Arial" panose="020B0604020202020204" pitchFamily="34" charset="0"/>
              </a:rPr>
              <a:t>Administración de datos.</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71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68384" y="401773"/>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Ventajas </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Manipulación de datos</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Gestiona miento de datos con alta precisión.</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Accesibilidad en cualquier parte del mundo.</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Seguridad de datos.</a:t>
            </a:r>
            <a:endParaRPr lang="es-MX" sz="2000" dirty="0">
              <a:latin typeface="Arial" panose="020B0604020202020204" pitchFamily="34" charset="0"/>
              <a:cs typeface="Arial" panose="020B0604020202020204" pitchFamily="34" charset="0"/>
            </a:endParaRPr>
          </a:p>
        </p:txBody>
      </p:sp>
      <p:sp>
        <p:nvSpPr>
          <p:cNvPr id="3" name="Marcador de contenido 2"/>
          <p:cNvSpPr txBox="1">
            <a:spLocks/>
          </p:cNvSpPr>
          <p:nvPr/>
        </p:nvSpPr>
        <p:spPr>
          <a:xfrm>
            <a:off x="6274857" y="401772"/>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 </a:t>
            </a:r>
          </a:p>
          <a:p>
            <a:pPr marL="457200" indent="-457200">
              <a:lnSpc>
                <a:spcPct val="150000"/>
              </a:lnSpc>
              <a:buFont typeface="+mj-lt"/>
              <a:buAutoNum type="arabicPeriod"/>
            </a:pPr>
            <a:r>
              <a:rPr lang="es-MX" sz="2000" dirty="0">
                <a:latin typeface="Arial" panose="020B0604020202020204" pitchFamily="34" charset="0"/>
                <a:cs typeface="Arial" panose="020B0604020202020204" pitchFamily="34" charset="0"/>
              </a:rPr>
              <a:t>Costo </a:t>
            </a:r>
            <a:r>
              <a:rPr lang="es-MX" sz="2000" dirty="0" smtClean="0">
                <a:latin typeface="Arial" panose="020B0604020202020204" pitchFamily="34" charset="0"/>
                <a:cs typeface="Arial" panose="020B0604020202020204" pitchFamily="34" charset="0"/>
              </a:rPr>
              <a:t>elevado</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Para empresas que manejen demasiados datos. </a:t>
            </a:r>
            <a:endParaRPr lang="es-MX" sz="2000" dirty="0">
              <a:latin typeface="Arial" panose="020B0604020202020204" pitchFamily="34" charset="0"/>
              <a:cs typeface="Arial" panose="020B0604020202020204" pitchFamily="34" charset="0"/>
            </a:endParaRPr>
          </a:p>
        </p:txBody>
      </p:sp>
      <p:pic>
        <p:nvPicPr>
          <p:cNvPr id="4" name="Picture 2" descr="Resultado de imagen para ventajas y des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979" y="3942394"/>
            <a:ext cx="4965756" cy="241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58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25014" y="174689"/>
            <a:ext cx="8229600" cy="1200329"/>
          </a:xfrm>
          <a:prstGeom prst="rect">
            <a:avLst/>
          </a:prstGeom>
          <a:noFill/>
        </p:spPr>
        <p:txBody>
          <a:bodyPr wrap="square" rtlCol="0">
            <a:spAutoFit/>
          </a:bodyPr>
          <a:lstStyle/>
          <a:p>
            <a:pPr algn="ctr"/>
            <a:r>
              <a:rPr lang="es-MX" sz="4400" b="1" dirty="0" smtClean="0">
                <a:latin typeface="Arial" panose="020B0604020202020204" pitchFamily="34" charset="0"/>
                <a:cs typeface="Arial" panose="020B0604020202020204" pitchFamily="34" charset="0"/>
              </a:rPr>
              <a:t>AMAZON S3</a:t>
            </a:r>
            <a:endParaRPr lang="en-US" sz="4400" b="1" dirty="0">
              <a:latin typeface="Arial" panose="020B0604020202020204" pitchFamily="34" charset="0"/>
              <a:cs typeface="Arial" panose="020B0604020202020204" pitchFamily="34" charset="0"/>
            </a:endParaRPr>
          </a:p>
          <a:p>
            <a:pPr algn="ctr"/>
            <a:r>
              <a:rPr lang="es-MX" sz="2800" dirty="0">
                <a:latin typeface="Arial" panose="020B0604020202020204" pitchFamily="34" charset="0"/>
                <a:cs typeface="Arial" panose="020B0604020202020204" pitchFamily="34" charset="0"/>
              </a:rPr>
              <a:t>(Cloud  Computing (IAAS, PASS, SAAS) )</a:t>
            </a:r>
          </a:p>
        </p:txBody>
      </p:sp>
      <p:sp>
        <p:nvSpPr>
          <p:cNvPr id="5" name="CuadroTexto 4"/>
          <p:cNvSpPr txBox="1"/>
          <p:nvPr/>
        </p:nvSpPr>
        <p:spPr>
          <a:xfrm>
            <a:off x="877975" y="1446425"/>
            <a:ext cx="10565880" cy="4190314"/>
          </a:xfrm>
          <a:prstGeom prst="rect">
            <a:avLst/>
          </a:prstGeom>
          <a:noFill/>
        </p:spPr>
        <p:txBody>
          <a:bodyPr wrap="square" rtlCol="0">
            <a:spAutoFit/>
          </a:bodyPr>
          <a:lstStyle/>
          <a:p>
            <a:pPr algn="just">
              <a:lnSpc>
                <a:spcPct val="150000"/>
              </a:lnSpc>
            </a:pPr>
            <a:r>
              <a:rPr lang="es-MX" sz="2000" b="1" dirty="0" smtClean="0">
                <a:latin typeface="Arial" panose="020B0604020202020204" pitchFamily="34" charset="0"/>
                <a:cs typeface="Arial" panose="020B0604020202020204" pitchFamily="34" charset="0"/>
              </a:rPr>
              <a:t>Empresa que la desarrolla: </a:t>
            </a:r>
            <a:r>
              <a:rPr lang="es-MX" sz="2000" dirty="0" smtClean="0">
                <a:latin typeface="Arial" panose="020B0604020202020204" pitchFamily="34" charset="0"/>
                <a:cs typeface="Arial" panose="020B0604020202020204" pitchFamily="34" charset="0"/>
              </a:rPr>
              <a:t>AMAZON </a:t>
            </a:r>
          </a:p>
          <a:p>
            <a:pPr algn="just">
              <a:lnSpc>
                <a:spcPct val="150000"/>
              </a:lnSpc>
            </a:pPr>
            <a:endParaRPr lang="es-MX" sz="2000" dirty="0" smtClean="0">
              <a:latin typeface="Arial" panose="020B0604020202020204" pitchFamily="34" charset="0"/>
              <a:cs typeface="Arial" panose="020B0604020202020204" pitchFamily="34" charset="0"/>
            </a:endParaRPr>
          </a:p>
          <a:p>
            <a:pPr algn="just">
              <a:lnSpc>
                <a:spcPct val="150000"/>
              </a:lnSpc>
            </a:pPr>
            <a:r>
              <a:rPr lang="es-MX" sz="2000" dirty="0">
                <a:latin typeface="Arial" panose="020B0604020202020204" pitchFamily="34" charset="0"/>
                <a:cs typeface="Arial" panose="020B0604020202020204" pitchFamily="34" charset="0"/>
              </a:rPr>
              <a:t>Amazon S3 proporciona características de administración fáciles de utilizar que le permiten organizar los datos y configurar sofisticados controles de acceso con objeto de satisfacer sus requisitos empresariales, organizativos y de conformidad. Amazon S3 está diseñado para ofrecer una durabilidad del 99,999999999 % (11 nueves) y almacena datos de millones de aplicaciones para empresas de todo el mundo</a:t>
            </a:r>
            <a:r>
              <a:rPr lang="es-MX" sz="2000" dirty="0" smtClean="0">
                <a:latin typeface="Arial" panose="020B0604020202020204" pitchFamily="34" charset="0"/>
                <a:cs typeface="Arial" panose="020B0604020202020204" pitchFamily="34" charset="0"/>
              </a:rPr>
              <a:t>.</a:t>
            </a:r>
          </a:p>
          <a:p>
            <a:pPr algn="just">
              <a:lnSpc>
                <a:spcPct val="150000"/>
              </a:lnSpc>
            </a:pPr>
            <a:endParaRPr lang="es-MX" sz="2000" b="1" dirty="0">
              <a:latin typeface="Arial" panose="020B0604020202020204" pitchFamily="34" charset="0"/>
              <a:cs typeface="Arial" panose="020B0604020202020204" pitchFamily="34" charset="0"/>
            </a:endParaRPr>
          </a:p>
          <a:p>
            <a:pPr algn="just">
              <a:lnSpc>
                <a:spcPct val="150000"/>
              </a:lnSpc>
            </a:pPr>
            <a:r>
              <a:rPr lang="es-MX" sz="2000" b="1" dirty="0" smtClean="0">
                <a:latin typeface="Arial" panose="020B0604020202020204" pitchFamily="34" charset="0"/>
                <a:cs typeface="Arial" panose="020B0604020202020204" pitchFamily="34" charset="0"/>
              </a:rPr>
              <a:t>Área a la </a:t>
            </a:r>
            <a:r>
              <a:rPr lang="es-MX" sz="2000" b="1" dirty="0">
                <a:latin typeface="Arial" panose="020B0604020202020204" pitchFamily="34" charset="0"/>
                <a:cs typeface="Arial" panose="020B0604020202020204" pitchFamily="34" charset="0"/>
              </a:rPr>
              <a:t>que aplica</a:t>
            </a:r>
            <a:r>
              <a:rPr lang="es-MX" sz="2000" b="1" dirty="0" smtClean="0">
                <a:latin typeface="Arial" panose="020B0604020202020204" pitchFamily="34" charset="0"/>
                <a:cs typeface="Arial" panose="020B0604020202020204" pitchFamily="34" charset="0"/>
              </a:rPr>
              <a:t>: </a:t>
            </a:r>
            <a:r>
              <a:rPr lang="es-MX" sz="2000" dirty="0" smtClean="0">
                <a:latin typeface="Arial" panose="020B0604020202020204" pitchFamily="34" charset="0"/>
                <a:cs typeface="Arial" panose="020B0604020202020204" pitchFamily="34" charset="0"/>
              </a:rPr>
              <a:t>Administración de datos.</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747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68384" y="401773"/>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Ventajas </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Gran alojamiento de datos.</a:t>
            </a:r>
            <a:endParaRPr lang="es-MX" sz="2000"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Precios accesibles</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Seguridad de datos.</a:t>
            </a:r>
            <a:endParaRPr lang="es-MX" sz="2000" dirty="0">
              <a:latin typeface="Arial" panose="020B0604020202020204" pitchFamily="34" charset="0"/>
              <a:cs typeface="Arial" panose="020B0604020202020204" pitchFamily="34" charset="0"/>
            </a:endParaRPr>
          </a:p>
        </p:txBody>
      </p:sp>
      <p:sp>
        <p:nvSpPr>
          <p:cNvPr id="3" name="Marcador de contenido 2"/>
          <p:cNvSpPr txBox="1">
            <a:spLocks/>
          </p:cNvSpPr>
          <p:nvPr/>
        </p:nvSpPr>
        <p:spPr>
          <a:xfrm>
            <a:off x="6274857" y="401772"/>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 </a:t>
            </a:r>
          </a:p>
          <a:p>
            <a:pPr marL="457200" indent="-457200" algn="just">
              <a:lnSpc>
                <a:spcPct val="160000"/>
              </a:lnSpc>
              <a:buFont typeface="+mj-lt"/>
              <a:buAutoNum type="arabicPeriod"/>
            </a:pPr>
            <a:r>
              <a:rPr lang="es-MX" sz="2000" dirty="0" smtClean="0">
                <a:latin typeface="Arial" panose="020B0604020202020204" pitchFamily="34" charset="0"/>
                <a:cs typeface="Arial" panose="020B0604020202020204" pitchFamily="34" charset="0"/>
              </a:rPr>
              <a:t>Manipulación de datos entendible solo por programadores.</a:t>
            </a:r>
          </a:p>
          <a:p>
            <a:pPr marL="457200" indent="-457200" algn="just">
              <a:lnSpc>
                <a:spcPct val="160000"/>
              </a:lnSpc>
              <a:buFont typeface="+mj-lt"/>
              <a:buAutoNum type="arabicPeriod"/>
            </a:pPr>
            <a:endParaRPr lang="es-MX" sz="2000" dirty="0" smtClean="0">
              <a:latin typeface="Arial" panose="020B0604020202020204" pitchFamily="34" charset="0"/>
              <a:cs typeface="Arial" panose="020B0604020202020204" pitchFamily="34" charset="0"/>
            </a:endParaRPr>
          </a:p>
        </p:txBody>
      </p:sp>
      <p:pic>
        <p:nvPicPr>
          <p:cNvPr id="4" name="Picture 2" descr="Resultado de imagen para ventajas y des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979" y="3942394"/>
            <a:ext cx="4965756" cy="241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20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25014" y="174689"/>
            <a:ext cx="8229600" cy="1200329"/>
          </a:xfrm>
          <a:prstGeom prst="rect">
            <a:avLst/>
          </a:prstGeom>
          <a:noFill/>
        </p:spPr>
        <p:txBody>
          <a:bodyPr wrap="square" rtlCol="0">
            <a:spAutoFit/>
          </a:bodyPr>
          <a:lstStyle/>
          <a:p>
            <a:pPr algn="ctr"/>
            <a:r>
              <a:rPr lang="es-MX" sz="4400" b="1" dirty="0" smtClean="0">
                <a:latin typeface="Arial" panose="020B0604020202020204" pitchFamily="34" charset="0"/>
                <a:cs typeface="Arial" panose="020B0604020202020204" pitchFamily="34" charset="0"/>
              </a:rPr>
              <a:t>“Sin nombre”</a:t>
            </a:r>
            <a:endParaRPr lang="en-US" sz="4400" b="1" dirty="0">
              <a:latin typeface="Arial" panose="020B0604020202020204" pitchFamily="34" charset="0"/>
              <a:cs typeface="Arial" panose="020B0604020202020204" pitchFamily="34" charset="0"/>
            </a:endParaRPr>
          </a:p>
          <a:p>
            <a:pPr algn="ctr"/>
            <a:r>
              <a:rPr lang="es-MX" sz="2800" dirty="0" smtClean="0">
                <a:latin typeface="Arial" panose="020B0604020202020204" pitchFamily="34" charset="0"/>
                <a:cs typeface="Arial" panose="020B0604020202020204" pitchFamily="34" charset="0"/>
              </a:rPr>
              <a:t>(Almacenamiento) </a:t>
            </a:r>
            <a:r>
              <a:rPr lang="es-MX" sz="2800" dirty="0">
                <a:latin typeface="Arial" panose="020B0604020202020204" pitchFamily="34" charset="0"/>
                <a:cs typeface="Arial" panose="020B0604020202020204" pitchFamily="34" charset="0"/>
              </a:rPr>
              <a:t>)</a:t>
            </a:r>
          </a:p>
        </p:txBody>
      </p:sp>
      <p:sp>
        <p:nvSpPr>
          <p:cNvPr id="5" name="CuadroTexto 4"/>
          <p:cNvSpPr txBox="1"/>
          <p:nvPr/>
        </p:nvSpPr>
        <p:spPr>
          <a:xfrm>
            <a:off x="956874" y="1695807"/>
            <a:ext cx="10565880" cy="3323987"/>
          </a:xfrm>
          <a:prstGeom prst="rect">
            <a:avLst/>
          </a:prstGeom>
          <a:noFill/>
        </p:spPr>
        <p:txBody>
          <a:bodyPr wrap="square" rtlCol="0">
            <a:spAutoFit/>
          </a:bodyPr>
          <a:lstStyle/>
          <a:p>
            <a:pPr algn="just">
              <a:lnSpc>
                <a:spcPct val="150000"/>
              </a:lnSpc>
            </a:pPr>
            <a:r>
              <a:rPr lang="es-MX" sz="2000" b="1" dirty="0" smtClean="0">
                <a:latin typeface="Arial" panose="020B0604020202020204" pitchFamily="34" charset="0"/>
                <a:cs typeface="Arial" panose="020B0604020202020204" pitchFamily="34" charset="0"/>
              </a:rPr>
              <a:t>Empresa que la desarrolla: </a:t>
            </a:r>
            <a:r>
              <a:rPr lang="es-MX" sz="2000" dirty="0" smtClean="0">
                <a:latin typeface="Arial" panose="020B0604020202020204" pitchFamily="34" charset="0"/>
                <a:cs typeface="Arial" panose="020B0604020202020204" pitchFamily="34" charset="0"/>
              </a:rPr>
              <a:t>IDC Innovators </a:t>
            </a:r>
          </a:p>
          <a:p>
            <a:pPr algn="just">
              <a:lnSpc>
                <a:spcPct val="150000"/>
              </a:lnSpc>
            </a:pPr>
            <a:endParaRPr lang="es-MX" sz="2000" dirty="0" smtClean="0">
              <a:latin typeface="Arial" panose="020B0604020202020204" pitchFamily="34" charset="0"/>
              <a:cs typeface="Arial" panose="020B0604020202020204" pitchFamily="34" charset="0"/>
            </a:endParaRPr>
          </a:p>
          <a:p>
            <a:pPr algn="just">
              <a:lnSpc>
                <a:spcPct val="150000"/>
              </a:lnSpc>
            </a:pPr>
            <a:r>
              <a:rPr lang="es-MX" sz="2000" dirty="0">
                <a:latin typeface="Arial" panose="020B0604020202020204" pitchFamily="34" charset="0"/>
                <a:cs typeface="Arial" panose="020B0604020202020204" pitchFamily="34" charset="0"/>
              </a:rPr>
              <a:t>Propone colocar el procesamiento de datos junto con el almacenamiento, eliminando todos estos pasos intermedios. Y los promotores de este “nuevo” paradigma afirman que tendrá utilidades importantes en numerosos usos donde el rendimiento es vital</a:t>
            </a:r>
            <a:r>
              <a:rPr lang="es-MX" sz="2000" dirty="0" smtClean="0">
                <a:latin typeface="Arial" panose="020B0604020202020204" pitchFamily="34" charset="0"/>
                <a:cs typeface="Arial" panose="020B0604020202020204" pitchFamily="34" charset="0"/>
              </a:rPr>
              <a:t>.</a:t>
            </a:r>
          </a:p>
          <a:p>
            <a:pPr algn="just">
              <a:lnSpc>
                <a:spcPct val="150000"/>
              </a:lnSpc>
            </a:pPr>
            <a:endParaRPr lang="es-MX" sz="2000" b="1" dirty="0">
              <a:latin typeface="Arial" panose="020B0604020202020204" pitchFamily="34" charset="0"/>
              <a:cs typeface="Arial" panose="020B0604020202020204" pitchFamily="34" charset="0"/>
            </a:endParaRPr>
          </a:p>
          <a:p>
            <a:pPr algn="just">
              <a:lnSpc>
                <a:spcPct val="150000"/>
              </a:lnSpc>
            </a:pPr>
            <a:r>
              <a:rPr lang="es-MX" sz="2000" b="1" dirty="0" smtClean="0">
                <a:latin typeface="Arial" panose="020B0604020202020204" pitchFamily="34" charset="0"/>
                <a:cs typeface="Arial" panose="020B0604020202020204" pitchFamily="34" charset="0"/>
              </a:rPr>
              <a:t>Área a la </a:t>
            </a:r>
            <a:r>
              <a:rPr lang="es-MX" sz="2000" b="1" dirty="0">
                <a:latin typeface="Arial" panose="020B0604020202020204" pitchFamily="34" charset="0"/>
                <a:cs typeface="Arial" panose="020B0604020202020204" pitchFamily="34" charset="0"/>
              </a:rPr>
              <a:t>que aplica</a:t>
            </a:r>
            <a:r>
              <a:rPr lang="es-MX" sz="2000" b="1" dirty="0" smtClean="0">
                <a:latin typeface="Arial" panose="020B0604020202020204" pitchFamily="34" charset="0"/>
                <a:cs typeface="Arial" panose="020B0604020202020204" pitchFamily="34" charset="0"/>
              </a:rPr>
              <a:t>: </a:t>
            </a:r>
            <a:r>
              <a:rPr lang="es-MX" sz="2000" dirty="0" smtClean="0">
                <a:latin typeface="Arial" panose="020B0604020202020204" pitchFamily="34" charset="0"/>
                <a:cs typeface="Arial" panose="020B0604020202020204" pitchFamily="34" charset="0"/>
              </a:rPr>
              <a:t>Procesamiento de datos.</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3185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68384" y="401773"/>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Ventajas </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Mayor procesamiento de datos</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Sin cuello de botella</a:t>
            </a:r>
          </a:p>
          <a:p>
            <a:pPr marL="457200" indent="-457200">
              <a:lnSpc>
                <a:spcPct val="150000"/>
              </a:lnSpc>
              <a:buFont typeface="+mj-lt"/>
              <a:buAutoNum type="arabicPeriod"/>
            </a:pPr>
            <a:endParaRPr lang="es-MX" sz="2000" dirty="0">
              <a:latin typeface="Arial" panose="020B0604020202020204" pitchFamily="34" charset="0"/>
              <a:cs typeface="Arial" panose="020B0604020202020204" pitchFamily="34" charset="0"/>
            </a:endParaRPr>
          </a:p>
        </p:txBody>
      </p:sp>
      <p:sp>
        <p:nvSpPr>
          <p:cNvPr id="3" name="Marcador de contenido 2"/>
          <p:cNvSpPr txBox="1">
            <a:spLocks/>
          </p:cNvSpPr>
          <p:nvPr/>
        </p:nvSpPr>
        <p:spPr>
          <a:xfrm>
            <a:off x="6274857" y="401772"/>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 </a:t>
            </a:r>
          </a:p>
          <a:p>
            <a:pPr marL="457200" indent="-457200" algn="just">
              <a:lnSpc>
                <a:spcPct val="160000"/>
              </a:lnSpc>
              <a:buFont typeface="+mj-lt"/>
              <a:buAutoNum type="arabicPeriod"/>
            </a:pPr>
            <a:r>
              <a:rPr lang="es-MX" sz="2000" dirty="0" smtClean="0">
                <a:latin typeface="Arial" panose="020B0604020202020204" pitchFamily="34" charset="0"/>
                <a:cs typeface="Arial" panose="020B0604020202020204" pitchFamily="34" charset="0"/>
              </a:rPr>
              <a:t>Difícil de desarrollar</a:t>
            </a:r>
          </a:p>
          <a:p>
            <a:pPr marL="0" indent="0" algn="just">
              <a:lnSpc>
                <a:spcPct val="160000"/>
              </a:lnSpc>
              <a:buNone/>
            </a:pPr>
            <a:endParaRPr lang="es-MX" sz="2000" dirty="0" smtClean="0">
              <a:latin typeface="Arial" panose="020B0604020202020204" pitchFamily="34" charset="0"/>
              <a:cs typeface="Arial" panose="020B0604020202020204" pitchFamily="34" charset="0"/>
            </a:endParaRPr>
          </a:p>
          <a:p>
            <a:pPr marL="457200" indent="-457200" algn="just">
              <a:lnSpc>
                <a:spcPct val="160000"/>
              </a:lnSpc>
              <a:buFont typeface="+mj-lt"/>
              <a:buAutoNum type="arabicPeriod"/>
            </a:pPr>
            <a:endParaRPr lang="es-MX" sz="2000" dirty="0" smtClean="0">
              <a:latin typeface="Arial" panose="020B0604020202020204" pitchFamily="34" charset="0"/>
              <a:cs typeface="Arial" panose="020B0604020202020204" pitchFamily="34" charset="0"/>
            </a:endParaRPr>
          </a:p>
        </p:txBody>
      </p:sp>
      <p:pic>
        <p:nvPicPr>
          <p:cNvPr id="4" name="Picture 2" descr="Resultado de imagen para ventajas y des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979" y="3942394"/>
            <a:ext cx="4965756" cy="241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859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25014" y="174689"/>
            <a:ext cx="8229600" cy="1200329"/>
          </a:xfrm>
          <a:prstGeom prst="rect">
            <a:avLst/>
          </a:prstGeom>
          <a:noFill/>
        </p:spPr>
        <p:txBody>
          <a:bodyPr wrap="square" rtlCol="0">
            <a:spAutoFit/>
          </a:bodyPr>
          <a:lstStyle/>
          <a:p>
            <a:pPr algn="ctr"/>
            <a:r>
              <a:rPr lang="es-MX" sz="4400" b="1" dirty="0">
                <a:latin typeface="Arial" panose="020B0604020202020204" pitchFamily="34" charset="0"/>
                <a:cs typeface="Arial" panose="020B0604020202020204" pitchFamily="34" charset="0"/>
              </a:rPr>
              <a:t>EDGE </a:t>
            </a:r>
            <a:r>
              <a:rPr lang="es-MX" sz="4400" b="1" dirty="0" smtClean="0">
                <a:latin typeface="Arial" panose="020B0604020202020204" pitchFamily="34" charset="0"/>
                <a:cs typeface="Arial" panose="020B0604020202020204" pitchFamily="34" charset="0"/>
              </a:rPr>
              <a:t>COMPUTING</a:t>
            </a:r>
          </a:p>
          <a:p>
            <a:pPr algn="ctr"/>
            <a:r>
              <a:rPr lang="es-MX" sz="2800" dirty="0" smtClean="0">
                <a:latin typeface="Arial" panose="020B0604020202020204" pitchFamily="34" charset="0"/>
                <a:cs typeface="Arial" panose="020B0604020202020204" pitchFamily="34" charset="0"/>
              </a:rPr>
              <a:t>(Almacenamiento) </a:t>
            </a:r>
            <a:r>
              <a:rPr lang="es-MX" sz="2800" dirty="0">
                <a:latin typeface="Arial" panose="020B0604020202020204" pitchFamily="34" charset="0"/>
                <a:cs typeface="Arial" panose="020B0604020202020204" pitchFamily="34" charset="0"/>
              </a:rPr>
              <a:t>)</a:t>
            </a:r>
          </a:p>
        </p:txBody>
      </p:sp>
      <p:sp>
        <p:nvSpPr>
          <p:cNvPr id="5" name="CuadroTexto 4"/>
          <p:cNvSpPr txBox="1"/>
          <p:nvPr/>
        </p:nvSpPr>
        <p:spPr>
          <a:xfrm>
            <a:off x="956874" y="1695807"/>
            <a:ext cx="10565880" cy="3785652"/>
          </a:xfrm>
          <a:prstGeom prst="rect">
            <a:avLst/>
          </a:prstGeom>
          <a:noFill/>
        </p:spPr>
        <p:txBody>
          <a:bodyPr wrap="square" rtlCol="0">
            <a:spAutoFit/>
          </a:bodyPr>
          <a:lstStyle/>
          <a:p>
            <a:pPr algn="just">
              <a:lnSpc>
                <a:spcPct val="150000"/>
              </a:lnSpc>
            </a:pPr>
            <a:r>
              <a:rPr lang="es-MX" sz="2000" b="1" dirty="0" smtClean="0">
                <a:latin typeface="Arial" panose="020B0604020202020204" pitchFamily="34" charset="0"/>
                <a:cs typeface="Arial" panose="020B0604020202020204" pitchFamily="34" charset="0"/>
              </a:rPr>
              <a:t>Empresa que la desarrolla: --</a:t>
            </a:r>
          </a:p>
          <a:p>
            <a:pPr algn="just">
              <a:lnSpc>
                <a:spcPct val="150000"/>
              </a:lnSpc>
            </a:pPr>
            <a:endParaRPr lang="es-MX" sz="2000" dirty="0" smtClean="0">
              <a:latin typeface="Arial" panose="020B0604020202020204" pitchFamily="34" charset="0"/>
              <a:cs typeface="Arial" panose="020B0604020202020204" pitchFamily="34" charset="0"/>
            </a:endParaRPr>
          </a:p>
          <a:p>
            <a:pPr algn="just">
              <a:lnSpc>
                <a:spcPct val="150000"/>
              </a:lnSpc>
            </a:pPr>
            <a:r>
              <a:rPr lang="es-MX" sz="2000" dirty="0" smtClean="0">
                <a:latin typeface="Arial" panose="020B0604020202020204" pitchFamily="34" charset="0"/>
                <a:cs typeface="Arial" panose="020B0604020202020204" pitchFamily="34" charset="0"/>
              </a:rPr>
              <a:t>Al </a:t>
            </a:r>
            <a:r>
              <a:rPr lang="es-MX" sz="2000" dirty="0">
                <a:latin typeface="Arial" panose="020B0604020202020204" pitchFamily="34" charset="0"/>
                <a:cs typeface="Arial" panose="020B0604020202020204" pitchFamily="34" charset="0"/>
              </a:rPr>
              <a:t>procesar la información obtenida cerca de donde fue creada, sin tener que enviarla a centros de datos lejanos se reducen latencias, se consume un menor ancho de banda y se puede hacer análisis y evaluación inmediata de la información generada por los sensores y dispositivos</a:t>
            </a:r>
            <a:r>
              <a:rPr lang="es-MX" sz="2000" dirty="0" smtClean="0">
                <a:latin typeface="Arial" panose="020B0604020202020204" pitchFamily="34" charset="0"/>
                <a:cs typeface="Arial" panose="020B0604020202020204" pitchFamily="34" charset="0"/>
              </a:rPr>
              <a:t>.</a:t>
            </a:r>
          </a:p>
          <a:p>
            <a:pPr algn="just">
              <a:lnSpc>
                <a:spcPct val="150000"/>
              </a:lnSpc>
            </a:pPr>
            <a:endParaRPr lang="es-MX" sz="2000" b="1" dirty="0">
              <a:latin typeface="Arial" panose="020B0604020202020204" pitchFamily="34" charset="0"/>
              <a:cs typeface="Arial" panose="020B0604020202020204" pitchFamily="34" charset="0"/>
            </a:endParaRPr>
          </a:p>
          <a:p>
            <a:pPr algn="just">
              <a:lnSpc>
                <a:spcPct val="150000"/>
              </a:lnSpc>
            </a:pPr>
            <a:r>
              <a:rPr lang="es-MX" sz="2000" b="1" dirty="0" smtClean="0">
                <a:latin typeface="Arial" panose="020B0604020202020204" pitchFamily="34" charset="0"/>
                <a:cs typeface="Arial" panose="020B0604020202020204" pitchFamily="34" charset="0"/>
              </a:rPr>
              <a:t>Área a la </a:t>
            </a:r>
            <a:r>
              <a:rPr lang="es-MX" sz="2000" b="1" dirty="0">
                <a:latin typeface="Arial" panose="020B0604020202020204" pitchFamily="34" charset="0"/>
                <a:cs typeface="Arial" panose="020B0604020202020204" pitchFamily="34" charset="0"/>
              </a:rPr>
              <a:t>que aplica</a:t>
            </a:r>
            <a:r>
              <a:rPr lang="es-MX" sz="2000" b="1" dirty="0" smtClean="0">
                <a:latin typeface="Arial" panose="020B0604020202020204" pitchFamily="34" charset="0"/>
                <a:cs typeface="Arial" panose="020B0604020202020204" pitchFamily="34" charset="0"/>
              </a:rPr>
              <a:t>: </a:t>
            </a:r>
            <a:r>
              <a:rPr lang="es-MX" sz="2000" dirty="0" smtClean="0">
                <a:latin typeface="Arial" panose="020B0604020202020204" pitchFamily="34" charset="0"/>
                <a:cs typeface="Arial" panose="020B0604020202020204" pitchFamily="34" charset="0"/>
              </a:rPr>
              <a:t>Procesamiento de datos.</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122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745837" y="170728"/>
            <a:ext cx="10515600" cy="1325563"/>
          </a:xfrm>
        </p:spPr>
        <p:txBody>
          <a:bodyPr>
            <a:normAutofit/>
          </a:bodyPr>
          <a:lstStyle/>
          <a:p>
            <a:pPr algn="ctr"/>
            <a:r>
              <a:rPr lang="es-MX" b="1" dirty="0" smtClean="0">
                <a:latin typeface="Arial" panose="020B0604020202020204" pitchFamily="34" charset="0"/>
                <a:cs typeface="Arial" panose="020B0604020202020204" pitchFamily="34" charset="0"/>
              </a:rPr>
              <a:t>CÁMARA TÉRMICA BIESPECTRAL</a:t>
            </a:r>
            <a:br>
              <a:rPr lang="es-MX" b="1" dirty="0" smtClean="0">
                <a:latin typeface="Arial" panose="020B0604020202020204" pitchFamily="34" charset="0"/>
                <a:cs typeface="Arial" panose="020B0604020202020204" pitchFamily="34" charset="0"/>
              </a:rPr>
            </a:br>
            <a:r>
              <a:rPr lang="es-MX" sz="2800" dirty="0" smtClean="0">
                <a:latin typeface="Arial" panose="020B0604020202020204" pitchFamily="34" charset="0"/>
                <a:cs typeface="Arial" panose="020B0604020202020204" pitchFamily="34" charset="0"/>
              </a:rPr>
              <a:t>(Seguridad física)</a:t>
            </a:r>
            <a:endParaRPr lang="es-MX" sz="2800" dirty="0">
              <a:latin typeface="Arial" panose="020B0604020202020204" pitchFamily="34" charset="0"/>
              <a:cs typeface="Arial" panose="020B0604020202020204" pitchFamily="34" charset="0"/>
            </a:endParaRPr>
          </a:p>
        </p:txBody>
      </p:sp>
      <p:sp>
        <p:nvSpPr>
          <p:cNvPr id="4" name="Marcador de contenido 2"/>
          <p:cNvSpPr>
            <a:spLocks noGrp="1"/>
          </p:cNvSpPr>
          <p:nvPr>
            <p:ph idx="1"/>
          </p:nvPr>
        </p:nvSpPr>
        <p:spPr>
          <a:xfrm>
            <a:off x="662709" y="1496290"/>
            <a:ext cx="11409218" cy="5264727"/>
          </a:xfrm>
        </p:spPr>
        <p:txBody>
          <a:bodyPr>
            <a:normAutofit lnSpcReduction="10000"/>
          </a:bodyPr>
          <a:lstStyle/>
          <a:p>
            <a:pPr marL="0" indent="0" algn="just">
              <a:lnSpc>
                <a:spcPct val="150000"/>
              </a:lnSpc>
              <a:buNone/>
            </a:pPr>
            <a:r>
              <a:rPr lang="es-MX" sz="2000" b="1" dirty="0" smtClean="0">
                <a:latin typeface="Arial" panose="020B0604020202020204" pitchFamily="34" charset="0"/>
                <a:cs typeface="Arial" panose="020B0604020202020204" pitchFamily="34" charset="0"/>
              </a:rPr>
              <a:t>Empresa que la desarrolla: </a:t>
            </a:r>
            <a:r>
              <a:rPr lang="es-MX" sz="2000" dirty="0" err="1" smtClean="0">
                <a:latin typeface="Arial" panose="020B0604020202020204" pitchFamily="34" charset="0"/>
                <a:cs typeface="Arial" panose="020B0604020202020204" pitchFamily="34" charset="0"/>
              </a:rPr>
              <a:t>Hikvision</a:t>
            </a:r>
            <a:endParaRPr lang="es-MX" sz="2000" dirty="0">
              <a:latin typeface="Arial" panose="020B0604020202020204" pitchFamily="34" charset="0"/>
              <a:cs typeface="Arial" panose="020B0604020202020204" pitchFamily="34" charset="0"/>
            </a:endParaRPr>
          </a:p>
          <a:p>
            <a:pPr marL="0" indent="0" algn="just">
              <a:lnSpc>
                <a:spcPct val="150000"/>
              </a:lnSpc>
              <a:buNone/>
            </a:pPr>
            <a:endParaRPr lang="es-MX" sz="2000" dirty="0" smtClean="0">
              <a:latin typeface="Arial" panose="020B0604020202020204" pitchFamily="34" charset="0"/>
              <a:cs typeface="Arial" panose="020B0604020202020204" pitchFamily="34" charset="0"/>
            </a:endParaRPr>
          </a:p>
          <a:p>
            <a:pPr marL="0" indent="0" algn="just">
              <a:lnSpc>
                <a:spcPct val="150000"/>
              </a:lnSpc>
              <a:buNone/>
            </a:pPr>
            <a:r>
              <a:rPr lang="es-MX" sz="2000" b="1" dirty="0" smtClean="0">
                <a:latin typeface="Arial" panose="020B0604020202020204" pitchFamily="34" charset="0"/>
                <a:cs typeface="Arial" panose="020B0604020202020204" pitchFamily="34" charset="0"/>
              </a:rPr>
              <a:t>Descripción</a:t>
            </a:r>
            <a:endParaRPr lang="es-MX" sz="2000" b="1" dirty="0">
              <a:latin typeface="Arial" panose="020B0604020202020204" pitchFamily="34" charset="0"/>
              <a:cs typeface="Arial" panose="020B0604020202020204" pitchFamily="34" charset="0"/>
            </a:endParaRPr>
          </a:p>
          <a:p>
            <a:pPr marL="0" indent="0" algn="just">
              <a:lnSpc>
                <a:spcPct val="150000"/>
              </a:lnSpc>
              <a:buNone/>
            </a:pPr>
            <a:r>
              <a:rPr lang="es-MX" sz="2000" dirty="0" smtClean="0">
                <a:latin typeface="Arial" panose="020B0604020202020204" pitchFamily="34" charset="0"/>
                <a:cs typeface="Arial" panose="020B0604020202020204" pitchFamily="34" charset="0"/>
              </a:rPr>
              <a:t>Detección </a:t>
            </a:r>
            <a:r>
              <a:rPr lang="es-MX" sz="2000" dirty="0">
                <a:latin typeface="Arial" panose="020B0604020202020204" pitchFamily="34" charset="0"/>
                <a:cs typeface="Arial" panose="020B0604020202020204" pitchFamily="34" charset="0"/>
              </a:rPr>
              <a:t>de incendios </a:t>
            </a:r>
            <a:r>
              <a:rPr lang="es-MX" sz="2000" dirty="0" smtClean="0">
                <a:latin typeface="Arial" panose="020B0604020202020204" pitchFamily="34" charset="0"/>
                <a:cs typeface="Arial" panose="020B0604020202020204" pitchFamily="34" charset="0"/>
              </a:rPr>
              <a:t>mediante </a:t>
            </a:r>
            <a:r>
              <a:rPr lang="es-MX" sz="2000" dirty="0">
                <a:latin typeface="Arial" panose="020B0604020202020204" pitchFamily="34" charset="0"/>
                <a:cs typeface="Arial" panose="020B0604020202020204" pitchFamily="34" charset="0"/>
              </a:rPr>
              <a:t>imágenes utilizando luz visible y luz infrarroja: la tecnología de imagen "</a:t>
            </a:r>
            <a:r>
              <a:rPr lang="es-MX" sz="2000" dirty="0" err="1">
                <a:latin typeface="Arial" panose="020B0604020202020204" pitchFamily="34" charset="0"/>
                <a:cs typeface="Arial" panose="020B0604020202020204" pitchFamily="34" charset="0"/>
              </a:rPr>
              <a:t>biespectral</a:t>
            </a:r>
            <a:r>
              <a:rPr lang="es-MX" sz="2000" dirty="0" smtClean="0">
                <a:latin typeface="Arial" panose="020B0604020202020204" pitchFamily="34" charset="0"/>
                <a:cs typeface="Arial" panose="020B0604020202020204" pitchFamily="34" charset="0"/>
              </a:rPr>
              <a:t>". La </a:t>
            </a:r>
            <a:r>
              <a:rPr lang="es-MX" sz="2000" dirty="0">
                <a:latin typeface="Arial" panose="020B0604020202020204" pitchFamily="34" charset="0"/>
                <a:cs typeface="Arial" panose="020B0604020202020204" pitchFamily="34" charset="0"/>
              </a:rPr>
              <a:t>tecnología de imagen </a:t>
            </a:r>
            <a:r>
              <a:rPr lang="es-MX" sz="2000" dirty="0" err="1">
                <a:latin typeface="Arial" panose="020B0604020202020204" pitchFamily="34" charset="0"/>
                <a:cs typeface="Arial" panose="020B0604020202020204" pitchFamily="34" charset="0"/>
              </a:rPr>
              <a:t>biespectral</a:t>
            </a:r>
            <a:r>
              <a:rPr lang="es-MX" sz="2000" dirty="0">
                <a:latin typeface="Arial" panose="020B0604020202020204" pitchFamily="34" charset="0"/>
                <a:cs typeface="Arial" panose="020B0604020202020204" pitchFamily="34" charset="0"/>
              </a:rPr>
              <a:t> crea una vista previa de imagen en imagen y fusión de imágenes, que puede capturar lo que causó la alarma y ayudar al personal a comprobar la situación rápidamente</a:t>
            </a:r>
            <a:r>
              <a:rPr lang="es-MX" sz="2000" dirty="0" smtClean="0">
                <a:latin typeface="Arial" panose="020B0604020202020204" pitchFamily="34" charset="0"/>
                <a:cs typeface="Arial" panose="020B0604020202020204" pitchFamily="34" charset="0"/>
              </a:rPr>
              <a:t>.</a:t>
            </a:r>
          </a:p>
          <a:p>
            <a:pPr marL="0" indent="0" algn="just">
              <a:lnSpc>
                <a:spcPct val="150000"/>
              </a:lnSpc>
              <a:buNone/>
            </a:pPr>
            <a:endParaRPr lang="es-MX" sz="2000" b="1" dirty="0">
              <a:latin typeface="Arial" panose="020B0604020202020204" pitchFamily="34" charset="0"/>
              <a:cs typeface="Arial" panose="020B0604020202020204" pitchFamily="34" charset="0"/>
            </a:endParaRPr>
          </a:p>
          <a:p>
            <a:pPr marL="0" indent="0" algn="just">
              <a:lnSpc>
                <a:spcPct val="150000"/>
              </a:lnSpc>
              <a:buNone/>
            </a:pPr>
            <a:r>
              <a:rPr lang="es-MX" sz="2000" b="1" dirty="0" smtClean="0">
                <a:latin typeface="Arial" panose="020B0604020202020204" pitchFamily="34" charset="0"/>
                <a:cs typeface="Arial" panose="020B0604020202020204" pitchFamily="34" charset="0"/>
              </a:rPr>
              <a:t>Área para la que aplica: </a:t>
            </a:r>
            <a:r>
              <a:rPr lang="es-MX" sz="2000" dirty="0"/>
              <a:t>Escenarios de aplicación como almacenes, museos, centros de datos y bancos</a:t>
            </a:r>
            <a:endParaRPr lang="es-MX" sz="2000" b="1" dirty="0"/>
          </a:p>
          <a:p>
            <a:pPr marL="0" indent="0" algn="just">
              <a:lnSpc>
                <a:spcPct val="150000"/>
              </a:lnSpc>
              <a:buNone/>
            </a:pPr>
            <a:endParaRPr lang="es-MX" sz="2000" b="1" dirty="0">
              <a:latin typeface="Arial" panose="020B0604020202020204" pitchFamily="34" charset="0"/>
              <a:cs typeface="Arial" panose="020B0604020202020204" pitchFamily="34" charset="0"/>
            </a:endParaRPr>
          </a:p>
          <a:p>
            <a:pPr marL="0" indent="0" algn="just">
              <a:lnSpc>
                <a:spcPct val="150000"/>
              </a:lnSpc>
              <a:buNone/>
            </a:pPr>
            <a:endParaRPr lang="es-MX" sz="2000" dirty="0">
              <a:latin typeface="Arial" panose="020B0604020202020204" pitchFamily="34" charset="0"/>
              <a:cs typeface="Arial" panose="020B0604020202020204" pitchFamily="34" charset="0"/>
            </a:endParaRPr>
          </a:p>
        </p:txBody>
      </p:sp>
      <p:pic>
        <p:nvPicPr>
          <p:cNvPr id="7" name="Picture 2" descr="Resultado de imagen para cÃ¡mara tÃ©rmica biespectral Deep Learning Turret"/>
          <p:cNvPicPr>
            <a:picLocks noChangeAspect="1" noChangeArrowheads="1"/>
          </p:cNvPicPr>
          <p:nvPr/>
        </p:nvPicPr>
        <p:blipFill rotWithShape="1">
          <a:blip r:embed="rId2">
            <a:extLst>
              <a:ext uri="{28A0092B-C50C-407E-A947-70E740481C1C}">
                <a14:useLocalDpi xmlns:a14="http://schemas.microsoft.com/office/drawing/2010/main" val="0"/>
              </a:ext>
            </a:extLst>
          </a:blip>
          <a:srcRect l="160" t="23065" r="654" b="22909"/>
          <a:stretch/>
        </p:blipFill>
        <p:spPr bwMode="auto">
          <a:xfrm>
            <a:off x="6668653" y="1737918"/>
            <a:ext cx="4996873" cy="13608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840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68384" y="401773"/>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Ventajas </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Mayor procesamiento de datos</a:t>
            </a:r>
          </a:p>
          <a:p>
            <a:pPr marL="457200" indent="-457200">
              <a:lnSpc>
                <a:spcPct val="150000"/>
              </a:lnSpc>
              <a:buFont typeface="+mj-lt"/>
              <a:buAutoNum type="arabicPeriod"/>
            </a:pPr>
            <a:r>
              <a:rPr lang="es-MX" sz="2000" dirty="0" smtClean="0">
                <a:latin typeface="Arial" panose="020B0604020202020204" pitchFamily="34" charset="0"/>
                <a:cs typeface="Arial" panose="020B0604020202020204" pitchFamily="34" charset="0"/>
              </a:rPr>
              <a:t>Análisis real de la forma en como interactúa  con el Big-Data</a:t>
            </a:r>
          </a:p>
          <a:p>
            <a:pPr marL="457200" indent="-457200">
              <a:lnSpc>
                <a:spcPct val="150000"/>
              </a:lnSpc>
              <a:buFont typeface="+mj-lt"/>
              <a:buAutoNum type="arabicPeriod"/>
            </a:pPr>
            <a:endParaRPr lang="es-MX" sz="2000" dirty="0">
              <a:latin typeface="Arial" panose="020B0604020202020204" pitchFamily="34" charset="0"/>
              <a:cs typeface="Arial" panose="020B0604020202020204" pitchFamily="34" charset="0"/>
            </a:endParaRPr>
          </a:p>
        </p:txBody>
      </p:sp>
      <p:sp>
        <p:nvSpPr>
          <p:cNvPr id="3" name="Marcador de contenido 2"/>
          <p:cNvSpPr txBox="1">
            <a:spLocks/>
          </p:cNvSpPr>
          <p:nvPr/>
        </p:nvSpPr>
        <p:spPr>
          <a:xfrm>
            <a:off x="6274857" y="401772"/>
            <a:ext cx="5249090" cy="5959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6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 </a:t>
            </a:r>
          </a:p>
          <a:p>
            <a:pPr marL="0" indent="0" algn="just">
              <a:lnSpc>
                <a:spcPct val="160000"/>
              </a:lnSpc>
              <a:buNone/>
            </a:pPr>
            <a:endParaRPr lang="es-MX" sz="2000" dirty="0" smtClean="0">
              <a:latin typeface="Arial" panose="020B0604020202020204" pitchFamily="34" charset="0"/>
              <a:cs typeface="Arial" panose="020B0604020202020204" pitchFamily="34" charset="0"/>
            </a:endParaRPr>
          </a:p>
          <a:p>
            <a:pPr marL="457200" indent="-457200" algn="just">
              <a:lnSpc>
                <a:spcPct val="160000"/>
              </a:lnSpc>
              <a:buFont typeface="+mj-lt"/>
              <a:buAutoNum type="arabicPeriod"/>
            </a:pPr>
            <a:endParaRPr lang="es-MX" sz="2000" dirty="0" smtClean="0">
              <a:latin typeface="Arial" panose="020B0604020202020204" pitchFamily="34" charset="0"/>
              <a:cs typeface="Arial" panose="020B0604020202020204" pitchFamily="34" charset="0"/>
            </a:endParaRPr>
          </a:p>
        </p:txBody>
      </p:sp>
      <p:pic>
        <p:nvPicPr>
          <p:cNvPr id="4" name="Picture 2" descr="Resultado de imagen para ventajas y desventajas"/>
          <p:cNvPicPr>
            <a:picLocks noChangeAspect="1" noChangeArrowheads="1"/>
          </p:cNvPicPr>
          <p:nvPr/>
        </p:nvPicPr>
        <p:blipFill rotWithShape="1">
          <a:blip r:embed="rId2">
            <a:extLst>
              <a:ext uri="{28A0092B-C50C-407E-A947-70E740481C1C}">
                <a14:useLocalDpi xmlns:a14="http://schemas.microsoft.com/office/drawing/2010/main" val="0"/>
              </a:ext>
            </a:extLst>
          </a:blip>
          <a:srcRect r="51928"/>
          <a:stretch/>
        </p:blipFill>
        <p:spPr bwMode="auto">
          <a:xfrm>
            <a:off x="5081283" y="4062466"/>
            <a:ext cx="2387148" cy="241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197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34472" y="879766"/>
            <a:ext cx="6576291" cy="2687915"/>
          </a:xfrm>
          <a:prstGeom prst="rect">
            <a:avLst/>
          </a:prstGeom>
        </p:spPr>
        <p:txBody>
          <a:bodyPr wrap="square">
            <a:spAutoFit/>
          </a:bodyPr>
          <a:lstStyle/>
          <a:p>
            <a:pPr>
              <a:lnSpc>
                <a:spcPct val="150000"/>
              </a:lnSpc>
              <a:spcAft>
                <a:spcPts val="800"/>
              </a:spcAft>
            </a:pPr>
            <a:r>
              <a:rPr lang="es-MX" b="1" dirty="0">
                <a:latin typeface="Arial" panose="020B0604020202020204" pitchFamily="34" charset="0"/>
                <a:ea typeface="Arial" panose="020B0604020202020204" pitchFamily="34" charset="0"/>
              </a:rPr>
              <a:t>Francisco Javier Hernández </a:t>
            </a:r>
            <a:r>
              <a:rPr lang="es-MX" b="1" dirty="0" err="1">
                <a:latin typeface="Arial" panose="020B0604020202020204" pitchFamily="34" charset="0"/>
                <a:ea typeface="Arial" panose="020B0604020202020204" pitchFamily="34" charset="0"/>
              </a:rPr>
              <a:t>Hernández</a:t>
            </a:r>
            <a:endParaRPr lang="en-US" dirty="0">
              <a:latin typeface="Arial" panose="020B0604020202020204" pitchFamily="34" charset="0"/>
              <a:ea typeface="Arial" panose="020B0604020202020204" pitchFamily="34" charset="0"/>
            </a:endParaRPr>
          </a:p>
          <a:p>
            <a:pPr algn="just">
              <a:lnSpc>
                <a:spcPct val="150000"/>
              </a:lnSpc>
              <a:spcAft>
                <a:spcPts val="800"/>
              </a:spcAft>
            </a:pPr>
            <a:r>
              <a:rPr lang="es-MX" dirty="0">
                <a:latin typeface="Arial" panose="020B0604020202020204" pitchFamily="34" charset="0"/>
                <a:ea typeface="Arial" panose="020B0604020202020204" pitchFamily="34" charset="0"/>
              </a:rPr>
              <a:t>En este documento es importante saber que las tecnologías presentadas, tanto pueden como dejar de ser usadas o mencionadas, por lo mismo de que las tecnologías siempre están cambiando a diario. En el momento que se realizó la investigación estas eran las tendencias en tecnología </a:t>
            </a:r>
            <a:endParaRPr lang="en-US" dirty="0">
              <a:latin typeface="Arial" panose="020B0604020202020204" pitchFamily="34" charset="0"/>
              <a:ea typeface="Arial" panose="020B0604020202020204" pitchFamily="34" charset="0"/>
            </a:endParaRPr>
          </a:p>
        </p:txBody>
      </p:sp>
      <p:sp>
        <p:nvSpPr>
          <p:cNvPr id="5" name="Rectángulo 4"/>
          <p:cNvSpPr/>
          <p:nvPr/>
        </p:nvSpPr>
        <p:spPr>
          <a:xfrm>
            <a:off x="4535055" y="3651994"/>
            <a:ext cx="7527636" cy="3206006"/>
          </a:xfrm>
          <a:prstGeom prst="rect">
            <a:avLst/>
          </a:prstGeom>
        </p:spPr>
        <p:txBody>
          <a:bodyPr wrap="square">
            <a:spAutoFit/>
          </a:bodyPr>
          <a:lstStyle/>
          <a:p>
            <a:pPr>
              <a:lnSpc>
                <a:spcPct val="150000"/>
              </a:lnSpc>
              <a:spcAft>
                <a:spcPts val="800"/>
              </a:spcAft>
            </a:pPr>
            <a:r>
              <a:rPr lang="es-MX" b="1" dirty="0">
                <a:latin typeface="Arial" panose="020B0604020202020204" pitchFamily="34" charset="0"/>
                <a:ea typeface="Arial" panose="020B0604020202020204" pitchFamily="34" charset="0"/>
              </a:rPr>
              <a:t>Cecilia de Jesús Tapia Domínguez</a:t>
            </a:r>
            <a:endParaRPr lang="en-US" dirty="0">
              <a:latin typeface="Arial" panose="020B0604020202020204" pitchFamily="34" charset="0"/>
              <a:ea typeface="Arial" panose="020B0604020202020204" pitchFamily="34" charset="0"/>
            </a:endParaRPr>
          </a:p>
          <a:p>
            <a:pPr>
              <a:lnSpc>
                <a:spcPct val="150000"/>
              </a:lnSpc>
              <a:spcAft>
                <a:spcPts val="800"/>
              </a:spcAft>
            </a:pPr>
            <a:r>
              <a:rPr lang="es-MX" b="1" dirty="0">
                <a:latin typeface="Arial" panose="020B0604020202020204" pitchFamily="34" charset="0"/>
                <a:ea typeface="Arial" panose="020B0604020202020204" pitchFamily="34" charset="0"/>
              </a:rPr>
              <a:t> </a:t>
            </a:r>
            <a:endParaRPr lang="en-US" dirty="0">
              <a:latin typeface="Arial" panose="020B0604020202020204" pitchFamily="34" charset="0"/>
              <a:ea typeface="Arial" panose="020B0604020202020204" pitchFamily="34" charset="0"/>
            </a:endParaRPr>
          </a:p>
          <a:p>
            <a:pPr algn="just">
              <a:lnSpc>
                <a:spcPct val="150000"/>
              </a:lnSpc>
              <a:spcAft>
                <a:spcPts val="800"/>
              </a:spcAft>
            </a:pPr>
            <a:r>
              <a:rPr lang="es-MX" dirty="0">
                <a:latin typeface="Arial" panose="020B0604020202020204" pitchFamily="34" charset="0"/>
                <a:ea typeface="Arial" panose="020B0604020202020204" pitchFamily="34" charset="0"/>
              </a:rPr>
              <a:t>En conclusión, se sabe que existen muchas tecnologías emergentes en las cuales todavía se están desarrollando de manera que contante mente hay actualizaciones para las empresas, hogar y diferentes lugares por lo cual las tecnologías se actualizan constantemente y siempre hay tecnología nueva.</a:t>
            </a:r>
            <a:endParaRPr lang="en-US" dirty="0">
              <a:latin typeface="Arial" panose="020B0604020202020204" pitchFamily="34" charset="0"/>
              <a:ea typeface="Arial" panose="020B0604020202020204" pitchFamily="34" charset="0"/>
            </a:endParaRPr>
          </a:p>
        </p:txBody>
      </p:sp>
      <p:sp>
        <p:nvSpPr>
          <p:cNvPr id="6" name="CuadroTexto 5"/>
          <p:cNvSpPr txBox="1"/>
          <p:nvPr/>
        </p:nvSpPr>
        <p:spPr>
          <a:xfrm>
            <a:off x="5144655" y="237445"/>
            <a:ext cx="2239716" cy="400110"/>
          </a:xfrm>
          <a:prstGeom prst="rect">
            <a:avLst/>
          </a:prstGeom>
          <a:noFill/>
        </p:spPr>
        <p:txBody>
          <a:bodyPr wrap="none" rtlCol="0">
            <a:spAutoFit/>
          </a:bodyPr>
          <a:lstStyle/>
          <a:p>
            <a:r>
              <a:rPr lang="es-MX" sz="2000" b="1" dirty="0" smtClean="0">
                <a:latin typeface="Arial" panose="020B0604020202020204" pitchFamily="34" charset="0"/>
                <a:cs typeface="Arial" panose="020B0604020202020204" pitchFamily="34" charset="0"/>
              </a:rPr>
              <a:t>CONCLUSIONES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252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01310" y="85435"/>
            <a:ext cx="6991927" cy="3518912"/>
          </a:xfrm>
          <a:prstGeom prst="rect">
            <a:avLst/>
          </a:prstGeom>
        </p:spPr>
        <p:txBody>
          <a:bodyPr wrap="square">
            <a:spAutoFit/>
          </a:bodyPr>
          <a:lstStyle/>
          <a:p>
            <a:pPr algn="just">
              <a:lnSpc>
                <a:spcPct val="150000"/>
              </a:lnSpc>
              <a:spcAft>
                <a:spcPts val="800"/>
              </a:spcAft>
            </a:pPr>
            <a:r>
              <a:rPr lang="es-MX" b="1" dirty="0">
                <a:latin typeface="Arial" panose="020B0604020202020204" pitchFamily="34" charset="0"/>
                <a:ea typeface="Arial" panose="020B0604020202020204" pitchFamily="34" charset="0"/>
              </a:rPr>
              <a:t>Víctor Hugo Méndez Martínez</a:t>
            </a:r>
            <a:endParaRPr lang="en-US" dirty="0">
              <a:latin typeface="Arial" panose="020B0604020202020204" pitchFamily="34" charset="0"/>
              <a:ea typeface="Arial" panose="020B0604020202020204" pitchFamily="34" charset="0"/>
            </a:endParaRPr>
          </a:p>
          <a:p>
            <a:pPr algn="just">
              <a:lnSpc>
                <a:spcPct val="150000"/>
              </a:lnSpc>
              <a:spcAft>
                <a:spcPts val="800"/>
              </a:spcAft>
            </a:pPr>
            <a:r>
              <a:rPr lang="es-MX" dirty="0">
                <a:latin typeface="Arial" panose="020B0604020202020204" pitchFamily="34" charset="0"/>
                <a:ea typeface="Arial" panose="020B0604020202020204" pitchFamily="34" charset="0"/>
              </a:rPr>
              <a:t>Como conclusión puedo decir que la tecnología moderna son las tendencias tecnológicas que son predicciones del nivel de utilización de alguna tecnología donde, en base a los niveles del consumo, y es de acuerdo a una época lugar y lo primordial una necesidad, la tecnología emergerte son las aplicaciones que están en proceso de producción para la optimización de las actividades según sea el tipo de problema.</a:t>
            </a:r>
            <a:endParaRPr lang="en-US" dirty="0">
              <a:latin typeface="Arial" panose="020B0604020202020204" pitchFamily="34" charset="0"/>
              <a:ea typeface="Arial" panose="020B0604020202020204" pitchFamily="34" charset="0"/>
            </a:endParaRPr>
          </a:p>
        </p:txBody>
      </p:sp>
      <p:sp>
        <p:nvSpPr>
          <p:cNvPr id="3" name="Rectángulo 2"/>
          <p:cNvSpPr/>
          <p:nvPr/>
        </p:nvSpPr>
        <p:spPr>
          <a:xfrm>
            <a:off x="960580" y="3604347"/>
            <a:ext cx="8820729" cy="3103414"/>
          </a:xfrm>
          <a:prstGeom prst="rect">
            <a:avLst/>
          </a:prstGeom>
        </p:spPr>
        <p:txBody>
          <a:bodyPr wrap="square">
            <a:spAutoFit/>
          </a:bodyPr>
          <a:lstStyle/>
          <a:p>
            <a:pPr algn="just">
              <a:lnSpc>
                <a:spcPct val="150000"/>
              </a:lnSpc>
              <a:spcAft>
                <a:spcPts val="800"/>
              </a:spcAft>
            </a:pPr>
            <a:r>
              <a:rPr lang="es-MX" b="1" dirty="0">
                <a:latin typeface="Arial" panose="020B0604020202020204" pitchFamily="34" charset="0"/>
                <a:ea typeface="Arial" panose="020B0604020202020204" pitchFamily="34" charset="0"/>
              </a:rPr>
              <a:t>Gerardo Eduardo Pérez Mayorga</a:t>
            </a:r>
            <a:endParaRPr lang="en-US" b="1" dirty="0">
              <a:latin typeface="Arial" panose="020B0604020202020204" pitchFamily="34" charset="0"/>
              <a:ea typeface="Arial" panose="020B0604020202020204" pitchFamily="34" charset="0"/>
            </a:endParaRPr>
          </a:p>
          <a:p>
            <a:pPr algn="just">
              <a:lnSpc>
                <a:spcPct val="150000"/>
              </a:lnSpc>
              <a:spcAft>
                <a:spcPts val="800"/>
              </a:spcAft>
            </a:pPr>
            <a:r>
              <a:rPr lang="es-MX" dirty="0">
                <a:latin typeface="Arial" panose="020B0604020202020204" pitchFamily="34" charset="0"/>
                <a:ea typeface="Arial" panose="020B0604020202020204" pitchFamily="34" charset="0"/>
              </a:rPr>
              <a:t>Es un hecho que hoy en día la tecnología a cambia la forma de vida la humanidad en su mayoría para un beneficio en común. Con el paso de los años cada vez van saliendo más necesidades humanas para la subsistencia y la resolución de problemas. Gracias al avance tecnológico el día a día está conectado, basta tener un dispositivo conecta a IOT para poder tener acceso a la información de cualquier parte del mundo. </a:t>
            </a:r>
            <a:endParaRPr lang="en-US"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54684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19200" y="1738308"/>
            <a:ext cx="9855200" cy="4139595"/>
          </a:xfrm>
          <a:prstGeom prst="rect">
            <a:avLst/>
          </a:prstGeom>
        </p:spPr>
        <p:txBody>
          <a:bodyPr wrap="square">
            <a:spAutoFit/>
          </a:bodyPr>
          <a:lstStyle/>
          <a:p>
            <a:pPr marL="457200" indent="-457200" algn="just">
              <a:lnSpc>
                <a:spcPct val="150000"/>
              </a:lnSpc>
              <a:spcAft>
                <a:spcPts val="800"/>
              </a:spcAft>
            </a:pPr>
            <a:r>
              <a:rPr lang="es-MX" dirty="0">
                <a:solidFill>
                  <a:srgbClr val="000000"/>
                </a:solidFill>
                <a:latin typeface="Arial" panose="020B0604020202020204" pitchFamily="34" charset="0"/>
                <a:ea typeface="Arial" panose="020B0604020202020204" pitchFamily="34" charset="0"/>
              </a:rPr>
              <a:t>Arcos, E. (27 de Abril de 2018). </a:t>
            </a:r>
            <a:r>
              <a:rPr lang="es-MX" i="1" dirty="0" err="1">
                <a:solidFill>
                  <a:srgbClr val="000000"/>
                </a:solidFill>
                <a:latin typeface="Arial" panose="020B0604020202020204" pitchFamily="34" charset="0"/>
                <a:ea typeface="Arial" panose="020B0604020202020204" pitchFamily="34" charset="0"/>
              </a:rPr>
              <a:t>hipertextual</a:t>
            </a:r>
            <a:r>
              <a:rPr lang="es-MX" dirty="0">
                <a:solidFill>
                  <a:srgbClr val="000000"/>
                </a:solidFill>
                <a:latin typeface="Arial" panose="020B0604020202020204" pitchFamily="34" charset="0"/>
                <a:ea typeface="Arial" panose="020B0604020202020204" pitchFamily="34" charset="0"/>
              </a:rPr>
              <a:t>. Obtenido de </a:t>
            </a:r>
            <a:r>
              <a:rPr lang="es-MX" dirty="0" err="1">
                <a:solidFill>
                  <a:srgbClr val="000000"/>
                </a:solidFill>
                <a:latin typeface="Arial" panose="020B0604020202020204" pitchFamily="34" charset="0"/>
                <a:ea typeface="Arial" panose="020B0604020202020204" pitchFamily="34" charset="0"/>
              </a:rPr>
              <a:t>hipertextual</a:t>
            </a:r>
            <a:r>
              <a:rPr lang="es-MX" dirty="0">
                <a:solidFill>
                  <a:srgbClr val="000000"/>
                </a:solidFill>
                <a:latin typeface="Arial" panose="020B0604020202020204" pitchFamily="34" charset="0"/>
                <a:ea typeface="Arial" panose="020B0604020202020204" pitchFamily="34" charset="0"/>
              </a:rPr>
              <a:t>: https://hipertextual.com/2018/04/apple-visor-realidad-aumentada-t288</a:t>
            </a:r>
            <a:endParaRPr lang="en-US" dirty="0">
              <a:latin typeface="Arial" panose="020B0604020202020204" pitchFamily="34" charset="0"/>
              <a:ea typeface="Arial" panose="020B0604020202020204" pitchFamily="34" charset="0"/>
            </a:endParaRPr>
          </a:p>
          <a:p>
            <a:pPr marL="457200" indent="-457200" algn="just">
              <a:lnSpc>
                <a:spcPct val="150000"/>
              </a:lnSpc>
              <a:spcAft>
                <a:spcPts val="800"/>
              </a:spcAft>
            </a:pPr>
            <a:r>
              <a:rPr lang="es-MX" dirty="0">
                <a:solidFill>
                  <a:srgbClr val="000000"/>
                </a:solidFill>
                <a:latin typeface="Arial" panose="020B0604020202020204" pitchFamily="34" charset="0"/>
                <a:ea typeface="Arial" panose="020B0604020202020204" pitchFamily="34" charset="0"/>
              </a:rPr>
              <a:t>AR-SOFT. (09 de Septiembre de 2019). </a:t>
            </a:r>
            <a:r>
              <a:rPr lang="es-MX" i="1" dirty="0">
                <a:solidFill>
                  <a:srgbClr val="000000"/>
                </a:solidFill>
                <a:latin typeface="Arial" panose="020B0604020202020204" pitchFamily="34" charset="0"/>
                <a:ea typeface="Arial" panose="020B0604020202020204" pitchFamily="34" charset="0"/>
              </a:rPr>
              <a:t>AR-SOFT</a:t>
            </a:r>
            <a:r>
              <a:rPr lang="es-MX" dirty="0">
                <a:solidFill>
                  <a:srgbClr val="000000"/>
                </a:solidFill>
                <a:latin typeface="Arial" panose="020B0604020202020204" pitchFamily="34" charset="0"/>
                <a:ea typeface="Arial" panose="020B0604020202020204" pitchFamily="34" charset="0"/>
              </a:rPr>
              <a:t>. Obtenido de AR-SOFT: http://www.arsoft-company.com/art-glass/</a:t>
            </a:r>
            <a:endParaRPr lang="en-US" dirty="0">
              <a:latin typeface="Arial" panose="020B0604020202020204" pitchFamily="34" charset="0"/>
              <a:ea typeface="Arial" panose="020B0604020202020204" pitchFamily="34" charset="0"/>
            </a:endParaRPr>
          </a:p>
          <a:p>
            <a:pPr marL="457200" indent="-457200" algn="just">
              <a:lnSpc>
                <a:spcPct val="150000"/>
              </a:lnSpc>
              <a:spcAft>
                <a:spcPts val="800"/>
              </a:spcAft>
            </a:pPr>
            <a:r>
              <a:rPr lang="es-MX" dirty="0" err="1">
                <a:solidFill>
                  <a:srgbClr val="000000"/>
                </a:solidFill>
                <a:latin typeface="Arial" panose="020B0604020202020204" pitchFamily="34" charset="0"/>
                <a:ea typeface="Arial" panose="020B0604020202020204" pitchFamily="34" charset="0"/>
              </a:rPr>
              <a:t>Doc.Computerworld</a:t>
            </a:r>
            <a:r>
              <a:rPr lang="es-MX" dirty="0">
                <a:solidFill>
                  <a:srgbClr val="000000"/>
                </a:solidFill>
                <a:latin typeface="Arial" panose="020B0604020202020204" pitchFamily="34" charset="0"/>
                <a:ea typeface="Arial" panose="020B0604020202020204" pitchFamily="34" charset="0"/>
              </a:rPr>
              <a:t>. (18 de Febrero de 2019). </a:t>
            </a:r>
            <a:r>
              <a:rPr lang="es-MX" i="1" dirty="0" err="1">
                <a:solidFill>
                  <a:srgbClr val="000000"/>
                </a:solidFill>
                <a:latin typeface="Arial" panose="020B0604020202020204" pitchFamily="34" charset="0"/>
                <a:ea typeface="Arial" panose="020B0604020202020204" pitchFamily="34" charset="0"/>
              </a:rPr>
              <a:t>ComputerWorld</a:t>
            </a:r>
            <a:r>
              <a:rPr lang="es-MX" dirty="0">
                <a:solidFill>
                  <a:srgbClr val="000000"/>
                </a:solidFill>
                <a:latin typeface="Arial" panose="020B0604020202020204" pitchFamily="34" charset="0"/>
                <a:ea typeface="Arial" panose="020B0604020202020204" pitchFamily="34" charset="0"/>
              </a:rPr>
              <a:t>. Obtenido de </a:t>
            </a:r>
            <a:r>
              <a:rPr lang="es-MX" dirty="0" err="1">
                <a:solidFill>
                  <a:srgbClr val="000000"/>
                </a:solidFill>
                <a:latin typeface="Arial" panose="020B0604020202020204" pitchFamily="34" charset="0"/>
                <a:ea typeface="Arial" panose="020B0604020202020204" pitchFamily="34" charset="0"/>
              </a:rPr>
              <a:t>ComputerWorld</a:t>
            </a:r>
            <a:r>
              <a:rPr lang="es-MX" dirty="0">
                <a:solidFill>
                  <a:srgbClr val="000000"/>
                </a:solidFill>
                <a:latin typeface="Arial" panose="020B0604020202020204" pitchFamily="34" charset="0"/>
                <a:ea typeface="Arial" panose="020B0604020202020204" pitchFamily="34" charset="0"/>
              </a:rPr>
              <a:t>: https://www.computerworld.es/tecnologia/la-analitica-aumentada-la-inteligencia-continua-y-la-inteligencia-artificial-explicable-tienen-mucho-que-decir</a:t>
            </a:r>
            <a:endParaRPr lang="en-US" dirty="0">
              <a:latin typeface="Arial" panose="020B0604020202020204" pitchFamily="34" charset="0"/>
              <a:ea typeface="Arial" panose="020B0604020202020204" pitchFamily="34" charset="0"/>
            </a:endParaRPr>
          </a:p>
          <a:p>
            <a:pPr marL="457200" indent="-457200" algn="just">
              <a:lnSpc>
                <a:spcPct val="150000"/>
              </a:lnSpc>
              <a:spcAft>
                <a:spcPts val="800"/>
              </a:spcAft>
            </a:pPr>
            <a:r>
              <a:rPr lang="es-MX" dirty="0" err="1">
                <a:solidFill>
                  <a:srgbClr val="000000"/>
                </a:solidFill>
                <a:latin typeface="Arial" panose="020B0604020202020204" pitchFamily="34" charset="0"/>
                <a:ea typeface="Arial" panose="020B0604020202020204" pitchFamily="34" charset="0"/>
              </a:rPr>
              <a:t>science</a:t>
            </a:r>
            <a:r>
              <a:rPr lang="es-MX" dirty="0">
                <a:solidFill>
                  <a:srgbClr val="000000"/>
                </a:solidFill>
                <a:latin typeface="Arial" panose="020B0604020202020204" pitchFamily="34" charset="0"/>
                <a:ea typeface="Arial" panose="020B0604020202020204" pitchFamily="34" charset="0"/>
              </a:rPr>
              <a:t>, P. D. (2019 de 09 de 09). </a:t>
            </a:r>
            <a:r>
              <a:rPr lang="es-MX" i="1" dirty="0" err="1">
                <a:solidFill>
                  <a:srgbClr val="000000"/>
                </a:solidFill>
                <a:latin typeface="Arial" panose="020B0604020202020204" pitchFamily="34" charset="0"/>
                <a:ea typeface="Arial" panose="020B0604020202020204" pitchFamily="34" charset="0"/>
              </a:rPr>
              <a:t>Periscope</a:t>
            </a:r>
            <a:r>
              <a:rPr lang="es-MX" i="1" dirty="0">
                <a:solidFill>
                  <a:srgbClr val="000000"/>
                </a:solidFill>
                <a:latin typeface="Arial" panose="020B0604020202020204" pitchFamily="34" charset="0"/>
                <a:ea typeface="Arial" panose="020B0604020202020204" pitchFamily="34" charset="0"/>
              </a:rPr>
              <a:t> Data by </a:t>
            </a:r>
            <a:r>
              <a:rPr lang="es-MX" i="1" dirty="0" err="1">
                <a:solidFill>
                  <a:srgbClr val="000000"/>
                </a:solidFill>
                <a:latin typeface="Arial" panose="020B0604020202020204" pitchFamily="34" charset="0"/>
                <a:ea typeface="Arial" panose="020B0604020202020204" pitchFamily="34" charset="0"/>
              </a:rPr>
              <a:t>science</a:t>
            </a:r>
            <a:r>
              <a:rPr lang="es-MX" dirty="0">
                <a:solidFill>
                  <a:srgbClr val="000000"/>
                </a:solidFill>
                <a:latin typeface="Arial" panose="020B0604020202020204" pitchFamily="34" charset="0"/>
                <a:ea typeface="Arial" panose="020B0604020202020204" pitchFamily="34" charset="0"/>
              </a:rPr>
              <a:t>. Obtenido de </a:t>
            </a:r>
            <a:r>
              <a:rPr lang="es-MX" dirty="0" err="1">
                <a:solidFill>
                  <a:srgbClr val="000000"/>
                </a:solidFill>
                <a:latin typeface="Arial" panose="020B0604020202020204" pitchFamily="34" charset="0"/>
                <a:ea typeface="Arial" panose="020B0604020202020204" pitchFamily="34" charset="0"/>
              </a:rPr>
              <a:t>Periscope</a:t>
            </a:r>
            <a:r>
              <a:rPr lang="es-MX" dirty="0">
                <a:solidFill>
                  <a:srgbClr val="000000"/>
                </a:solidFill>
                <a:latin typeface="Arial" panose="020B0604020202020204" pitchFamily="34" charset="0"/>
                <a:ea typeface="Arial" panose="020B0604020202020204" pitchFamily="34" charset="0"/>
              </a:rPr>
              <a:t> Data by </a:t>
            </a:r>
            <a:r>
              <a:rPr lang="es-MX" dirty="0" err="1">
                <a:solidFill>
                  <a:srgbClr val="000000"/>
                </a:solidFill>
                <a:latin typeface="Arial" panose="020B0604020202020204" pitchFamily="34" charset="0"/>
                <a:ea typeface="Arial" panose="020B0604020202020204" pitchFamily="34" charset="0"/>
              </a:rPr>
              <a:t>science</a:t>
            </a:r>
            <a:r>
              <a:rPr lang="es-MX" dirty="0">
                <a:solidFill>
                  <a:srgbClr val="000000"/>
                </a:solidFill>
                <a:latin typeface="Arial" panose="020B0604020202020204" pitchFamily="34" charset="0"/>
                <a:ea typeface="Arial" panose="020B0604020202020204" pitchFamily="34" charset="0"/>
              </a:rPr>
              <a:t>: https://www.periscopedata.com/features/data-discovery</a:t>
            </a:r>
            <a:endParaRPr lang="en-US" dirty="0">
              <a:latin typeface="Arial" panose="020B0604020202020204" pitchFamily="34" charset="0"/>
              <a:ea typeface="Arial" panose="020B0604020202020204" pitchFamily="34" charset="0"/>
            </a:endParaRPr>
          </a:p>
        </p:txBody>
      </p:sp>
      <p:sp>
        <p:nvSpPr>
          <p:cNvPr id="3" name="CuadroTexto 2"/>
          <p:cNvSpPr txBox="1"/>
          <p:nvPr/>
        </p:nvSpPr>
        <p:spPr>
          <a:xfrm>
            <a:off x="4986867" y="517237"/>
            <a:ext cx="2319866" cy="461665"/>
          </a:xfrm>
          <a:prstGeom prst="rect">
            <a:avLst/>
          </a:prstGeom>
          <a:noFill/>
        </p:spPr>
        <p:txBody>
          <a:bodyPr wrap="none" rtlCol="0">
            <a:spAutoFit/>
          </a:bodyPr>
          <a:lstStyle/>
          <a:p>
            <a:r>
              <a:rPr lang="es-MX" sz="2400" dirty="0" smtClean="0">
                <a:latin typeface="Arial" panose="020B0604020202020204" pitchFamily="34" charset="0"/>
                <a:cs typeface="Arial" panose="020B0604020202020204" pitchFamily="34" charset="0"/>
              </a:rPr>
              <a:t>BIBLIOGRAFÍA</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8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63635" y="3048007"/>
            <a:ext cx="5588838" cy="646331"/>
          </a:xfrm>
          <a:prstGeom prst="rect">
            <a:avLst/>
          </a:prstGeom>
          <a:noFill/>
        </p:spPr>
        <p:txBody>
          <a:bodyPr wrap="none" rtlCol="0">
            <a:spAutoFit/>
          </a:bodyPr>
          <a:lstStyle/>
          <a:p>
            <a:r>
              <a:rPr lang="es-MX" sz="3600" dirty="0" smtClean="0"/>
              <a:t>GRACIAS POR SU ATENCIÓN</a:t>
            </a:r>
            <a:endParaRPr lang="en-US" sz="3600" dirty="0"/>
          </a:p>
        </p:txBody>
      </p:sp>
    </p:spTree>
    <p:extLst>
      <p:ext uri="{BB962C8B-B14F-4D97-AF65-F5344CB8AC3E}">
        <p14:creationId xmlns:p14="http://schemas.microsoft.com/office/powerpoint/2010/main" val="124323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p:cNvSpPr>
            <a:spLocks noGrp="1"/>
          </p:cNvSpPr>
          <p:nvPr>
            <p:ph idx="1"/>
          </p:nvPr>
        </p:nvSpPr>
        <p:spPr>
          <a:xfrm>
            <a:off x="851262" y="375647"/>
            <a:ext cx="5092337" cy="5711643"/>
          </a:xfrm>
        </p:spPr>
        <p:txBody>
          <a:bodyPr>
            <a:normAutofit/>
          </a:bodyPr>
          <a:lstStyle/>
          <a:p>
            <a:pPr marL="0" indent="0" algn="ctr">
              <a:lnSpc>
                <a:spcPct val="150000"/>
              </a:lnSpc>
              <a:buNone/>
            </a:pPr>
            <a:r>
              <a:rPr lang="es-MX" sz="2000" b="1" dirty="0" smtClean="0">
                <a:latin typeface="Arial" panose="020B0604020202020204" pitchFamily="34" charset="0"/>
                <a:cs typeface="Arial" panose="020B0604020202020204" pitchFamily="34" charset="0"/>
              </a:rPr>
              <a:t>Ventajas</a:t>
            </a:r>
          </a:p>
          <a:p>
            <a:pPr>
              <a:lnSpc>
                <a:spcPct val="150000"/>
              </a:lnSpc>
            </a:pPr>
            <a:r>
              <a:rPr lang="es-MX" sz="2000" dirty="0">
                <a:latin typeface="Arial" panose="020B0604020202020204" pitchFamily="34" charset="0"/>
                <a:cs typeface="Arial" panose="020B0604020202020204" pitchFamily="34" charset="0"/>
              </a:rPr>
              <a:t>Detecta incendios y a intrusos no autorizados.</a:t>
            </a:r>
          </a:p>
          <a:p>
            <a:pPr>
              <a:lnSpc>
                <a:spcPct val="150000"/>
              </a:lnSpc>
            </a:pPr>
            <a:r>
              <a:rPr lang="es-MX" sz="2000" dirty="0">
                <a:latin typeface="Arial" panose="020B0604020202020204" pitchFamily="34" charset="0"/>
                <a:cs typeface="Arial" panose="020B0604020202020204" pitchFamily="34" charset="0"/>
              </a:rPr>
              <a:t>Detección de incendios más rápido.</a:t>
            </a:r>
          </a:p>
          <a:p>
            <a:pPr>
              <a:lnSpc>
                <a:spcPct val="150000"/>
              </a:lnSpc>
            </a:pPr>
            <a:r>
              <a:rPr lang="es-MX" sz="2000" dirty="0">
                <a:latin typeface="Arial" panose="020B0604020202020204" pitchFamily="34" charset="0"/>
                <a:cs typeface="Arial" panose="020B0604020202020204" pitchFamily="34" charset="0"/>
              </a:rPr>
              <a:t>Detección de intrusos preciso.</a:t>
            </a:r>
          </a:p>
        </p:txBody>
      </p:sp>
      <p:sp>
        <p:nvSpPr>
          <p:cNvPr id="8" name="Marcador de contenido 2"/>
          <p:cNvSpPr txBox="1">
            <a:spLocks/>
          </p:cNvSpPr>
          <p:nvPr/>
        </p:nvSpPr>
        <p:spPr>
          <a:xfrm>
            <a:off x="6359235" y="292519"/>
            <a:ext cx="5092337" cy="5711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a:t>
            </a:r>
            <a:endParaRPr lang="es-ES" sz="2000" b="1" dirty="0" smtClean="0">
              <a:latin typeface="Arial" panose="020B0604020202020204" pitchFamily="34" charset="0"/>
              <a:cs typeface="Arial" panose="020B0604020202020204" pitchFamily="34" charset="0"/>
            </a:endParaRPr>
          </a:p>
          <a:p>
            <a:pPr>
              <a:lnSpc>
                <a:spcPct val="150000"/>
              </a:lnSpc>
            </a:pPr>
            <a:r>
              <a:rPr lang="es-MX" sz="2000" dirty="0">
                <a:latin typeface="Arial" panose="020B0604020202020204" pitchFamily="34" charset="0"/>
                <a:cs typeface="Arial" panose="020B0604020202020204" pitchFamily="34" charset="0"/>
              </a:rPr>
              <a:t>Solo aplica para áreas especificas.</a:t>
            </a:r>
          </a:p>
          <a:p>
            <a:pPr marL="0" indent="0">
              <a:lnSpc>
                <a:spcPct val="150000"/>
              </a:lnSpc>
              <a:buNone/>
            </a:pPr>
            <a:endParaRPr lang="es-MX" sz="2000" dirty="0" smtClean="0">
              <a:latin typeface="Arial" panose="020B0604020202020204" pitchFamily="34" charset="0"/>
              <a:cs typeface="Arial" panose="020B0604020202020204" pitchFamily="34" charset="0"/>
            </a:endParaRPr>
          </a:p>
        </p:txBody>
      </p:sp>
      <p:pic>
        <p:nvPicPr>
          <p:cNvPr id="9"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283" y="3426704"/>
            <a:ext cx="3915831" cy="3070395"/>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6965052" y="6297044"/>
            <a:ext cx="4333238" cy="400110"/>
          </a:xfrm>
          <a:prstGeom prst="rect">
            <a:avLst/>
          </a:prstGeom>
        </p:spPr>
        <p:txBody>
          <a:bodyPr wrap="none">
            <a:spAutoFit/>
          </a:bodyPr>
          <a:lstStyle/>
          <a:p>
            <a:r>
              <a:rPr lang="es-MX" sz="2000" b="1" dirty="0" smtClean="0">
                <a:latin typeface="Arial" panose="020B0604020202020204" pitchFamily="34" charset="0"/>
                <a:cs typeface="Arial" panose="020B0604020202020204" pitchFamily="34" charset="0"/>
              </a:rPr>
              <a:t>Producto: </a:t>
            </a:r>
            <a:r>
              <a:rPr lang="es-MX" sz="2000" dirty="0" smtClean="0">
                <a:latin typeface="Arial" panose="020B0604020202020204" pitchFamily="34" charset="0"/>
                <a:cs typeface="Arial" panose="020B0604020202020204" pitchFamily="34" charset="0"/>
              </a:rPr>
              <a:t>Cámara DS-2TD1217/V1</a:t>
            </a:r>
            <a:endParaRPr lang="es-MX" sz="2000" dirty="0">
              <a:latin typeface="Arial" panose="020B0604020202020204" pitchFamily="34" charset="0"/>
              <a:cs typeface="Arial" panose="020B0604020202020204" pitchFamily="34" charset="0"/>
            </a:endParaRPr>
          </a:p>
        </p:txBody>
      </p:sp>
      <p:pic>
        <p:nvPicPr>
          <p:cNvPr id="11" name="Picture 2" descr="https://revistainnovacion.com/uploads/noticias/5/20190830223227_hv_xxx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052" y="3231468"/>
            <a:ext cx="4377598" cy="291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latin typeface="Arial" panose="020B0604020202020204" pitchFamily="34" charset="0"/>
                <a:cs typeface="Arial" panose="020B0604020202020204" pitchFamily="34" charset="0"/>
              </a:rPr>
              <a:t>SENSORES INTELIGENTES </a:t>
            </a:r>
            <a:r>
              <a:rPr lang="es-MX" b="1" dirty="0" smtClean="0">
                <a:latin typeface="Arial" panose="020B0604020202020204" pitchFamily="34" charset="0"/>
                <a:cs typeface="Arial" panose="020B0604020202020204" pitchFamily="34" charset="0"/>
              </a:rPr>
              <a:t>INTREPID</a:t>
            </a:r>
            <a:br>
              <a:rPr lang="es-MX" b="1"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(Seguridad física)</a:t>
            </a:r>
            <a:endParaRPr lang="en-US" sz="2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lnSpcReduction="10000"/>
          </a:bodyPr>
          <a:lstStyle/>
          <a:p>
            <a:pPr marL="0" indent="0">
              <a:lnSpc>
                <a:spcPct val="150000"/>
              </a:lnSpc>
              <a:buNone/>
            </a:pPr>
            <a:r>
              <a:rPr lang="es-MX" sz="2000" b="1" dirty="0" smtClean="0">
                <a:latin typeface="Arial" panose="020B0604020202020204" pitchFamily="34" charset="0"/>
                <a:cs typeface="Arial" panose="020B0604020202020204" pitchFamily="34" charset="0"/>
              </a:rPr>
              <a:t>Empresa que la desarrolla: </a:t>
            </a:r>
            <a:r>
              <a:rPr lang="es-MX" sz="2000" dirty="0" err="1">
                <a:latin typeface="Arial" panose="020B0604020202020204" pitchFamily="34" charset="0"/>
                <a:cs typeface="Arial" panose="020B0604020202020204" pitchFamily="34" charset="0"/>
              </a:rPr>
              <a:t>Southwest</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Microwave</a:t>
            </a:r>
            <a:endParaRPr lang="es-MX" sz="2000" b="1" dirty="0">
              <a:latin typeface="Arial" panose="020B0604020202020204" pitchFamily="34" charset="0"/>
              <a:cs typeface="Arial" panose="020B0604020202020204" pitchFamily="34" charset="0"/>
            </a:endParaRPr>
          </a:p>
          <a:p>
            <a:pPr marL="0" indent="0" algn="just">
              <a:lnSpc>
                <a:spcPct val="150000"/>
              </a:lnSpc>
              <a:buNone/>
            </a:pPr>
            <a:r>
              <a:rPr lang="es-MX" sz="2000" b="1" dirty="0">
                <a:latin typeface="Arial" panose="020B0604020202020204" pitchFamily="34" charset="0"/>
                <a:cs typeface="Arial" panose="020B0604020202020204" pitchFamily="34" charset="0"/>
              </a:rPr>
              <a:t>Descripción: </a:t>
            </a:r>
            <a:r>
              <a:rPr lang="es-MX" sz="2000" dirty="0">
                <a:latin typeface="Arial" panose="020B0604020202020204" pitchFamily="34" charset="0"/>
                <a:cs typeface="Arial" panose="020B0604020202020204" pitchFamily="34" charset="0"/>
              </a:rPr>
              <a:t>El sistema reconoce perfiles únicos de intrusos que caminan, corren o saltan a través del campo de detección, ofrece rastreo mejorado y detección de vehículos, y optimiza el rendimiento en pasillos estrechos.</a:t>
            </a:r>
          </a:p>
          <a:p>
            <a:pPr>
              <a:lnSpc>
                <a:spcPct val="150000"/>
              </a:lnSpc>
            </a:pPr>
            <a:endParaRPr lang="es-MX" sz="2000" dirty="0" smtClean="0">
              <a:latin typeface="Arial" panose="020B0604020202020204" pitchFamily="34" charset="0"/>
              <a:cs typeface="Arial" panose="020B0604020202020204" pitchFamily="34" charset="0"/>
            </a:endParaRPr>
          </a:p>
          <a:p>
            <a:pPr marL="0" indent="0">
              <a:lnSpc>
                <a:spcPct val="150000"/>
              </a:lnSpc>
              <a:buNone/>
            </a:pPr>
            <a:r>
              <a:rPr lang="es-MX" sz="2000" b="1" dirty="0" smtClean="0">
                <a:latin typeface="Arial" panose="020B0604020202020204" pitchFamily="34" charset="0"/>
                <a:cs typeface="Arial" panose="020B0604020202020204" pitchFamily="34" charset="0"/>
              </a:rPr>
              <a:t>Área para la que aplica: </a:t>
            </a:r>
            <a:r>
              <a:rPr lang="es-MX" sz="2000" dirty="0">
                <a:latin typeface="Arial" panose="020B0604020202020204" pitchFamily="34" charset="0"/>
                <a:cs typeface="Arial" panose="020B0604020202020204" pitchFamily="34" charset="0"/>
              </a:rPr>
              <a:t>Almacenes, Bodegas, Bancos, Centros de Datos, Pasillos.</a:t>
            </a:r>
          </a:p>
          <a:p>
            <a:pPr>
              <a:lnSpc>
                <a:spcPct val="150000"/>
              </a:lnSpc>
            </a:pPr>
            <a:endParaRPr lang="en-US" sz="2000" b="1" dirty="0">
              <a:latin typeface="Arial" panose="020B0604020202020204" pitchFamily="34" charset="0"/>
              <a:cs typeface="Arial" panose="020B0604020202020204" pitchFamily="34" charset="0"/>
            </a:endParaRPr>
          </a:p>
        </p:txBody>
      </p:sp>
      <p:pic>
        <p:nvPicPr>
          <p:cNvPr id="4" name="Picture 2" descr="Los sensores inteligentes para el control perimetral Intrepid de Southwest Microvawe funcionan a travÃ©s de microondas para garantizar la seguridad de los edifici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461" y="5079999"/>
            <a:ext cx="3002230" cy="167524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9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p:cNvSpPr>
            <a:spLocks noGrp="1"/>
          </p:cNvSpPr>
          <p:nvPr>
            <p:ph idx="1"/>
          </p:nvPr>
        </p:nvSpPr>
        <p:spPr>
          <a:xfrm>
            <a:off x="851262" y="375647"/>
            <a:ext cx="5092337" cy="5711643"/>
          </a:xfrm>
        </p:spPr>
        <p:txBody>
          <a:bodyPr>
            <a:normAutofit/>
          </a:bodyPr>
          <a:lstStyle/>
          <a:p>
            <a:pPr marL="0" indent="0" algn="ctr">
              <a:lnSpc>
                <a:spcPct val="150000"/>
              </a:lnSpc>
              <a:buNone/>
            </a:pPr>
            <a:r>
              <a:rPr lang="es-MX" sz="2000" b="1" dirty="0" smtClean="0">
                <a:latin typeface="Arial" panose="020B0604020202020204" pitchFamily="34" charset="0"/>
                <a:cs typeface="Arial" panose="020B0604020202020204" pitchFamily="34" charset="0"/>
              </a:rPr>
              <a:t>Ventajas</a:t>
            </a:r>
          </a:p>
          <a:p>
            <a:pPr marL="457200" indent="-457200" algn="just">
              <a:lnSpc>
                <a:spcPct val="150000"/>
              </a:lnSpc>
              <a:buFont typeface="+mj-lt"/>
              <a:buAutoNum type="arabicPeriod"/>
            </a:pPr>
            <a:r>
              <a:rPr lang="es-MX" sz="2000" dirty="0" smtClean="0">
                <a:latin typeface="Arial" panose="020B0604020202020204" pitchFamily="34" charset="0"/>
                <a:cs typeface="Arial" panose="020B0604020202020204" pitchFamily="34" charset="0"/>
              </a:rPr>
              <a:t>El sensor cuenta con su propio servidor de red para realizar las configuraciones y el control.</a:t>
            </a:r>
          </a:p>
          <a:p>
            <a:pPr marL="457200" indent="-457200" algn="just">
              <a:lnSpc>
                <a:spcPct val="150000"/>
              </a:lnSpc>
              <a:buFont typeface="+mj-lt"/>
              <a:buAutoNum type="arabicPeriod"/>
            </a:pPr>
            <a:r>
              <a:rPr lang="es-MX" sz="2000" dirty="0" smtClean="0">
                <a:latin typeface="Arial" panose="020B0604020202020204" pitchFamily="34" charset="0"/>
                <a:cs typeface="Arial" panose="020B0604020202020204" pitchFamily="34" charset="0"/>
              </a:rPr>
              <a:t>Simplicidad en la administración o los diagnósticos del dispositivo.</a:t>
            </a:r>
            <a:endParaRPr lang="es-MX" sz="2000" dirty="0">
              <a:latin typeface="Arial" panose="020B0604020202020204" pitchFamily="34" charset="0"/>
              <a:cs typeface="Arial" panose="020B0604020202020204" pitchFamily="34" charset="0"/>
            </a:endParaRPr>
          </a:p>
        </p:txBody>
      </p:sp>
      <p:sp>
        <p:nvSpPr>
          <p:cNvPr id="8" name="Marcador de contenido 2"/>
          <p:cNvSpPr txBox="1">
            <a:spLocks/>
          </p:cNvSpPr>
          <p:nvPr/>
        </p:nvSpPr>
        <p:spPr>
          <a:xfrm>
            <a:off x="6359235" y="292519"/>
            <a:ext cx="5092337" cy="5711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s-MX" sz="2000" b="1" dirty="0" smtClean="0">
                <a:latin typeface="Arial" panose="020B0604020202020204" pitchFamily="34" charset="0"/>
                <a:cs typeface="Arial" panose="020B0604020202020204" pitchFamily="34" charset="0"/>
              </a:rPr>
              <a:t>Desventajas</a:t>
            </a:r>
            <a:endParaRPr lang="es-ES" sz="2000" b="1" dirty="0" smtClean="0">
              <a:latin typeface="Arial" panose="020B0604020202020204" pitchFamily="34" charset="0"/>
              <a:cs typeface="Arial" panose="020B0604020202020204" pitchFamily="34" charset="0"/>
            </a:endParaRPr>
          </a:p>
          <a:p>
            <a:pPr marL="457200" indent="-457200" algn="just">
              <a:buFont typeface="+mj-lt"/>
              <a:buAutoNum type="arabicPeriod"/>
            </a:pPr>
            <a:r>
              <a:rPr lang="es-MX" sz="2000" dirty="0"/>
              <a:t> </a:t>
            </a:r>
            <a:r>
              <a:rPr lang="es-MX" sz="2000" dirty="0">
                <a:latin typeface="Arial" panose="020B0604020202020204" pitchFamily="34" charset="0"/>
                <a:cs typeface="Arial" panose="020B0604020202020204" pitchFamily="34" charset="0"/>
              </a:rPr>
              <a:t>Conexión a </a:t>
            </a:r>
            <a:r>
              <a:rPr lang="es-MX" sz="2000" dirty="0" smtClean="0">
                <a:latin typeface="Arial" panose="020B0604020202020204" pitchFamily="34" charset="0"/>
                <a:cs typeface="Arial" panose="020B0604020202020204" pitchFamily="34" charset="0"/>
              </a:rPr>
              <a:t>Internet</a:t>
            </a:r>
            <a:endParaRPr lang="es-MX"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53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latin typeface="Arial" panose="020B0604020202020204" pitchFamily="34" charset="0"/>
                <a:cs typeface="Arial" panose="020B0604020202020204" pitchFamily="34" charset="0"/>
              </a:rPr>
              <a:t>TRUSTED TAG </a:t>
            </a:r>
            <a:r>
              <a:rPr lang="es-MX" dirty="0" smtClean="0">
                <a:latin typeface="Arial" panose="020B0604020202020204" pitchFamily="34" charset="0"/>
                <a:cs typeface="Arial" panose="020B0604020202020204" pitchFamily="34" charset="0"/>
              </a:rPr>
              <a:t/>
            </a:r>
            <a:br>
              <a:rPr lang="es-MX" dirty="0" smtClean="0">
                <a:latin typeface="Arial" panose="020B0604020202020204" pitchFamily="34" charset="0"/>
                <a:cs typeface="Arial" panose="020B0604020202020204" pitchFamily="34" charset="0"/>
              </a:rPr>
            </a:br>
            <a:r>
              <a:rPr lang="es-MX" sz="2800" dirty="0" smtClean="0">
                <a:latin typeface="Arial" panose="020B0604020202020204" pitchFamily="34" charset="0"/>
                <a:cs typeface="Arial" panose="020B0604020202020204" pitchFamily="34" charset="0"/>
              </a:rPr>
              <a:t>(Seguridad lógica)</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12775" y="1876172"/>
            <a:ext cx="10832646" cy="4349136"/>
          </a:xfrm>
        </p:spPr>
        <p:txBody>
          <a:bodyPr>
            <a:normAutofit/>
          </a:bodyPr>
          <a:lstStyle/>
          <a:p>
            <a:pPr marL="0" indent="0">
              <a:lnSpc>
                <a:spcPct val="150000"/>
              </a:lnSpc>
              <a:buNone/>
            </a:pPr>
            <a:r>
              <a:rPr lang="es-MX" sz="2000" b="1" dirty="0" smtClean="0">
                <a:latin typeface="Arial" panose="020B0604020202020204" pitchFamily="34" charset="0"/>
                <a:cs typeface="Arial" panose="020B0604020202020204" pitchFamily="34" charset="0"/>
              </a:rPr>
              <a:t>Empresa que la desarrolla: </a:t>
            </a:r>
            <a:r>
              <a:rPr lang="es-MX" sz="2000" dirty="0" smtClean="0">
                <a:latin typeface="Arial" panose="020B0604020202020204" pitchFamily="34" charset="0"/>
                <a:cs typeface="Arial" panose="020B0604020202020204" pitchFamily="34" charset="0"/>
              </a:rPr>
              <a:t>compañía </a:t>
            </a:r>
            <a:r>
              <a:rPr lang="es-MX" sz="2000" dirty="0">
                <a:latin typeface="Arial" panose="020B0604020202020204" pitchFamily="34" charset="0"/>
                <a:cs typeface="Arial" panose="020B0604020202020204" pitchFamily="34" charset="0"/>
              </a:rPr>
              <a:t>HID Global </a:t>
            </a:r>
            <a:endParaRPr lang="es-MX" sz="2000" dirty="0" smtClean="0">
              <a:latin typeface="Arial" panose="020B0604020202020204" pitchFamily="34" charset="0"/>
              <a:cs typeface="Arial" panose="020B0604020202020204" pitchFamily="34" charset="0"/>
            </a:endParaRPr>
          </a:p>
          <a:p>
            <a:pPr marL="0" indent="0" algn="just">
              <a:lnSpc>
                <a:spcPct val="150000"/>
              </a:lnSpc>
              <a:buNone/>
            </a:pPr>
            <a:r>
              <a:rPr lang="es-MX" sz="2000" dirty="0" smtClean="0">
                <a:latin typeface="Arial" panose="020B0604020202020204" pitchFamily="34" charset="0"/>
                <a:cs typeface="Arial" panose="020B0604020202020204" pitchFamily="34" charset="0"/>
              </a:rPr>
              <a:t>Autentifican </a:t>
            </a:r>
            <a:r>
              <a:rPr lang="es-MX" sz="2000" dirty="0">
                <a:latin typeface="Arial" panose="020B0604020202020204" pitchFamily="34" charset="0"/>
                <a:cs typeface="Arial" panose="020B0604020202020204" pitchFamily="34" charset="0"/>
              </a:rPr>
              <a:t>de forma confiable los productos desde su producción, pasando por las etapas de distribución hasta llegar al punto de venta, donde el consumidor puede comprobar su originalidad con un simple toque de un teléfono Android o iOS</a:t>
            </a:r>
            <a:r>
              <a:rPr lang="es-MX" sz="2000" dirty="0" smtClean="0">
                <a:latin typeface="Arial" panose="020B0604020202020204" pitchFamily="34" charset="0"/>
                <a:cs typeface="Arial" panose="020B0604020202020204" pitchFamily="34" charset="0"/>
              </a:rPr>
              <a:t>.</a:t>
            </a:r>
          </a:p>
          <a:p>
            <a:pPr marL="0" indent="0" algn="just">
              <a:lnSpc>
                <a:spcPct val="150000"/>
              </a:lnSpc>
              <a:buNone/>
            </a:pPr>
            <a:endParaRPr lang="es-MX" sz="2000" dirty="0">
              <a:latin typeface="Arial" panose="020B0604020202020204" pitchFamily="34" charset="0"/>
              <a:cs typeface="Arial" panose="020B0604020202020204" pitchFamily="34" charset="0"/>
            </a:endParaRPr>
          </a:p>
          <a:p>
            <a:pPr marL="0" indent="0" algn="just">
              <a:lnSpc>
                <a:spcPct val="150000"/>
              </a:lnSpc>
              <a:buNone/>
            </a:pPr>
            <a:r>
              <a:rPr lang="es-MX" sz="2000" b="1" dirty="0" smtClean="0">
                <a:latin typeface="Arial" panose="020B0604020202020204" pitchFamily="34" charset="0"/>
                <a:cs typeface="Arial" panose="020B0604020202020204" pitchFamily="34" charset="0"/>
              </a:rPr>
              <a:t>Área que aplica</a:t>
            </a:r>
            <a:r>
              <a:rPr lang="es-MX" sz="2000" b="1" dirty="0" smtClean="0">
                <a:latin typeface="Arial" panose="020B0604020202020204" pitchFamily="34" charset="0"/>
                <a:cs typeface="Arial" panose="020B0604020202020204" pitchFamily="34" charset="0"/>
              </a:rPr>
              <a:t>:</a:t>
            </a:r>
          </a:p>
          <a:p>
            <a:pPr marL="0" indent="0" algn="just">
              <a:lnSpc>
                <a:spcPct val="150000"/>
              </a:lnSpc>
              <a:buNone/>
            </a:pPr>
            <a:r>
              <a:rPr lang="es-MX" dirty="0">
                <a:latin typeface="Arial" panose="020B0604020202020204" pitchFamily="34" charset="0"/>
                <a:cs typeface="Arial" panose="020B0604020202020204" pitchFamily="34" charset="0"/>
              </a:rPr>
              <a:t> </a:t>
            </a:r>
            <a:r>
              <a:rPr lang="es-MX" dirty="0" smtClean="0">
                <a:latin typeface="Arial" panose="020B0604020202020204" pitchFamily="34" charset="0"/>
                <a:cs typeface="Arial" panose="020B0604020202020204" pitchFamily="34" charset="0"/>
              </a:rPr>
              <a:t>Empresa, hogar, vida diaria.</a:t>
            </a:r>
            <a:endParaRPr lang="es-MX" sz="2000" dirty="0" smtClean="0">
              <a:latin typeface="Arial" panose="020B0604020202020204" pitchFamily="34" charset="0"/>
              <a:cs typeface="Arial" panose="020B0604020202020204" pitchFamily="34" charset="0"/>
            </a:endParaRPr>
          </a:p>
        </p:txBody>
      </p:sp>
      <p:sp>
        <p:nvSpPr>
          <p:cNvPr id="5" name="AutoShape 4" descr="Resultado de imagen para Trusted tag"/>
          <p:cNvSpPr>
            <a:spLocks noChangeAspect="1" noChangeArrowheads="1"/>
          </p:cNvSpPr>
          <p:nvPr/>
        </p:nvSpPr>
        <p:spPr bwMode="auto">
          <a:xfrm>
            <a:off x="307975" y="7937"/>
            <a:ext cx="1141590" cy="1141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Resultado de imagen para Trusted ta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265" y="3713019"/>
            <a:ext cx="2887952" cy="2887952"/>
          </a:xfrm>
          <a:prstGeom prst="rect">
            <a:avLst/>
          </a:prstGeom>
        </p:spPr>
      </p:pic>
    </p:spTree>
    <p:extLst>
      <p:ext uri="{BB962C8B-B14F-4D97-AF65-F5344CB8AC3E}">
        <p14:creationId xmlns:p14="http://schemas.microsoft.com/office/powerpoint/2010/main" val="3219992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4874" y="323396"/>
            <a:ext cx="5676471" cy="3278786"/>
          </a:xfrm>
        </p:spPr>
        <p:txBody>
          <a:bodyPr>
            <a:normAutofit lnSpcReduction="10000"/>
          </a:bodyPr>
          <a:lstStyle/>
          <a:p>
            <a:pPr marL="0" indent="0" algn="ctr">
              <a:lnSpc>
                <a:spcPct val="150000"/>
              </a:lnSpc>
              <a:buNone/>
            </a:pPr>
            <a:r>
              <a:rPr lang="es-MX" sz="2000" b="1" dirty="0" smtClean="0">
                <a:latin typeface="Arial" panose="020B0604020202020204" pitchFamily="34" charset="0"/>
                <a:cs typeface="Arial" panose="020B0604020202020204" pitchFamily="34" charset="0"/>
              </a:rPr>
              <a:t>Ventajas</a:t>
            </a:r>
          </a:p>
          <a:p>
            <a:pPr marL="514350" indent="-514350">
              <a:lnSpc>
                <a:spcPct val="150000"/>
              </a:lnSpc>
              <a:buFont typeface="+mj-lt"/>
              <a:buAutoNum type="arabicPeriod"/>
            </a:pPr>
            <a:r>
              <a:rPr lang="es-MX" sz="2000" dirty="0" smtClean="0">
                <a:latin typeface="Arial" panose="020B0604020202020204" pitchFamily="34" charset="0"/>
                <a:cs typeface="Arial" panose="020B0604020202020204" pitchFamily="34" charset="0"/>
              </a:rPr>
              <a:t>Tener mejor control sobre los productos que se adquieren</a:t>
            </a:r>
          </a:p>
          <a:p>
            <a:pPr marL="514350" indent="-514350">
              <a:lnSpc>
                <a:spcPct val="150000"/>
              </a:lnSpc>
              <a:buFont typeface="+mj-lt"/>
              <a:buAutoNum type="arabicPeriod"/>
            </a:pPr>
            <a:r>
              <a:rPr lang="es-MX" sz="2000" dirty="0" smtClean="0">
                <a:latin typeface="Arial" panose="020B0604020202020204" pitchFamily="34" charset="0"/>
                <a:cs typeface="Arial" panose="020B0604020202020204" pitchFamily="34" charset="0"/>
              </a:rPr>
              <a:t>Determinar si el producto es confiable</a:t>
            </a:r>
          </a:p>
          <a:p>
            <a:pPr marL="514350" indent="-514350">
              <a:lnSpc>
                <a:spcPct val="150000"/>
              </a:lnSpc>
              <a:buFont typeface="+mj-lt"/>
              <a:buAutoNum type="arabicPeriod"/>
            </a:pPr>
            <a:r>
              <a:rPr lang="es-MX" sz="2000" dirty="0" smtClean="0">
                <a:latin typeface="Arial" panose="020B0604020202020204" pitchFamily="34" charset="0"/>
                <a:cs typeface="Arial" panose="020B0604020202020204" pitchFamily="34" charset="0"/>
              </a:rPr>
              <a:t>Protege </a:t>
            </a:r>
            <a:r>
              <a:rPr lang="es-MX" sz="2000" dirty="0">
                <a:latin typeface="Arial" panose="020B0604020202020204" pitchFamily="34" charset="0"/>
                <a:cs typeface="Arial" panose="020B0604020202020204" pitchFamily="34" charset="0"/>
              </a:rPr>
              <a:t>a las marcas contra las actividades del mercado negro </a:t>
            </a:r>
            <a:endParaRPr lang="es-MX" sz="2000" dirty="0" smtClean="0">
              <a:latin typeface="Arial" panose="020B0604020202020204" pitchFamily="34" charset="0"/>
              <a:cs typeface="Arial" panose="020B0604020202020204" pitchFamily="34" charset="0"/>
            </a:endParaRPr>
          </a:p>
          <a:p>
            <a:pPr marL="0" indent="0">
              <a:lnSpc>
                <a:spcPct val="150000"/>
              </a:lnSpc>
              <a:buNone/>
            </a:pPr>
            <a:endParaRPr lang="es-MX" sz="2000" dirty="0" smtClean="0">
              <a:latin typeface="Arial" panose="020B0604020202020204" pitchFamily="34" charset="0"/>
              <a:cs typeface="Arial" panose="020B0604020202020204" pitchFamily="34" charset="0"/>
            </a:endParaRPr>
          </a:p>
          <a:p>
            <a:pPr>
              <a:lnSpc>
                <a:spcPct val="150000"/>
              </a:lnSpc>
            </a:pPr>
            <a:endParaRPr lang="es-ES" sz="2000" dirty="0">
              <a:latin typeface="Arial" panose="020B0604020202020204" pitchFamily="34" charset="0"/>
              <a:cs typeface="Arial" panose="020B0604020202020204" pitchFamily="34" charset="0"/>
            </a:endParaRPr>
          </a:p>
        </p:txBody>
      </p:sp>
      <p:sp>
        <p:nvSpPr>
          <p:cNvPr id="4" name="AutoShape 2" descr="Imagen relacionad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Imagen relacionad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21030" r="17256"/>
          <a:stretch/>
        </p:blipFill>
        <p:spPr>
          <a:xfrm>
            <a:off x="6268455" y="2679577"/>
            <a:ext cx="5534916" cy="3545731"/>
          </a:xfrm>
          <a:prstGeom prst="rect">
            <a:avLst/>
          </a:prstGeom>
        </p:spPr>
      </p:pic>
      <p:sp>
        <p:nvSpPr>
          <p:cNvPr id="8" name="Marcador de contenido 2"/>
          <p:cNvSpPr txBox="1">
            <a:spLocks/>
          </p:cNvSpPr>
          <p:nvPr/>
        </p:nvSpPr>
        <p:spPr>
          <a:xfrm>
            <a:off x="6456217" y="290368"/>
            <a:ext cx="4941455" cy="3922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s-MX" sz="2000" b="1" dirty="0">
                <a:latin typeface="Arial" panose="020B0604020202020204" pitchFamily="34" charset="0"/>
                <a:cs typeface="Arial" panose="020B0604020202020204" pitchFamily="34" charset="0"/>
              </a:rPr>
              <a:t>Desventajas</a:t>
            </a:r>
          </a:p>
          <a:p>
            <a:pPr marL="514350" indent="-514350">
              <a:lnSpc>
                <a:spcPct val="150000"/>
              </a:lnSpc>
              <a:buFont typeface="+mj-lt"/>
              <a:buAutoNum type="arabicPeriod"/>
            </a:pPr>
            <a:r>
              <a:rPr lang="es-MX" sz="2000" dirty="0">
                <a:latin typeface="Arial" panose="020B0604020202020204" pitchFamily="34" charset="0"/>
                <a:cs typeface="Arial" panose="020B0604020202020204" pitchFamily="34" charset="0"/>
              </a:rPr>
              <a:t>No todos los usuarios confían en ella</a:t>
            </a:r>
          </a:p>
          <a:p>
            <a:pPr marL="0" indent="0">
              <a:lnSpc>
                <a:spcPct val="150000"/>
              </a:lnSpc>
              <a:buFont typeface="Arial" panose="020B0604020202020204" pitchFamily="34" charset="0"/>
              <a:buNone/>
            </a:pPr>
            <a:endParaRPr lang="es-MX" sz="2000" dirty="0" smtClean="0">
              <a:latin typeface="Arial" panose="020B0604020202020204" pitchFamily="34" charset="0"/>
              <a:cs typeface="Arial" panose="020B0604020202020204" pitchFamily="34" charset="0"/>
            </a:endParaRPr>
          </a:p>
          <a:p>
            <a:pPr>
              <a:lnSpc>
                <a:spcPct val="150000"/>
              </a:lnSpc>
            </a:pP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9771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b="1" dirty="0">
                <a:latin typeface="Arial" panose="020B0604020202020204" pitchFamily="34" charset="0"/>
                <a:cs typeface="Arial" panose="020B0604020202020204" pitchFamily="34" charset="0"/>
              </a:rPr>
              <a:t>F-</a:t>
            </a:r>
            <a:r>
              <a:rPr lang="es-MX" b="1" dirty="0" err="1">
                <a:latin typeface="Arial" panose="020B0604020202020204" pitchFamily="34" charset="0"/>
                <a:cs typeface="Arial" panose="020B0604020202020204" pitchFamily="34" charset="0"/>
              </a:rPr>
              <a:t>Secure</a:t>
            </a:r>
            <a:r>
              <a:rPr lang="es-MX" b="1" dirty="0">
                <a:latin typeface="Arial" panose="020B0604020202020204" pitchFamily="34" charset="0"/>
                <a:cs typeface="Arial" panose="020B0604020202020204" pitchFamily="34" charset="0"/>
              </a:rPr>
              <a:t> Rapid </a:t>
            </a:r>
            <a:r>
              <a:rPr lang="es-MX" b="1" dirty="0" err="1">
                <a:latin typeface="Arial" panose="020B0604020202020204" pitchFamily="34" charset="0"/>
                <a:cs typeface="Arial" panose="020B0604020202020204" pitchFamily="34" charset="0"/>
              </a:rPr>
              <a:t>Detection</a:t>
            </a:r>
            <a:r>
              <a:rPr lang="es-MX" b="1" dirty="0">
                <a:latin typeface="Arial" panose="020B0604020202020204" pitchFamily="34" charset="0"/>
                <a:cs typeface="Arial" panose="020B0604020202020204" pitchFamily="34" charset="0"/>
              </a:rPr>
              <a:t> &amp; </a:t>
            </a:r>
            <a:r>
              <a:rPr lang="es-MX" b="1" dirty="0" smtClean="0">
                <a:latin typeface="Arial" panose="020B0604020202020204" pitchFamily="34" charset="0"/>
                <a:cs typeface="Arial" panose="020B0604020202020204" pitchFamily="34" charset="0"/>
              </a:rPr>
              <a:t>Response </a:t>
            </a:r>
            <a:r>
              <a:rPr lang="es-MX" sz="2800" dirty="0" smtClean="0">
                <a:latin typeface="Arial" panose="020B0604020202020204" pitchFamily="34" charset="0"/>
                <a:cs typeface="Arial" panose="020B0604020202020204" pitchFamily="34" charset="0"/>
              </a:rPr>
              <a:t>(seguridad  lógica)</a:t>
            </a:r>
            <a:endParaRPr lang="es-ES"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825625"/>
            <a:ext cx="10369731" cy="4351338"/>
          </a:xfrm>
        </p:spPr>
        <p:txBody>
          <a:bodyPr>
            <a:normAutofit lnSpcReduction="10000"/>
          </a:bodyPr>
          <a:lstStyle/>
          <a:p>
            <a:pPr marL="0" indent="0" algn="just">
              <a:lnSpc>
                <a:spcPct val="150000"/>
              </a:lnSpc>
              <a:buNone/>
            </a:pPr>
            <a:r>
              <a:rPr lang="es-MX" sz="2000" b="1" dirty="0" smtClean="0">
                <a:latin typeface="Arial" panose="020B0604020202020204" pitchFamily="34" charset="0"/>
                <a:cs typeface="Arial" panose="020B0604020202020204" pitchFamily="34" charset="0"/>
              </a:rPr>
              <a:t>Empresa que la desarrolla: </a:t>
            </a:r>
            <a:r>
              <a:rPr lang="es-MX" sz="2000" dirty="0" smtClean="0">
                <a:latin typeface="Arial" panose="020B0604020202020204" pitchFamily="34" charset="0"/>
                <a:cs typeface="Arial" panose="020B0604020202020204" pitchFamily="34" charset="0"/>
              </a:rPr>
              <a:t>F-</a:t>
            </a:r>
            <a:r>
              <a:rPr lang="es-MX" sz="2000" dirty="0" err="1" smtClean="0">
                <a:latin typeface="Arial" panose="020B0604020202020204" pitchFamily="34" charset="0"/>
                <a:cs typeface="Arial" panose="020B0604020202020204" pitchFamily="34" charset="0"/>
              </a:rPr>
              <a:t>Secure</a:t>
            </a:r>
            <a:r>
              <a:rPr lang="es-MX" sz="2000" dirty="0" smtClean="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Rapid </a:t>
            </a:r>
            <a:r>
              <a:rPr lang="es-MX" sz="2000" dirty="0" err="1">
                <a:latin typeface="Arial" panose="020B0604020202020204" pitchFamily="34" charset="0"/>
                <a:cs typeface="Arial" panose="020B0604020202020204" pitchFamily="34" charset="0"/>
              </a:rPr>
              <a:t>Detection</a:t>
            </a:r>
            <a:r>
              <a:rPr lang="es-MX" sz="2000" dirty="0">
                <a:latin typeface="Arial" panose="020B0604020202020204" pitchFamily="34" charset="0"/>
                <a:cs typeface="Arial" panose="020B0604020202020204" pitchFamily="34" charset="0"/>
              </a:rPr>
              <a:t> &amp; </a:t>
            </a:r>
            <a:r>
              <a:rPr lang="es-MX" sz="2000" dirty="0" smtClean="0">
                <a:latin typeface="Arial" panose="020B0604020202020204" pitchFamily="34" charset="0"/>
                <a:cs typeface="Arial" panose="020B0604020202020204" pitchFamily="34" charset="0"/>
              </a:rPr>
              <a:t>Response</a:t>
            </a:r>
          </a:p>
          <a:p>
            <a:pPr marL="0" indent="0" algn="just">
              <a:lnSpc>
                <a:spcPct val="150000"/>
              </a:lnSpc>
              <a:buNone/>
            </a:pPr>
            <a:r>
              <a:rPr lang="es-ES" sz="2000" dirty="0" smtClean="0">
                <a:latin typeface="Arial" panose="020B0604020202020204" pitchFamily="34" charset="0"/>
                <a:cs typeface="Arial" panose="020B0604020202020204" pitchFamily="34" charset="0"/>
              </a:rPr>
              <a:t>Detecta </a:t>
            </a:r>
            <a:r>
              <a:rPr lang="es-ES" sz="2000" dirty="0">
                <a:latin typeface="Arial" panose="020B0604020202020204" pitchFamily="34" charset="0"/>
                <a:cs typeface="Arial" panose="020B0604020202020204" pitchFamily="34" charset="0"/>
              </a:rPr>
              <a:t>todas las amenazas conocidas y desconocidas. Nuestro machine </a:t>
            </a:r>
            <a:r>
              <a:rPr lang="es-ES" sz="2000" dirty="0" err="1" smtClean="0">
                <a:latin typeface="Arial" panose="020B0604020202020204" pitchFamily="34" charset="0"/>
                <a:cs typeface="Arial" panose="020B0604020202020204" pitchFamily="34" charset="0"/>
              </a:rPr>
              <a:t>learning</a:t>
            </a:r>
            <a:r>
              <a:rPr lang="es-ES" sz="2000" dirty="0" smtClean="0">
                <a:latin typeface="Arial" panose="020B0604020202020204" pitchFamily="34" charset="0"/>
                <a:cs typeface="Arial" panose="020B0604020202020204" pitchFamily="34" charset="0"/>
              </a:rPr>
              <a:t> mejora </a:t>
            </a:r>
            <a:r>
              <a:rPr lang="es-ES" sz="2000" dirty="0">
                <a:latin typeface="Arial" panose="020B0604020202020204" pitchFamily="34" charset="0"/>
                <a:cs typeface="Arial" panose="020B0604020202020204" pitchFamily="34" charset="0"/>
              </a:rPr>
              <a:t>continuamente las detecciones al reconocer nuevas tácticas, técnicas y procedimientos emergentes con lanzamientos de procesos asociados, conexiones de red y tipos de aplicaciones</a:t>
            </a:r>
            <a:r>
              <a:rPr lang="es-ES" sz="2000" dirty="0" smtClean="0">
                <a:latin typeface="Arial" panose="020B0604020202020204" pitchFamily="34" charset="0"/>
                <a:cs typeface="Arial" panose="020B0604020202020204" pitchFamily="34" charset="0"/>
              </a:rPr>
              <a:t>.</a:t>
            </a:r>
          </a:p>
          <a:p>
            <a:pPr marL="0" indent="0" algn="just">
              <a:lnSpc>
                <a:spcPct val="150000"/>
              </a:lnSpc>
              <a:buNone/>
            </a:pPr>
            <a:endParaRPr lang="es-ES" sz="2000" dirty="0" smtClean="0">
              <a:latin typeface="Arial" panose="020B0604020202020204" pitchFamily="34" charset="0"/>
              <a:cs typeface="Arial" panose="020B0604020202020204" pitchFamily="34" charset="0"/>
            </a:endParaRPr>
          </a:p>
          <a:p>
            <a:pPr marL="0" indent="0" algn="just">
              <a:lnSpc>
                <a:spcPct val="150000"/>
              </a:lnSpc>
              <a:buNone/>
            </a:pPr>
            <a:r>
              <a:rPr lang="es-ES" sz="2000" b="1" dirty="0" err="1" smtClean="0">
                <a:latin typeface="Arial" panose="020B0604020202020204" pitchFamily="34" charset="0"/>
                <a:cs typeface="Arial" panose="020B0604020202020204" pitchFamily="34" charset="0"/>
              </a:rPr>
              <a:t>Area</a:t>
            </a:r>
            <a:r>
              <a:rPr lang="es-ES" sz="2000" b="1" dirty="0" smtClean="0">
                <a:latin typeface="Arial" panose="020B0604020202020204" pitchFamily="34" charset="0"/>
                <a:cs typeface="Arial" panose="020B0604020202020204" pitchFamily="34" charset="0"/>
              </a:rPr>
              <a:t> que aplica: </a:t>
            </a:r>
            <a:endParaRPr lang="es-ES" sz="2000" b="1" dirty="0" smtClean="0">
              <a:latin typeface="Arial" panose="020B0604020202020204" pitchFamily="34" charset="0"/>
              <a:cs typeface="Arial" panose="020B0604020202020204" pitchFamily="34" charset="0"/>
            </a:endParaRPr>
          </a:p>
          <a:p>
            <a:pPr marL="0" indent="0" algn="just">
              <a:lnSpc>
                <a:spcPct val="150000"/>
              </a:lnSpc>
              <a:buNone/>
            </a:pPr>
            <a:r>
              <a:rPr lang="es-MX" dirty="0" smtClean="0">
                <a:latin typeface="Arial" panose="020B0604020202020204" pitchFamily="34" charset="0"/>
                <a:cs typeface="Arial" panose="020B0604020202020204" pitchFamily="34" charset="0"/>
              </a:rPr>
              <a:t>Área empresarial</a:t>
            </a:r>
            <a:endParaRPr lang="es-ES" sz="2000" dirty="0">
              <a:latin typeface="Arial" panose="020B0604020202020204" pitchFamily="34" charset="0"/>
              <a:cs typeface="Arial" panose="020B0604020202020204" pitchFamily="34" charset="0"/>
            </a:endParaRPr>
          </a:p>
        </p:txBody>
      </p:sp>
      <p:pic>
        <p:nvPicPr>
          <p:cNvPr id="2052" name="Picture 4" descr="Resultado de imagen para F-Secure Rapid Detection &amp; Respon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6017" y="4001294"/>
            <a:ext cx="3487783" cy="196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2570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253</TotalTime>
  <Words>1767</Words>
  <Application>Microsoft Office PowerPoint</Application>
  <PresentationFormat>Panorámica</PresentationFormat>
  <Paragraphs>216</Paragraphs>
  <Slides>34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34</vt:i4>
      </vt:variant>
    </vt:vector>
  </HeadingPairs>
  <TitlesOfParts>
    <vt:vector size="37" baseType="lpstr">
      <vt:lpstr>Arial</vt:lpstr>
      <vt:lpstr>Franklin Gothic Book</vt:lpstr>
      <vt:lpstr>Crop</vt:lpstr>
      <vt:lpstr>Presentación de PowerPoint</vt:lpstr>
      <vt:lpstr>INTRODUCCIÓN</vt:lpstr>
      <vt:lpstr>CÁMARA TÉRMICA BIESPECTRAL (Seguridad física)</vt:lpstr>
      <vt:lpstr>Presentación de PowerPoint</vt:lpstr>
      <vt:lpstr>SENSORES INTELIGENTES INTREPID (Seguridad física)</vt:lpstr>
      <vt:lpstr>Presentación de PowerPoint</vt:lpstr>
      <vt:lpstr>TRUSTED TAG  (Seguridad lógica)</vt:lpstr>
      <vt:lpstr>Presentación de PowerPoint</vt:lpstr>
      <vt:lpstr>F-Secure Rapid Detection &amp; Response (seguridad  lógica)</vt:lpstr>
      <vt:lpstr>Presentación de PowerPoint</vt:lpstr>
      <vt:lpstr>Enterprise Building Integration  (Redes de datos)</vt:lpstr>
      <vt:lpstr>Presentación de PowerPoint</vt:lpstr>
      <vt:lpstr>Domótica  (Redes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Cecy Tapia</dc:creator>
  <cp:lastModifiedBy>Cecy Tapia</cp:lastModifiedBy>
  <cp:revision>165</cp:revision>
  <dcterms:created xsi:type="dcterms:W3CDTF">2019-09-17T16:19:11Z</dcterms:created>
  <dcterms:modified xsi:type="dcterms:W3CDTF">2019-09-20T05:18:58Z</dcterms:modified>
</cp:coreProperties>
</file>