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3" autoAdjust="0"/>
    <p:restoredTop sz="94652" autoAdjust="0"/>
  </p:normalViewPr>
  <p:slideViewPr>
    <p:cSldViewPr>
      <p:cViewPr varScale="1">
        <p:scale>
          <a:sx n="70" d="100"/>
          <a:sy n="70" d="100"/>
        </p:scale>
        <p:origin x="14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67F9A-2BE5-454C-9629-F6799F9B36AA}" type="doc">
      <dgm:prSet loTypeId="urn:microsoft.com/office/officeart/2005/8/layout/arrow2" loCatId="process" qsTypeId="urn:microsoft.com/office/officeart/2005/8/quickstyle/simple1" qsCatId="simple" csTypeId="urn:microsoft.com/office/officeart/2005/8/colors/colorful4" csCatId="colorful" phldr="1"/>
      <dgm:spPr/>
    </dgm:pt>
    <dgm:pt modelId="{9D76B6C9-6A1A-4EAC-909C-D97F79E20FC3}">
      <dgm:prSet phldrT="[Texto]" custT="1"/>
      <dgm:spPr/>
      <dgm:t>
        <a:bodyPr/>
        <a:lstStyle/>
        <a:p>
          <a:r>
            <a:rPr lang="es-MX" sz="1200" b="1" dirty="0" smtClean="0">
              <a:solidFill>
                <a:schemeClr val="tx1"/>
              </a:solidFill>
            </a:rPr>
            <a:t>Administración de recursos humanos del proyecto de T.I</a:t>
          </a:r>
          <a:r>
            <a:rPr lang="es-MX" sz="1100" b="1" dirty="0" smtClean="0">
              <a:solidFill>
                <a:schemeClr val="tx1"/>
              </a:solidFill>
            </a:rPr>
            <a:t>.</a:t>
          </a:r>
        </a:p>
      </dgm:t>
    </dgm:pt>
    <dgm:pt modelId="{B893353D-061F-428D-A828-20C898288DC0}" type="parTrans" cxnId="{E03FB2CE-DF2F-4DBC-8E63-DD91EB6A949E}">
      <dgm:prSet/>
      <dgm:spPr/>
      <dgm:t>
        <a:bodyPr/>
        <a:lstStyle/>
        <a:p>
          <a:endParaRPr lang="es-MX"/>
        </a:p>
      </dgm:t>
    </dgm:pt>
    <dgm:pt modelId="{965E12D6-A445-470D-9D85-EA0E129A1953}" type="sibTrans" cxnId="{E03FB2CE-DF2F-4DBC-8E63-DD91EB6A949E}">
      <dgm:prSet/>
      <dgm:spPr/>
      <dgm:t>
        <a:bodyPr/>
        <a:lstStyle/>
        <a:p>
          <a:endParaRPr lang="es-MX"/>
        </a:p>
      </dgm:t>
    </dgm:pt>
    <dgm:pt modelId="{FFC9DD3B-4AC8-48CE-8FBE-6CABF9CF5952}">
      <dgm:prSet phldrT="[Texto]" custT="1"/>
      <dgm:spPr/>
      <dgm:t>
        <a:bodyPr/>
        <a:lstStyle/>
        <a:p>
          <a:r>
            <a:rPr lang="es-MX" sz="1200" b="1" dirty="0" smtClean="0">
              <a:solidFill>
                <a:schemeClr val="tx1"/>
              </a:solidFill>
            </a:rPr>
            <a:t>Administración de las comunicaciones del proyecto de T.I</a:t>
          </a:r>
          <a:r>
            <a:rPr lang="es-MX" sz="1200" b="1" dirty="0" smtClean="0">
              <a:solidFill>
                <a:srgbClr val="FF0066"/>
              </a:solidFill>
            </a:rPr>
            <a:t>.</a:t>
          </a:r>
          <a:endParaRPr lang="es-MX" sz="1200" b="1" dirty="0">
            <a:solidFill>
              <a:srgbClr val="FF0066"/>
            </a:solidFill>
          </a:endParaRPr>
        </a:p>
      </dgm:t>
    </dgm:pt>
    <dgm:pt modelId="{1F0B7FCE-63F1-48E0-92A1-15E7B5EB92BD}" type="sibTrans" cxnId="{9B631F1B-9B74-48F1-B510-1B500CD95388}">
      <dgm:prSet/>
      <dgm:spPr/>
      <dgm:t>
        <a:bodyPr/>
        <a:lstStyle/>
        <a:p>
          <a:endParaRPr lang="es-MX"/>
        </a:p>
      </dgm:t>
    </dgm:pt>
    <dgm:pt modelId="{E4BF70C0-BBF1-46DA-9179-BC605BBCA2F3}" type="parTrans" cxnId="{9B631F1B-9B74-48F1-B510-1B500CD95388}">
      <dgm:prSet/>
      <dgm:spPr/>
      <dgm:t>
        <a:bodyPr/>
        <a:lstStyle/>
        <a:p>
          <a:endParaRPr lang="es-MX"/>
        </a:p>
      </dgm:t>
    </dgm:pt>
    <dgm:pt modelId="{F6462577-7240-43C8-A358-EB9ABF68881B}">
      <dgm:prSet phldrT="[Texto]" custT="1"/>
      <dgm:spPr/>
      <dgm:t>
        <a:bodyPr/>
        <a:lstStyle/>
        <a:p>
          <a:r>
            <a:rPr lang="es-MX" sz="1200" b="1" dirty="0" smtClean="0">
              <a:solidFill>
                <a:srgbClr val="FF0066"/>
              </a:solidFill>
            </a:rPr>
            <a:t>Administración de riesgos del proyecto de T.I.</a:t>
          </a:r>
          <a:endParaRPr lang="es-MX" sz="1200" b="1" dirty="0">
            <a:solidFill>
              <a:srgbClr val="FF0066"/>
            </a:solidFill>
          </a:endParaRPr>
        </a:p>
      </dgm:t>
    </dgm:pt>
    <dgm:pt modelId="{AA6892D8-730E-44C2-9B4B-9963B991A08B}" type="parTrans" cxnId="{C9EDB1D0-85C5-4C2A-BFC4-24767C29CCB0}">
      <dgm:prSet/>
      <dgm:spPr/>
      <dgm:t>
        <a:bodyPr/>
        <a:lstStyle/>
        <a:p>
          <a:endParaRPr lang="es-MX"/>
        </a:p>
      </dgm:t>
    </dgm:pt>
    <dgm:pt modelId="{AECF5711-CD13-4C05-8727-36128C2BAC5C}" type="sibTrans" cxnId="{C9EDB1D0-85C5-4C2A-BFC4-24767C29CCB0}">
      <dgm:prSet/>
      <dgm:spPr/>
      <dgm:t>
        <a:bodyPr/>
        <a:lstStyle/>
        <a:p>
          <a:endParaRPr lang="es-MX"/>
        </a:p>
      </dgm:t>
    </dgm:pt>
    <dgm:pt modelId="{F0D63994-3503-48D5-921E-852B4DA4A614}">
      <dgm:prSet phldrT="[Texto]" custT="1"/>
      <dgm:spPr/>
      <dgm:t>
        <a:bodyPr/>
        <a:lstStyle/>
        <a:p>
          <a:r>
            <a:rPr lang="es-MX" sz="1200" b="1" dirty="0" smtClean="0">
              <a:solidFill>
                <a:schemeClr val="tx1">
                  <a:lumMod val="50000"/>
                </a:schemeClr>
              </a:solidFill>
            </a:rPr>
            <a:t>Administración del procuramiento del proyecto y cierre del mismo</a:t>
          </a:r>
          <a:endParaRPr lang="es-MX" sz="1200" b="1" dirty="0">
            <a:solidFill>
              <a:schemeClr val="tx1">
                <a:lumMod val="50000"/>
              </a:schemeClr>
            </a:solidFill>
          </a:endParaRPr>
        </a:p>
      </dgm:t>
    </dgm:pt>
    <dgm:pt modelId="{051ADB9A-C246-4693-82A2-9C4FBF3DF9FA}" type="parTrans" cxnId="{F96E60CE-4880-4E60-97C0-D60DF91B153C}">
      <dgm:prSet/>
      <dgm:spPr/>
      <dgm:t>
        <a:bodyPr/>
        <a:lstStyle/>
        <a:p>
          <a:endParaRPr lang="es-MX"/>
        </a:p>
      </dgm:t>
    </dgm:pt>
    <dgm:pt modelId="{22CF5218-AD1C-4015-BEFD-F55C96B36C81}" type="sibTrans" cxnId="{F96E60CE-4880-4E60-97C0-D60DF91B153C}">
      <dgm:prSet/>
      <dgm:spPr/>
      <dgm:t>
        <a:bodyPr/>
        <a:lstStyle/>
        <a:p>
          <a:endParaRPr lang="es-MX"/>
        </a:p>
      </dgm:t>
    </dgm:pt>
    <dgm:pt modelId="{A60C0361-1D48-4E3B-8662-E011ECDF5DB6}" type="pres">
      <dgm:prSet presAssocID="{5F967F9A-2BE5-454C-9629-F6799F9B36AA}" presName="arrowDiagram" presStyleCnt="0">
        <dgm:presLayoutVars>
          <dgm:chMax val="5"/>
          <dgm:dir/>
          <dgm:resizeHandles val="exact"/>
        </dgm:presLayoutVars>
      </dgm:prSet>
      <dgm:spPr/>
    </dgm:pt>
    <dgm:pt modelId="{7A458C62-1281-4F39-9460-0333645B4E67}" type="pres">
      <dgm:prSet presAssocID="{5F967F9A-2BE5-454C-9629-F6799F9B36AA}" presName="arrow" presStyleLbl="bgShp" presStyleIdx="0" presStyleCnt="1"/>
      <dgm:spPr/>
    </dgm:pt>
    <dgm:pt modelId="{AD1C54A9-1871-4478-B667-93C077D90021}" type="pres">
      <dgm:prSet presAssocID="{5F967F9A-2BE5-454C-9629-F6799F9B36AA}" presName="arrowDiagram4" presStyleCnt="0"/>
      <dgm:spPr/>
    </dgm:pt>
    <dgm:pt modelId="{95F4858C-6FF5-4606-822C-032A51C2863D}" type="pres">
      <dgm:prSet presAssocID="{9D76B6C9-6A1A-4EAC-909C-D97F79E20FC3}" presName="bullet4a" presStyleLbl="node1" presStyleIdx="0" presStyleCnt="4"/>
      <dgm:spPr/>
    </dgm:pt>
    <dgm:pt modelId="{8E86FE69-5B0F-4800-A922-C89D1BF3E53E}" type="pres">
      <dgm:prSet presAssocID="{9D76B6C9-6A1A-4EAC-909C-D97F79E20FC3}" presName="textBox4a" presStyleLbl="revTx" presStyleIdx="0" presStyleCnt="4" custScaleX="15088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41EDC37-1973-43ED-93B7-FE14BB95FAC7}" type="pres">
      <dgm:prSet presAssocID="{FFC9DD3B-4AC8-48CE-8FBE-6CABF9CF5952}" presName="bullet4b" presStyleLbl="node1" presStyleIdx="1" presStyleCnt="4"/>
      <dgm:spPr/>
    </dgm:pt>
    <dgm:pt modelId="{39301ED0-A0F8-4128-9B8D-91BE4B758A60}" type="pres">
      <dgm:prSet presAssocID="{FFC9DD3B-4AC8-48CE-8FBE-6CABF9CF5952}" presName="textBox4b" presStyleLbl="revTx" presStyleIdx="1" presStyleCnt="4" custScaleX="183103" custLinFactNeighborX="29910" custLinFactNeighborY="30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C1CC3DD-D805-4A53-83D9-7C61BD1A1931}" type="pres">
      <dgm:prSet presAssocID="{F6462577-7240-43C8-A358-EB9ABF68881B}" presName="bullet4c" presStyleLbl="node1" presStyleIdx="2" presStyleCnt="4"/>
      <dgm:spPr>
        <a:solidFill>
          <a:srgbClr val="00B0F0"/>
        </a:solidFill>
      </dgm:spPr>
    </dgm:pt>
    <dgm:pt modelId="{B9871CA1-B9CF-404F-AE21-63DE13AAB02E}" type="pres">
      <dgm:prSet presAssocID="{F6462577-7240-43C8-A358-EB9ABF68881B}" presName="textBox4c" presStyleLbl="revTx" presStyleIdx="2" presStyleCnt="4" custScaleX="142777" custLinFactNeighborX="33049" custLinFactNeighborY="-39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343D299-56C3-477E-937D-6BFF82100854}" type="pres">
      <dgm:prSet presAssocID="{F0D63994-3503-48D5-921E-852B4DA4A614}" presName="bullet4d" presStyleLbl="node1" presStyleIdx="3" presStyleCnt="4"/>
      <dgm:spPr/>
    </dgm:pt>
    <dgm:pt modelId="{5F993B71-7877-4DCA-A725-239E2C9BC920}" type="pres">
      <dgm:prSet presAssocID="{F0D63994-3503-48D5-921E-852B4DA4A614}" presName="textBox4d" presStyleLbl="revTx" presStyleIdx="3" presStyleCnt="4" custScaleX="190274" custLinFactNeighborX="58174" custLinFactNeighborY="-2201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F96E60CE-4880-4E60-97C0-D60DF91B153C}" srcId="{5F967F9A-2BE5-454C-9629-F6799F9B36AA}" destId="{F0D63994-3503-48D5-921E-852B4DA4A614}" srcOrd="3" destOrd="0" parTransId="{051ADB9A-C246-4693-82A2-9C4FBF3DF9FA}" sibTransId="{22CF5218-AD1C-4015-BEFD-F55C96B36C81}"/>
    <dgm:cxn modelId="{C9EDB1D0-85C5-4C2A-BFC4-24767C29CCB0}" srcId="{5F967F9A-2BE5-454C-9629-F6799F9B36AA}" destId="{F6462577-7240-43C8-A358-EB9ABF68881B}" srcOrd="2" destOrd="0" parTransId="{AA6892D8-730E-44C2-9B4B-9963B991A08B}" sibTransId="{AECF5711-CD13-4C05-8727-36128C2BAC5C}"/>
    <dgm:cxn modelId="{DBDE83C8-51CE-40C1-898D-99D83A706963}" type="presOf" srcId="{5F967F9A-2BE5-454C-9629-F6799F9B36AA}" destId="{A60C0361-1D48-4E3B-8662-E011ECDF5DB6}" srcOrd="0" destOrd="0" presId="urn:microsoft.com/office/officeart/2005/8/layout/arrow2"/>
    <dgm:cxn modelId="{9B631F1B-9B74-48F1-B510-1B500CD95388}" srcId="{5F967F9A-2BE5-454C-9629-F6799F9B36AA}" destId="{FFC9DD3B-4AC8-48CE-8FBE-6CABF9CF5952}" srcOrd="1" destOrd="0" parTransId="{E4BF70C0-BBF1-46DA-9179-BC605BBCA2F3}" sibTransId="{1F0B7FCE-63F1-48E0-92A1-15E7B5EB92BD}"/>
    <dgm:cxn modelId="{4D9F55DA-6386-4809-BF5E-AC42E9412CC8}" type="presOf" srcId="{F0D63994-3503-48D5-921E-852B4DA4A614}" destId="{5F993B71-7877-4DCA-A725-239E2C9BC920}" srcOrd="0" destOrd="0" presId="urn:microsoft.com/office/officeart/2005/8/layout/arrow2"/>
    <dgm:cxn modelId="{E03FB2CE-DF2F-4DBC-8E63-DD91EB6A949E}" srcId="{5F967F9A-2BE5-454C-9629-F6799F9B36AA}" destId="{9D76B6C9-6A1A-4EAC-909C-D97F79E20FC3}" srcOrd="0" destOrd="0" parTransId="{B893353D-061F-428D-A828-20C898288DC0}" sibTransId="{965E12D6-A445-470D-9D85-EA0E129A1953}"/>
    <dgm:cxn modelId="{96300D4C-2983-494E-8F2A-53D0ABAEBDBA}" type="presOf" srcId="{9D76B6C9-6A1A-4EAC-909C-D97F79E20FC3}" destId="{8E86FE69-5B0F-4800-A922-C89D1BF3E53E}" srcOrd="0" destOrd="0" presId="urn:microsoft.com/office/officeart/2005/8/layout/arrow2"/>
    <dgm:cxn modelId="{FDA5BCB9-EE74-4038-BFA9-B44BBD1B0477}" type="presOf" srcId="{FFC9DD3B-4AC8-48CE-8FBE-6CABF9CF5952}" destId="{39301ED0-A0F8-4128-9B8D-91BE4B758A60}" srcOrd="0" destOrd="0" presId="urn:microsoft.com/office/officeart/2005/8/layout/arrow2"/>
    <dgm:cxn modelId="{0D7EF2FB-3DCD-4BDA-B409-BD09BF744C4B}" type="presOf" srcId="{F6462577-7240-43C8-A358-EB9ABF68881B}" destId="{B9871CA1-B9CF-404F-AE21-63DE13AAB02E}" srcOrd="0" destOrd="0" presId="urn:microsoft.com/office/officeart/2005/8/layout/arrow2"/>
    <dgm:cxn modelId="{21E84776-5BF6-4645-9496-C34BBC3A4D2F}" type="presParOf" srcId="{A60C0361-1D48-4E3B-8662-E011ECDF5DB6}" destId="{7A458C62-1281-4F39-9460-0333645B4E67}" srcOrd="0" destOrd="0" presId="urn:microsoft.com/office/officeart/2005/8/layout/arrow2"/>
    <dgm:cxn modelId="{93C5AAEE-9FB5-4E0A-8E6D-66D5ED2FB1B2}" type="presParOf" srcId="{A60C0361-1D48-4E3B-8662-E011ECDF5DB6}" destId="{AD1C54A9-1871-4478-B667-93C077D90021}" srcOrd="1" destOrd="0" presId="urn:microsoft.com/office/officeart/2005/8/layout/arrow2"/>
    <dgm:cxn modelId="{F025FE39-F794-4C14-98DC-A01375DE2E86}" type="presParOf" srcId="{AD1C54A9-1871-4478-B667-93C077D90021}" destId="{95F4858C-6FF5-4606-822C-032A51C2863D}" srcOrd="0" destOrd="0" presId="urn:microsoft.com/office/officeart/2005/8/layout/arrow2"/>
    <dgm:cxn modelId="{53A160EA-70D0-4AF9-B567-D3694421C17C}" type="presParOf" srcId="{AD1C54A9-1871-4478-B667-93C077D90021}" destId="{8E86FE69-5B0F-4800-A922-C89D1BF3E53E}" srcOrd="1" destOrd="0" presId="urn:microsoft.com/office/officeart/2005/8/layout/arrow2"/>
    <dgm:cxn modelId="{B129F5CA-59D5-4529-A0DF-C887DC91E0C2}" type="presParOf" srcId="{AD1C54A9-1871-4478-B667-93C077D90021}" destId="{441EDC37-1973-43ED-93B7-FE14BB95FAC7}" srcOrd="2" destOrd="0" presId="urn:microsoft.com/office/officeart/2005/8/layout/arrow2"/>
    <dgm:cxn modelId="{F0780EA4-CD76-4E2F-8449-D07C16AF9D2E}" type="presParOf" srcId="{AD1C54A9-1871-4478-B667-93C077D90021}" destId="{39301ED0-A0F8-4128-9B8D-91BE4B758A60}" srcOrd="3" destOrd="0" presId="urn:microsoft.com/office/officeart/2005/8/layout/arrow2"/>
    <dgm:cxn modelId="{D91AB9C4-612F-4132-AB36-5CB6609CD6BA}" type="presParOf" srcId="{AD1C54A9-1871-4478-B667-93C077D90021}" destId="{FC1CC3DD-D805-4A53-83D9-7C61BD1A1931}" srcOrd="4" destOrd="0" presId="urn:microsoft.com/office/officeart/2005/8/layout/arrow2"/>
    <dgm:cxn modelId="{0742DE08-43B9-4319-8454-4B390DC65D78}" type="presParOf" srcId="{AD1C54A9-1871-4478-B667-93C077D90021}" destId="{B9871CA1-B9CF-404F-AE21-63DE13AAB02E}" srcOrd="5" destOrd="0" presId="urn:microsoft.com/office/officeart/2005/8/layout/arrow2"/>
    <dgm:cxn modelId="{7E4E5A41-BB65-4D19-9181-5C71878D6F2A}" type="presParOf" srcId="{AD1C54A9-1871-4478-B667-93C077D90021}" destId="{D343D299-56C3-477E-937D-6BFF82100854}" srcOrd="6" destOrd="0" presId="urn:microsoft.com/office/officeart/2005/8/layout/arrow2"/>
    <dgm:cxn modelId="{3258557E-8587-487A-A969-BFDAF64B73FC}" type="presParOf" srcId="{AD1C54A9-1871-4478-B667-93C077D90021}" destId="{5F993B71-7877-4DCA-A725-239E2C9BC920}" srcOrd="7" destOrd="0" presId="urn:microsoft.com/office/officeart/2005/8/layout/arrow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35E77-D62B-4DD6-AE91-1A39379C01A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60089-02AA-4D61-9900-6BFC89E9C39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2A99E-4D5B-4283-B6DB-E7D686107FB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99BE9B-0459-4F4C-B388-0273B02215BE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1A3C3-2A6C-401D-8478-88D58D4933E7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55F46A-32FA-445B-8C08-B0CE3F159B8B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D7303-2E9C-402A-A671-FF1C4558AB4A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1158E-56B3-4186-863E-531E4DABEC98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76741-3925-4B85-95CD-240C8BC73B11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8A024-817A-4C08-8BD7-8147B6661DB3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A3FD9-6ADD-4098-B881-98505B9CE0CD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41B144-4167-4DB9-B260-AFB8D9E5FAA3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hdphoto" Target="../media/hdphoto2.wdp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3923928" y="5084763"/>
            <a:ext cx="4968551" cy="1470025"/>
          </a:xfrm>
        </p:spPr>
        <p:txBody>
          <a:bodyPr/>
          <a:lstStyle/>
          <a:p>
            <a:r>
              <a:rPr lang="es-MX" sz="3200" b="1" dirty="0" smtClean="0">
                <a:solidFill>
                  <a:srgbClr val="FF0066"/>
                </a:solidFill>
              </a:rPr>
              <a:t>U3</a:t>
            </a:r>
            <a:r>
              <a:rPr lang="es-MX" sz="3200" b="1" dirty="0">
                <a:solidFill>
                  <a:srgbClr val="FF0066"/>
                </a:solidFill>
              </a:rPr>
              <a:t>. III.	Administración de riesgos del proyecto de T.I.</a:t>
            </a:r>
            <a:endParaRPr lang="es-ES" sz="4000" dirty="0">
              <a:solidFill>
                <a:srgbClr val="FF0066"/>
              </a:solidFill>
              <a:latin typeface="Bauhaus 93" pitchFamily="82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1520" y="587727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Presenta: Mtra. Gloria Córdoba H.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03217"/>
            <a:ext cx="3600400" cy="143133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067944" y="2348880"/>
            <a:ext cx="48245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 smtClean="0"/>
              <a:t>Administración de Proyectos de TI 2</a:t>
            </a:r>
            <a:endParaRPr lang="es-E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/>
          <a:lstStyle/>
          <a:p>
            <a:r>
              <a:rPr lang="es-MX" sz="2800" b="1" dirty="0" smtClean="0"/>
              <a:t/>
            </a:r>
            <a:br>
              <a:rPr lang="es-MX" sz="2800" b="1" dirty="0" smtClean="0"/>
            </a:br>
            <a:r>
              <a:rPr lang="es-MX" sz="2800" b="1" dirty="0" smtClean="0"/>
              <a:t>Identificación </a:t>
            </a:r>
            <a:r>
              <a:rPr lang="es-MX" sz="2800" b="1" dirty="0"/>
              <a:t>y evaluación cualitativa de riesgos</a:t>
            </a:r>
            <a:r>
              <a:rPr lang="es-ES" sz="2800" dirty="0"/>
              <a:t/>
            </a:r>
            <a:br>
              <a:rPr lang="es-ES" sz="2800" dirty="0"/>
            </a:br>
            <a:endParaRPr lang="es-ES" sz="28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54577"/>
              </p:ext>
            </p:extLst>
          </p:nvPr>
        </p:nvGraphicFramePr>
        <p:xfrm>
          <a:off x="0" y="1439771"/>
          <a:ext cx="4680520" cy="17596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348"/>
                <a:gridCol w="1200948"/>
                <a:gridCol w="936104"/>
                <a:gridCol w="1080120"/>
              </a:tblGrid>
              <a:tr h="1832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Probabilidad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Valor Numérico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Impacto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Valor Numérico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2355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Muy Improbable</a:t>
                      </a:r>
                      <a:endParaRPr lang="es-E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Muy Bajo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s-E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88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Relativamente Probable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Bajo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0.10</a:t>
                      </a:r>
                      <a:endParaRPr lang="es-E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5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Probable</a:t>
                      </a:r>
                      <a:endParaRPr lang="es-E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endParaRPr lang="es-E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Moderado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0.20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553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Muy Probable</a:t>
                      </a:r>
                      <a:endParaRPr lang="es-E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0.7</a:t>
                      </a:r>
                      <a:endParaRPr lang="es-E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0.40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5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Casi Certeza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0.9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Muy Alto</a:t>
                      </a:r>
                      <a:endParaRPr lang="es-E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74309"/>
              </p:ext>
            </p:extLst>
          </p:nvPr>
        </p:nvGraphicFramePr>
        <p:xfrm>
          <a:off x="4932040" y="1430015"/>
          <a:ext cx="3960440" cy="178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9130"/>
                <a:gridCol w="1981310"/>
              </a:tblGrid>
              <a:tr h="297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Tipo De Riesgo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Probabilidad X Impacto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297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Muy Alto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Mayor a 0.50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Menor a 0.50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Moderado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Menor a 0.30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Bajo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Menor a 0.10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Muy Bajo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Menor a 0.05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02687"/>
              </p:ext>
            </p:extLst>
          </p:nvPr>
        </p:nvGraphicFramePr>
        <p:xfrm>
          <a:off x="-33529" y="3429000"/>
          <a:ext cx="8998017" cy="34629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7778"/>
                <a:gridCol w="1177882"/>
                <a:gridCol w="1341391"/>
                <a:gridCol w="1482591"/>
                <a:gridCol w="1411990"/>
                <a:gridCol w="800175"/>
                <a:gridCol w="865610"/>
                <a:gridCol w="910600"/>
              </a:tblGrid>
              <a:tr h="3665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CÓDIGO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CAUSA RAÍZ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ENTREGABLES AFECTADOS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PROBABILIDAD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IMPACTO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PROB X IMPAC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TIPO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8629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R001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Falla del servidor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Mala configuración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Aplicaciones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0.40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6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R002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3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R003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9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R004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9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R005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1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3. Planificación de respuesta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1600" y="1988840"/>
            <a:ext cx="4860032" cy="3960440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 el </a:t>
            </a:r>
            <a:r>
              <a:rPr lang="es-MX" dirty="0"/>
              <a:t>proceso de </a:t>
            </a:r>
            <a:r>
              <a:rPr lang="es-MX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desarrollar opciones y acciones </a:t>
            </a:r>
            <a:r>
              <a:rPr lang="es-MX" dirty="0"/>
              <a:t>para mejorar las oportunidades y </a:t>
            </a:r>
            <a:r>
              <a:rPr lang="es-MX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reducir las amenazas</a:t>
            </a:r>
            <a:r>
              <a:rPr lang="es-MX" dirty="0"/>
              <a:t> a los objetivos del proyecto.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2120" y="2132856"/>
            <a:ext cx="259228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 de respuesta </a:t>
            </a:r>
            <a:r>
              <a:rPr lang="es-MX" smtClean="0"/>
              <a:t>a </a:t>
            </a:r>
            <a:r>
              <a:rPr lang="es-MX" smtClean="0"/>
              <a:t>riesgos</a:t>
            </a: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74347"/>
              </p:ext>
            </p:extLst>
          </p:nvPr>
        </p:nvGraphicFramePr>
        <p:xfrm>
          <a:off x="0" y="3501008"/>
          <a:ext cx="8964488" cy="33569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128"/>
                <a:gridCol w="1175258"/>
                <a:gridCol w="860177"/>
                <a:gridCol w="1269850"/>
                <a:gridCol w="1027643"/>
                <a:gridCol w="792088"/>
                <a:gridCol w="1440160"/>
                <a:gridCol w="1656184"/>
              </a:tblGrid>
              <a:tr h="3729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CÓDIGO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DESCRIPCIÓN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TIPO RIESGO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RESPONSABLE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RESPUESTA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TIPO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RESPONSABLE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PLAN DE CONTINGENCIA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>
                    <a:solidFill>
                      <a:srgbClr val="00B050"/>
                    </a:solidFill>
                  </a:tcPr>
                </a:tc>
              </a:tr>
              <a:tr h="9324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R001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Falla del servidor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Alto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Ángel 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Realizar pruebas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Mitigar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Heriberto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Configurar otro servidor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 </a:t>
                      </a:r>
                      <a:endParaRPr lang="es-ES" sz="1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</a:tr>
              <a:tr h="372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R002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</a:tr>
              <a:tr h="5594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R003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</a:tr>
              <a:tr h="5594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R004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</a:tr>
              <a:tr h="5594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R005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86" marR="67486" marT="0" marB="0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49031"/>
              </p:ext>
            </p:extLst>
          </p:nvPr>
        </p:nvGraphicFramePr>
        <p:xfrm>
          <a:off x="1403648" y="1556792"/>
          <a:ext cx="1979130" cy="178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9130"/>
              </a:tblGrid>
              <a:tr h="297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Tipo De Riesgo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297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Muy Alto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Moderado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Bajo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7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Muy Bajo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02522"/>
              </p:ext>
            </p:extLst>
          </p:nvPr>
        </p:nvGraphicFramePr>
        <p:xfrm>
          <a:off x="4716016" y="1700808"/>
          <a:ext cx="1764000" cy="1610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000"/>
              </a:tblGrid>
              <a:tr h="2880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chemeClr val="tx1"/>
                          </a:solidFill>
                          <a:effectLst/>
                        </a:rPr>
                        <a:t>Tipo </a:t>
                      </a:r>
                      <a:endParaRPr lang="es-E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Evitar</a:t>
                      </a:r>
                      <a:r>
                        <a:rPr lang="es-MX" sz="1100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/ Mitigar 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Explotar /Mejorar 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Transferir</a:t>
                      </a: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Aceptar</a:t>
                      </a:r>
                      <a:endParaRPr lang="es-ES" sz="11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9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4. Supervisión y control de riesgo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5616" y="1600200"/>
            <a:ext cx="7571184" cy="452596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Es el </a:t>
            </a:r>
            <a:r>
              <a:rPr lang="es-MX" dirty="0"/>
              <a:t>proceso de implementar los </a:t>
            </a:r>
            <a:r>
              <a:rPr lang="es-MX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planes de respuesta a los riesgos, monitorear los riesgos identificados</a:t>
            </a:r>
            <a:r>
              <a:rPr lang="es-MX" dirty="0"/>
              <a:t>, monitorear los riesgos residuales, identificar </a:t>
            </a:r>
            <a:r>
              <a:rPr lang="es-MX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nuevos riesgos y evaluar la efectividad</a:t>
            </a:r>
            <a:r>
              <a:rPr lang="es-MX" dirty="0"/>
              <a:t> del proceso de gestión de los riesgos a través del proyecto.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39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Proponer un formato de supervisión y control de riesgos por equipos de trabajo.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9DAE"/>
              </a:clrFrom>
              <a:clrTo>
                <a:srgbClr val="009DAE">
                  <a:alpha val="0"/>
                </a:srgbClr>
              </a:clrTo>
            </a:clrChange>
          </a:blip>
          <a:srcRect t="2941" r="3174"/>
          <a:stretch/>
        </p:blipFill>
        <p:spPr>
          <a:xfrm>
            <a:off x="2051720" y="3284984"/>
            <a:ext cx="439248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234934" y="974763"/>
            <a:ext cx="7886700" cy="858918"/>
          </a:xfrm>
        </p:spPr>
        <p:txBody>
          <a:bodyPr>
            <a:noAutofit/>
          </a:bodyPr>
          <a:lstStyle/>
          <a:p>
            <a:pPr lvl="0"/>
            <a:r>
              <a:rPr lang="es-MX" sz="3000" b="1" dirty="0"/>
              <a:t>CONTENIDO – Unidades temáticas</a:t>
            </a:r>
          </a:p>
        </p:txBody>
      </p:sp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val="2967705619"/>
              </p:ext>
            </p:extLst>
          </p:nvPr>
        </p:nvGraphicFramePr>
        <p:xfrm>
          <a:off x="1749104" y="2726922"/>
          <a:ext cx="7074786" cy="3015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8" descr="Resultado de image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67" y="3088432"/>
            <a:ext cx="1117344" cy="109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Resultado de imagen para recursos humanos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0" name="Picture 2" descr="Resultado de imagen para administraciÃ³n de proyectos png"/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7" y="4185084"/>
            <a:ext cx="1950200" cy="14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administraciÃ³n de proyectos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40" y="2482248"/>
            <a:ext cx="1740611" cy="86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administraciÃ³n de proyectos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180" y="1954160"/>
            <a:ext cx="1380418" cy="105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Mtra. Gloria Córdoba Hernández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828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000" dirty="0">
                <a:latin typeface="Arial Black" panose="020B0A04020102020204" pitchFamily="34" charset="0"/>
              </a:rPr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27784" y="1600797"/>
            <a:ext cx="5596288" cy="298151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El alumno establecerá el plan de respuesta, monitoreo y control del riesgo, a través de la administración de riesgos del Proyecto de T.I., para asegurar el éxito del mismo</a:t>
            </a:r>
          </a:p>
        </p:txBody>
      </p:sp>
      <p:pic>
        <p:nvPicPr>
          <p:cNvPr id="7" name="Picture 5" descr="Resultado de imag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3" y="1800249"/>
            <a:ext cx="1428201" cy="107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1582056" y="3995422"/>
            <a:ext cx="64807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TEMAS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smtClean="0">
                <a:latin typeface="+mn-lt"/>
                <a:cs typeface="Arial" pitchFamily="34" charset="0"/>
              </a:rPr>
              <a:t>Planeación </a:t>
            </a:r>
            <a:r>
              <a:rPr lang="es-MX" sz="2400" dirty="0">
                <a:latin typeface="+mn-lt"/>
                <a:cs typeface="Arial" pitchFamily="34" charset="0"/>
              </a:rPr>
              <a:t>de la administración del </a:t>
            </a:r>
            <a:r>
              <a:rPr lang="es-MX" sz="2400" dirty="0" smtClean="0">
                <a:latin typeface="+mn-lt"/>
                <a:cs typeface="Arial" pitchFamily="34" charset="0"/>
              </a:rPr>
              <a:t>riesgo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+mn-lt"/>
                <a:cs typeface="Arial" pitchFamily="34" charset="0"/>
              </a:rPr>
              <a:t>Análisis cuantitativo y cualitativo del riesgo</a:t>
            </a:r>
            <a:r>
              <a:rPr lang="es-MX" sz="2400" dirty="0" smtClean="0">
                <a:latin typeface="+mn-lt"/>
                <a:cs typeface="Arial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+mn-lt"/>
                <a:cs typeface="Arial" pitchFamily="34" charset="0"/>
              </a:rPr>
              <a:t>Plan de respuesta, monitoreo y control del riesgo.</a:t>
            </a:r>
          </a:p>
        </p:txBody>
      </p:sp>
    </p:spTree>
    <p:extLst>
      <p:ext uri="{BB962C8B-B14F-4D97-AF65-F5344CB8AC3E}">
        <p14:creationId xmlns:p14="http://schemas.microsoft.com/office/powerpoint/2010/main" val="369829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r>
              <a:rPr lang="es-ES" sz="3600" dirty="0"/>
              <a:t>Identificar los factores que intervienen en el riesgo en un proyecto de T.I.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6388" y="2780928"/>
            <a:ext cx="8229600" cy="2764904"/>
          </a:xfrm>
        </p:spPr>
        <p:txBody>
          <a:bodyPr/>
          <a:lstStyle/>
          <a:p>
            <a:r>
              <a:rPr lang="es-MX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Entiéndase como riesgo en un proyecto, un evento o condición que, si ocurre, tiene un efecto sobre los objetivos del proyecto. Los riesgos pueden ser positivos o negativos.</a:t>
            </a:r>
            <a:endParaRPr lang="es-ES" i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54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2800" dirty="0" smtClean="0"/>
              <a:t>Los </a:t>
            </a:r>
            <a:r>
              <a:rPr lang="es-MX" sz="2800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riesgos negativos </a:t>
            </a:r>
            <a:r>
              <a:rPr lang="es-MX" sz="2800" dirty="0"/>
              <a:t>influyen negativamente sobre alguno o varios objetivos del proyecto, como por ejemplo</a:t>
            </a:r>
            <a:r>
              <a:rPr lang="es-MX" dirty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r>
              <a:rPr lang="es-MX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Aumento de los costes del proyecto</a:t>
            </a:r>
          </a:p>
          <a:p>
            <a:r>
              <a:rPr lang="es-MX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Retrasos </a:t>
            </a:r>
            <a:r>
              <a:rPr lang="es-MX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 proyecto.</a:t>
            </a:r>
          </a:p>
          <a:p>
            <a:r>
              <a:rPr lang="es-MX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Disminución </a:t>
            </a:r>
            <a:r>
              <a:rPr lang="es-MX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 calidad.</a:t>
            </a:r>
          </a:p>
          <a:p>
            <a:r>
              <a:rPr lang="es-MX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Impacto </a:t>
            </a:r>
            <a:r>
              <a:rPr lang="es-MX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 el medio ambiente.</a:t>
            </a:r>
          </a:p>
          <a:p>
            <a:r>
              <a:rPr lang="es-MX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Pérdida </a:t>
            </a:r>
            <a:r>
              <a:rPr lang="es-MX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 daños a personas o propiedades.</a:t>
            </a:r>
            <a:endParaRPr lang="es-ES" i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3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Gestión de riesgos tiene como objetivo: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5576" y="2332037"/>
            <a:ext cx="8229600" cy="4525963"/>
          </a:xfrm>
        </p:spPr>
        <p:txBody>
          <a:bodyPr/>
          <a:lstStyle/>
          <a:p>
            <a:r>
              <a:rPr lang="es-MX" dirty="0" smtClean="0"/>
              <a:t>Identificar</a:t>
            </a:r>
            <a:r>
              <a:rPr lang="es-MX" dirty="0"/>
              <a:t>, analizar y dar respuesta a los riesgos inherentes a los proyectos, </a:t>
            </a:r>
            <a:r>
              <a:rPr lang="es-MX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para disminuir las consecuencias de los riesgos </a:t>
            </a:r>
            <a:r>
              <a:rPr lang="es-MX" dirty="0"/>
              <a:t>negativos y </a:t>
            </a:r>
            <a:r>
              <a:rPr lang="es-MX" i="1" u="sng" dirty="0">
                <a:solidFill>
                  <a:srgbClr val="FF0000"/>
                </a:solidFill>
              </a:rPr>
              <a:t>aumentar</a:t>
            </a:r>
            <a:r>
              <a:rPr lang="es-MX" dirty="0"/>
              <a:t> la probabilidad y el </a:t>
            </a:r>
            <a:r>
              <a:rPr lang="es-MX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impacto de los riesgos positivos</a:t>
            </a:r>
            <a:r>
              <a:rPr lang="es-MX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7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gestión de los riesgos consta de cuatro procesos definidos: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59150" y="2564904"/>
            <a:ext cx="7211144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Identificación</a:t>
            </a:r>
          </a:p>
          <a:p>
            <a:pPr marL="514350" indent="-514350">
              <a:buFont typeface="+mj-lt"/>
              <a:buAutoNum type="arabicPeriod"/>
            </a:pPr>
            <a:r>
              <a:rPr lang="es-MX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Análisis </a:t>
            </a:r>
          </a:p>
          <a:p>
            <a:pPr marL="514350" indent="-514350">
              <a:buFont typeface="+mj-lt"/>
              <a:buAutoNum type="arabicPeriod"/>
            </a:pPr>
            <a:r>
              <a:rPr lang="es-MX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Planificación </a:t>
            </a:r>
            <a:r>
              <a:rPr lang="es-MX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 la respuesta </a:t>
            </a:r>
            <a:endParaRPr lang="es-MX" i="1" u="sng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MX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Supervisión </a:t>
            </a:r>
            <a:r>
              <a:rPr lang="es-MX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 control de riesgos.</a:t>
            </a:r>
            <a:endParaRPr lang="es-ES" i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5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1. Identificación de Riesgos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07704" y="1417638"/>
            <a:ext cx="6131024" cy="1324744"/>
          </a:xfrm>
        </p:spPr>
        <p:txBody>
          <a:bodyPr/>
          <a:lstStyle/>
          <a:p>
            <a:r>
              <a:rPr lang="es-MX" sz="1600" dirty="0"/>
              <a:t>Técnicas de diagramación como el </a:t>
            </a:r>
            <a:r>
              <a:rPr lang="es-MX" sz="1600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diagrama de Ishikawa o de espina de pescado </a:t>
            </a:r>
            <a:r>
              <a:rPr lang="es-MX" sz="1600" dirty="0"/>
              <a:t>(útil para identificar causas de riesgos), </a:t>
            </a:r>
            <a:r>
              <a:rPr lang="es-MX" sz="1600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diagramas de flujo de proceso </a:t>
            </a:r>
            <a:r>
              <a:rPr lang="es-MX" sz="1600" dirty="0"/>
              <a:t>(útiles para mostrar cómo se relacionan los elementos de un sistema y el mecanismo de causalidad).</a:t>
            </a:r>
            <a:endParaRPr lang="es-ES" sz="1600" dirty="0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2376263" cy="223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2806375" y="2897540"/>
            <a:ext cx="56269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Análisis de las </a:t>
            </a:r>
            <a:r>
              <a:rPr lang="es-MX" sz="1600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hipótesis y escenarios </a:t>
            </a:r>
            <a:r>
              <a:rPr lang="es-MX" sz="1600" dirty="0"/>
              <a:t>utilizados en </a:t>
            </a:r>
            <a:r>
              <a:rPr lang="es-MX" sz="1600" dirty="0" smtClean="0"/>
              <a:t>la planificación </a:t>
            </a:r>
            <a:r>
              <a:rPr lang="es-MX" sz="1600" dirty="0"/>
              <a:t>del proyecto</a:t>
            </a:r>
            <a:r>
              <a:rPr lang="es-MX" sz="1400" dirty="0"/>
              <a:t>.</a:t>
            </a:r>
            <a:br>
              <a:rPr lang="es-MX" sz="1400" dirty="0"/>
            </a:br>
            <a:endParaRPr lang="es-ES" sz="1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633358" y="3800046"/>
            <a:ext cx="5482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Entrevistas </a:t>
            </a:r>
            <a:r>
              <a:rPr lang="es-MX" sz="1600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personal con experiencia </a:t>
            </a:r>
            <a:r>
              <a:rPr lang="es-MX" sz="1600" dirty="0"/>
              <a:t>por parte del </a:t>
            </a:r>
            <a:r>
              <a:rPr lang="es-MX" sz="1600" dirty="0" smtClean="0"/>
              <a:t>responsables </a:t>
            </a:r>
            <a:r>
              <a:rPr lang="es-MX" sz="1600" dirty="0"/>
              <a:t>de identificación de riesgos.</a:t>
            </a:r>
            <a:endParaRPr lang="es-ES" sz="16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115616" y="479715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Análisis de debilidades, amenazas, fortalezas, y oportunidades </a:t>
            </a:r>
            <a:r>
              <a:rPr lang="es-MX" sz="1600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(DAFO). </a:t>
            </a:r>
            <a:r>
              <a:rPr lang="es-MX" sz="1600" dirty="0"/>
              <a:t>Este análisis ayuda a una mejor comprensión del proyecto y de los riesgos asociados a cada perspectiva del </a:t>
            </a:r>
            <a:r>
              <a:rPr lang="es-MX" sz="1600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DAFO</a:t>
            </a:r>
            <a:r>
              <a:rPr lang="es-MX" sz="1600" dirty="0"/>
              <a:t>.</a:t>
            </a:r>
            <a:endParaRPr lang="es-ES" sz="16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691680" y="5809873"/>
            <a:ext cx="727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Leer artículo </a:t>
            </a:r>
            <a:r>
              <a:rPr lang="es-MX" dirty="0" smtClean="0">
                <a:solidFill>
                  <a:srgbClr val="FF0000"/>
                </a:solidFill>
              </a:rPr>
              <a:t>“HAZOP Como metodología de análisis de riesgos.  </a:t>
            </a:r>
            <a:r>
              <a:rPr lang="es-MX" dirty="0" smtClean="0"/>
              <a:t>https</a:t>
            </a:r>
            <a:r>
              <a:rPr lang="es-MX" dirty="0"/>
              <a:t>://es.calameo.com/read/000047172d983fb0d415c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19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2. Análisis de Riesgos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43608" y="1600201"/>
            <a:ext cx="7643192" cy="1324744"/>
          </a:xfrm>
        </p:spPr>
        <p:txBody>
          <a:bodyPr/>
          <a:lstStyle/>
          <a:p>
            <a:pPr marL="0" indent="0">
              <a:buNone/>
            </a:pPr>
            <a:r>
              <a:rPr lang="es-MX" sz="1600" i="1" u="sng" dirty="0">
                <a:solidFill>
                  <a:srgbClr val="FF0000"/>
                </a:solidFill>
              </a:rPr>
              <a:t>Análisis </a:t>
            </a:r>
            <a:r>
              <a:rPr lang="es-MX" sz="1600" i="1" u="sng" dirty="0" smtClean="0">
                <a:solidFill>
                  <a:srgbClr val="FF0000"/>
                </a:solidFill>
              </a:rPr>
              <a:t>cualitativo</a:t>
            </a:r>
            <a:r>
              <a:rPr lang="es-MX" sz="1600" dirty="0" smtClean="0">
                <a:solidFill>
                  <a:srgbClr val="FF0000"/>
                </a:solidFill>
              </a:rPr>
              <a:t> </a:t>
            </a:r>
            <a:r>
              <a:rPr lang="es-MX" sz="1600" dirty="0" smtClean="0"/>
              <a:t>este </a:t>
            </a:r>
            <a:r>
              <a:rPr lang="es-MX" sz="1600" dirty="0"/>
              <a:t>proceso </a:t>
            </a:r>
            <a:r>
              <a:rPr lang="es-MX" sz="1600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evalúa el impacto y la probabilidad de ocurrencia </a:t>
            </a:r>
            <a:r>
              <a:rPr lang="es-MX" sz="1600" dirty="0"/>
              <a:t>de los riesgos. Para aplicar ésta herramienta s</a:t>
            </a:r>
            <a:r>
              <a:rPr lang="es-MX" sz="1600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 le asignan escalas numéricas a la probabilidad y al impacto</a:t>
            </a:r>
            <a:r>
              <a:rPr lang="es-MX" sz="1600" dirty="0"/>
              <a:t> para definir los riesgos </a:t>
            </a:r>
            <a:r>
              <a:rPr lang="es-MX" sz="1600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prioritarios o que requieren de mayor atención</a:t>
            </a:r>
            <a:r>
              <a:rPr lang="es-MX" sz="1600" dirty="0"/>
              <a:t> durante el proyecto. Para aplicar éste método se pueden usar matrices que permiten identificar visualmente la calificación del riesgo.</a:t>
            </a:r>
            <a:endParaRPr lang="es-ES" sz="1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3648" y="2943952"/>
            <a:ext cx="1924050" cy="316835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03848" y="3342922"/>
            <a:ext cx="5482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i="1" u="sng" dirty="0">
                <a:solidFill>
                  <a:srgbClr val="FF0000"/>
                </a:solidFill>
              </a:rPr>
              <a:t>Análisis </a:t>
            </a:r>
            <a:r>
              <a:rPr lang="es-MX" sz="1600" i="1" u="sng" dirty="0" smtClean="0">
                <a:solidFill>
                  <a:srgbClr val="FF0000"/>
                </a:solidFill>
              </a:rPr>
              <a:t>cuantitativo </a:t>
            </a:r>
            <a:r>
              <a:rPr lang="es-MX" sz="1600" dirty="0"/>
              <a:t>consiste en </a:t>
            </a:r>
            <a:r>
              <a:rPr lang="es-MX" sz="1600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analizar numéricamente el efecto de los riesgos</a:t>
            </a:r>
            <a:r>
              <a:rPr lang="es-MX" sz="1600" dirty="0"/>
              <a:t> identificados sobre los objetivos generales del </a:t>
            </a:r>
            <a:r>
              <a:rPr lang="es-MX" sz="1600" dirty="0" smtClean="0"/>
              <a:t>Proyecto. </a:t>
            </a:r>
            <a:endParaRPr lang="es-MX" sz="1600" dirty="0"/>
          </a:p>
          <a:p>
            <a:r>
              <a:rPr lang="es-MX" sz="1600" dirty="0"/>
              <a:t>Las herramientas que se pueden aplicar </a:t>
            </a:r>
            <a:r>
              <a:rPr lang="es-MX" sz="1600" dirty="0" smtClean="0"/>
              <a:t>son </a:t>
            </a:r>
            <a:r>
              <a:rPr lang="es-MX" sz="1600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 entrevistas</a:t>
            </a:r>
            <a:r>
              <a:rPr lang="es-MX" sz="16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es-MX" sz="1600" dirty="0"/>
              <a:t> La información recogida de los expertos es tratada estadísticamente a partir de los datos de algún parámetro concreto cuyo riesgo se quiera</a:t>
            </a:r>
            <a:r>
              <a:rPr lang="es-MX" sz="1600" dirty="0" smtClean="0"/>
              <a:t>. </a:t>
            </a:r>
            <a:r>
              <a:rPr lang="es-MX" sz="1600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 análisis </a:t>
            </a:r>
            <a:r>
              <a:rPr lang="es-MX" sz="1600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 árbol de decisiones</a:t>
            </a:r>
            <a:r>
              <a:rPr lang="es-MX" sz="1600" dirty="0"/>
              <a:t>. Se trata de un diagrama que describe una decisión considerando todas las alternativas posibles.</a:t>
            </a:r>
          </a:p>
          <a:p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386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722</Words>
  <Application>Microsoft Office PowerPoint</Application>
  <PresentationFormat>Presentación en pantalla (4:3)</PresentationFormat>
  <Paragraphs>230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Bauhaus 93</vt:lpstr>
      <vt:lpstr>Calibri</vt:lpstr>
      <vt:lpstr>Times New Roman</vt:lpstr>
      <vt:lpstr>Diseño predeterminado</vt:lpstr>
      <vt:lpstr>U3. III. Administración de riesgos del proyecto de T.I.</vt:lpstr>
      <vt:lpstr>CONTENIDO – Unidades temáticas</vt:lpstr>
      <vt:lpstr>Objetivo</vt:lpstr>
      <vt:lpstr>Identificar los factores que intervienen en el riesgo en un proyecto de T.I.</vt:lpstr>
      <vt:lpstr> Los riesgos negativos influyen negativamente sobre alguno o varios objetivos del proyecto, como por ejemplo:</vt:lpstr>
      <vt:lpstr>La Gestión de riesgos tiene como objetivo: </vt:lpstr>
      <vt:lpstr>La gestión de los riesgos consta de cuatro procesos definidos:</vt:lpstr>
      <vt:lpstr>1. Identificación de Riesgos </vt:lpstr>
      <vt:lpstr>2. Análisis de Riesgos</vt:lpstr>
      <vt:lpstr> Identificación y evaluación cualitativa de riesgos </vt:lpstr>
      <vt:lpstr>3. Planificación de respuesta</vt:lpstr>
      <vt:lpstr>Plan de respuesta a riesgos</vt:lpstr>
      <vt:lpstr>4. Supervisión y control de riesgo </vt:lpstr>
      <vt:lpstr>Actividad 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Gloria</cp:lastModifiedBy>
  <cp:revision>452</cp:revision>
  <dcterms:created xsi:type="dcterms:W3CDTF">2010-05-23T14:28:12Z</dcterms:created>
  <dcterms:modified xsi:type="dcterms:W3CDTF">2018-07-04T17:16:03Z</dcterms:modified>
</cp:coreProperties>
</file>