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p:scale>
          <a:sx n="69" d="100"/>
          <a:sy n="69"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25A5-04FD-4CE7-A565-8688D078A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AA3C6A-D179-41BD-A00E-AA16D565B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D006B1-A94B-4E4D-9B6B-1D962D2589A2}"/>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2C0EB843-17FB-4B85-BEA2-729D336BF6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D192CE-A798-4380-831E-A88913076786}"/>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400161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0192-F177-42CD-A28F-50188D6E3F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DEF3EF-FAE3-4181-94D3-E92B55179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39C1E4-86A5-4423-8D6B-6EA69012D604}"/>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05CF529B-986B-4C89-8516-C6ECA4BBF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0B3BB0-26D0-49CF-9CB0-C817E94B328C}"/>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254527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C3BDB-C3E2-46E0-989E-767FB5D63E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06F652-37A6-4C61-B026-73514094F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F5E91A-E543-436A-8D42-328C2C7A8D46}"/>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34C79AED-BE58-4F9B-A8C5-29166ECF6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0CF1A3-DE20-4124-A72A-BBBBCB773224}"/>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167524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25AD-55D6-42AB-B28C-63A7C8A2B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8C6F11-0C12-4B91-9762-DD855833D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1FCEE-AAEC-4B2F-BE36-260AF6A06F8A}"/>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B8490AAF-958D-474D-8200-C9C2EADEA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238F75-AD7C-42C2-8BE3-F523182E045C}"/>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30503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68C-C824-4989-A14B-18574D27C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BE8F52-9C48-424E-AD2E-2806DDD13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AF165-90E5-419D-837B-04959F6ECFEC}"/>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FC64F51C-40A9-43F1-B2B1-515151365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770B3A-61FB-4913-98E6-6E089A25C0B8}"/>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47760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A346-BF4D-42C4-805E-E7BFDAB808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1A0F22-4440-4B8D-BCCB-8E0E50EBE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D3918A-A5B5-41D4-8FCE-6BCDFD40B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6540324-0245-4A3B-9F5C-92AD72C3C3F0}"/>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6" name="Footer Placeholder 5">
            <a:extLst>
              <a:ext uri="{FF2B5EF4-FFF2-40B4-BE49-F238E27FC236}">
                <a16:creationId xmlns:a16="http://schemas.microsoft.com/office/drawing/2014/main" id="{0E5704D6-0B1D-4700-AC4A-157B41929C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0CFF18-6006-4794-9A37-75DFB66BD8BC}"/>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31104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B2AF-EAA9-475F-B42E-38D4656D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182929-0535-4941-8D19-9AD476722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5805D-D169-4E36-BEF6-8532FA7CB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38EF30-2342-4133-940D-F7E23F368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122A9-E460-4451-9286-EC91355F0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9797BB-493C-4C10-8E4F-D444475346BD}"/>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8" name="Footer Placeholder 7">
            <a:extLst>
              <a:ext uri="{FF2B5EF4-FFF2-40B4-BE49-F238E27FC236}">
                <a16:creationId xmlns:a16="http://schemas.microsoft.com/office/drawing/2014/main" id="{268181F3-7791-4BEA-AA1B-1536BF82C0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0B82DE-1214-4091-9B3A-EB7201C4C0E6}"/>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265629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FCB2-3661-41CF-BA7E-EF548E17185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0D405D-E43B-4024-A286-2F206200C6EE}"/>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4" name="Footer Placeholder 3">
            <a:extLst>
              <a:ext uri="{FF2B5EF4-FFF2-40B4-BE49-F238E27FC236}">
                <a16:creationId xmlns:a16="http://schemas.microsoft.com/office/drawing/2014/main" id="{71721728-095B-4DE8-83C3-B7E4AA4545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81A3A2-4640-40C2-9B33-BF40BA45B4E9}"/>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59609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E9B21-FA7A-4A6A-94A2-F3F4DD125150}"/>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3" name="Footer Placeholder 2">
            <a:extLst>
              <a:ext uri="{FF2B5EF4-FFF2-40B4-BE49-F238E27FC236}">
                <a16:creationId xmlns:a16="http://schemas.microsoft.com/office/drawing/2014/main" id="{05ECC913-03A0-403D-B8ED-3C377FF768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66E04F-631F-4A67-9BC9-4F5DE6040E32}"/>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69384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31D2-6D50-4A8D-9361-545A16795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4275FF-361D-4340-AEE6-0D9D36A31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A0830F-6642-4994-AAB1-030ABA478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56B2C-1C98-4ED4-A0AC-047AF5ADECEC}"/>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6" name="Footer Placeholder 5">
            <a:extLst>
              <a:ext uri="{FF2B5EF4-FFF2-40B4-BE49-F238E27FC236}">
                <a16:creationId xmlns:a16="http://schemas.microsoft.com/office/drawing/2014/main" id="{33EEDF1E-4741-4A6A-9C89-4E2E5CFD9F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286FAE-76A7-465B-9F8A-9B9045D04061}"/>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397389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C5F2-04F4-4D56-B6C2-E15E2E5B6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12FAEAD-83FC-44DB-B898-4BBFA8C40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8087A8-5B3E-42D4-BDB9-482FB5F4A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D6E8D-8E57-43EE-9605-12F3F6C2B61D}"/>
              </a:ext>
            </a:extLst>
          </p:cNvPr>
          <p:cNvSpPr>
            <a:spLocks noGrp="1"/>
          </p:cNvSpPr>
          <p:nvPr>
            <p:ph type="dt" sz="half" idx="10"/>
          </p:nvPr>
        </p:nvSpPr>
        <p:spPr/>
        <p:txBody>
          <a:bodyPr/>
          <a:lstStyle/>
          <a:p>
            <a:fld id="{AB196CFA-0B52-42BE-97F0-B6A1992096F6}" type="datetimeFigureOut">
              <a:rPr lang="en-GB" smtClean="0"/>
              <a:t>24/11/2020</a:t>
            </a:fld>
            <a:endParaRPr lang="en-GB"/>
          </a:p>
        </p:txBody>
      </p:sp>
      <p:sp>
        <p:nvSpPr>
          <p:cNvPr id="6" name="Footer Placeholder 5">
            <a:extLst>
              <a:ext uri="{FF2B5EF4-FFF2-40B4-BE49-F238E27FC236}">
                <a16:creationId xmlns:a16="http://schemas.microsoft.com/office/drawing/2014/main" id="{EF51FDA5-7C9A-40DF-948B-28F8FD4AC3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948721-4B5E-4C2F-95D1-22F8D2B8F8A7}"/>
              </a:ext>
            </a:extLst>
          </p:cNvPr>
          <p:cNvSpPr>
            <a:spLocks noGrp="1"/>
          </p:cNvSpPr>
          <p:nvPr>
            <p:ph type="sldNum" sz="quarter" idx="12"/>
          </p:nvPr>
        </p:nvSpPr>
        <p:spPr/>
        <p:txBody>
          <a:bodyPr/>
          <a:lstStyle/>
          <a:p>
            <a:fld id="{8A393B7D-CA6F-4CA2-A06F-853AD1D588B3}" type="slidenum">
              <a:rPr lang="en-GB" smtClean="0"/>
              <a:t>‹#›</a:t>
            </a:fld>
            <a:endParaRPr lang="en-GB"/>
          </a:p>
        </p:txBody>
      </p:sp>
    </p:spTree>
    <p:extLst>
      <p:ext uri="{BB962C8B-B14F-4D97-AF65-F5344CB8AC3E}">
        <p14:creationId xmlns:p14="http://schemas.microsoft.com/office/powerpoint/2010/main" val="14241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1B355-C357-43D2-AF58-575183070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613961-F970-4A10-80D0-CAA3848EE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AC27BA-B464-4745-A739-DDDC3C455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96CFA-0B52-42BE-97F0-B6A1992096F6}" type="datetimeFigureOut">
              <a:rPr lang="en-GB" smtClean="0"/>
              <a:t>24/11/2020</a:t>
            </a:fld>
            <a:endParaRPr lang="en-GB"/>
          </a:p>
        </p:txBody>
      </p:sp>
      <p:sp>
        <p:nvSpPr>
          <p:cNvPr id="5" name="Footer Placeholder 4">
            <a:extLst>
              <a:ext uri="{FF2B5EF4-FFF2-40B4-BE49-F238E27FC236}">
                <a16:creationId xmlns:a16="http://schemas.microsoft.com/office/drawing/2014/main" id="{9444314B-E30D-42A7-9AFB-37DC00D5A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E20B4C-99A4-47AC-AB34-195466B76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93B7D-CA6F-4CA2-A06F-853AD1D588B3}" type="slidenum">
              <a:rPr lang="en-GB" smtClean="0"/>
              <a:t>‹#›</a:t>
            </a:fld>
            <a:endParaRPr lang="en-GB"/>
          </a:p>
        </p:txBody>
      </p:sp>
    </p:spTree>
    <p:extLst>
      <p:ext uri="{BB962C8B-B14F-4D97-AF65-F5344CB8AC3E}">
        <p14:creationId xmlns:p14="http://schemas.microsoft.com/office/powerpoint/2010/main" val="82080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6C42-A6E5-4A90-B15A-1DD94D256C55}"/>
              </a:ext>
            </a:extLst>
          </p:cNvPr>
          <p:cNvSpPr>
            <a:spLocks noGrp="1"/>
          </p:cNvSpPr>
          <p:nvPr>
            <p:ph type="ctrTitle"/>
          </p:nvPr>
        </p:nvSpPr>
        <p:spPr/>
        <p:txBody>
          <a:bodyPr/>
          <a:lstStyle/>
          <a:p>
            <a:r>
              <a:rPr lang="en-GB" dirty="0">
                <a:latin typeface="Google Sans"/>
              </a:rPr>
              <a:t>Online Class </a:t>
            </a:r>
            <a:r>
              <a:rPr lang="en-GB" b="0" i="0" dirty="0">
                <a:solidFill>
                  <a:srgbClr val="202124"/>
                </a:solidFill>
                <a:effectLst/>
                <a:latin typeface="Google Sans"/>
              </a:rPr>
              <a:t>Maintenance System</a:t>
            </a:r>
            <a:endParaRPr lang="en-GB" dirty="0">
              <a:latin typeface="Google Sans"/>
            </a:endParaRPr>
          </a:p>
        </p:txBody>
      </p:sp>
      <p:sp>
        <p:nvSpPr>
          <p:cNvPr id="3" name="Subtitle 2">
            <a:extLst>
              <a:ext uri="{FF2B5EF4-FFF2-40B4-BE49-F238E27FC236}">
                <a16:creationId xmlns:a16="http://schemas.microsoft.com/office/drawing/2014/main" id="{D68A5302-3A85-4D5D-A18E-2219A6541CA2}"/>
              </a:ext>
            </a:extLst>
          </p:cNvPr>
          <p:cNvSpPr>
            <a:spLocks noGrp="1"/>
          </p:cNvSpPr>
          <p:nvPr>
            <p:ph type="subTitle" idx="1"/>
          </p:nvPr>
        </p:nvSpPr>
        <p:spPr>
          <a:xfrm>
            <a:off x="1524000" y="4079875"/>
            <a:ext cx="9144000" cy="1655762"/>
          </a:xfrm>
        </p:spPr>
        <p:txBody>
          <a:bodyPr/>
          <a:lstStyle/>
          <a:p>
            <a:r>
              <a:rPr lang="en-GB" sz="2000" dirty="0"/>
              <a:t>Presented by</a:t>
            </a:r>
          </a:p>
          <a:p>
            <a:r>
              <a:rPr lang="en-GB" dirty="0"/>
              <a:t>Syed </a:t>
            </a:r>
            <a:r>
              <a:rPr lang="en-GB" dirty="0" err="1"/>
              <a:t>Mahfuzur</a:t>
            </a:r>
            <a:r>
              <a:rPr lang="en-GB" dirty="0"/>
              <a:t> Rahman</a:t>
            </a:r>
          </a:p>
          <a:p>
            <a:r>
              <a:rPr lang="en-GB" dirty="0" err="1"/>
              <a:t>Minhaz</a:t>
            </a:r>
            <a:r>
              <a:rPr lang="en-GB" dirty="0"/>
              <a:t> Sharif Akash</a:t>
            </a:r>
          </a:p>
        </p:txBody>
      </p:sp>
    </p:spTree>
    <p:extLst>
      <p:ext uri="{BB962C8B-B14F-4D97-AF65-F5344CB8AC3E}">
        <p14:creationId xmlns:p14="http://schemas.microsoft.com/office/powerpoint/2010/main" val="355333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7B1F3-AE0E-4F9D-8D8A-38B72CEAF967}"/>
              </a:ext>
            </a:extLst>
          </p:cNvPr>
          <p:cNvSpPr>
            <a:spLocks noGrp="1"/>
          </p:cNvSpPr>
          <p:nvPr>
            <p:ph type="title"/>
          </p:nvPr>
        </p:nvSpPr>
        <p:spPr>
          <a:xfrm>
            <a:off x="8936183" y="484632"/>
            <a:ext cx="3034144" cy="6373368"/>
          </a:xfrm>
        </p:spPr>
        <p:txBody>
          <a:bodyPr vert="horz" lIns="91440" tIns="45720" rIns="91440" bIns="45720" rtlCol="0" anchor="ctr">
            <a:normAutofit fontScale="90000"/>
          </a:bodyPr>
          <a:lstStyle/>
          <a:p>
            <a:pPr>
              <a:lnSpc>
                <a:spcPct val="107000"/>
              </a:lnSpc>
              <a:spcAft>
                <a:spcPts val="800"/>
              </a:spcAft>
            </a:pPr>
            <a:r>
              <a:rPr lang="en-US" sz="3200" dirty="0">
                <a:solidFill>
                  <a:srgbClr val="FFFFFF"/>
                </a:solidFill>
              </a:rPr>
              <a:t>Teachers Login</a:t>
            </a:r>
            <a:br>
              <a:rPr lang="en-US" sz="3200" dirty="0">
                <a:solidFill>
                  <a:srgbClr val="FFFFFF"/>
                </a:solidFill>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can login and see their profile Name, Phone, Password, &amp; Email.</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Panel have a class code creating system that allow him/her to take attendance from his/her students by simply providing them the class code to give attendance.</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Also have a class search option. By using this opting previous class attendance list can be found.</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There is an option to submit class code before starting an online class. By this the link will be shared to the student and they can join the link.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E68BD2A-7D28-43A0-A75B-AA1367FC2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588012" y="764227"/>
            <a:ext cx="7939700" cy="5329545"/>
          </a:xfrm>
          <a:prstGeom prst="rect">
            <a:avLst/>
          </a:prstGeom>
          <a:effectLst/>
        </p:spPr>
      </p:pic>
      <p:sp>
        <p:nvSpPr>
          <p:cNvPr id="3" name="Rectangle 2">
            <a:extLst>
              <a:ext uri="{FF2B5EF4-FFF2-40B4-BE49-F238E27FC236}">
                <a16:creationId xmlns:a16="http://schemas.microsoft.com/office/drawing/2014/main" id="{EBE77C98-E7DE-4A0C-B65D-B94107E4D701}"/>
              </a:ext>
            </a:extLst>
          </p:cNvPr>
          <p:cNvSpPr/>
          <p:nvPr/>
        </p:nvSpPr>
        <p:spPr>
          <a:xfrm>
            <a:off x="4017818" y="1413164"/>
            <a:ext cx="4211782" cy="7897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EDE89E0A-B3E6-4041-954A-81364E681216}"/>
              </a:ext>
            </a:extLst>
          </p:cNvPr>
          <p:cNvCxnSpPr/>
          <p:nvPr/>
        </p:nvCxnSpPr>
        <p:spPr>
          <a:xfrm flipH="1">
            <a:off x="7218218" y="1298160"/>
            <a:ext cx="457200" cy="2396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F49A82F1-6347-4357-BE64-9C92F5694498}"/>
              </a:ext>
            </a:extLst>
          </p:cNvPr>
          <p:cNvCxnSpPr/>
          <p:nvPr/>
        </p:nvCxnSpPr>
        <p:spPr>
          <a:xfrm>
            <a:off x="6365924" y="1183156"/>
            <a:ext cx="0" cy="3546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0811E3CC-C44C-442F-A157-45C63C1739AE}"/>
              </a:ext>
            </a:extLst>
          </p:cNvPr>
          <p:cNvCxnSpPr/>
          <p:nvPr/>
        </p:nvCxnSpPr>
        <p:spPr>
          <a:xfrm>
            <a:off x="6761018" y="1183156"/>
            <a:ext cx="0" cy="3546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A65553D5-2C56-4E2C-8C81-274C5A1DC0E5}"/>
              </a:ext>
            </a:extLst>
          </p:cNvPr>
          <p:cNvCxnSpPr/>
          <p:nvPr/>
        </p:nvCxnSpPr>
        <p:spPr>
          <a:xfrm flipH="1">
            <a:off x="7495309" y="1537855"/>
            <a:ext cx="387927" cy="138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3B4465A2-F840-4185-A852-C68ED3FF54DF}"/>
              </a:ext>
            </a:extLst>
          </p:cNvPr>
          <p:cNvSpPr txBox="1"/>
          <p:nvPr/>
        </p:nvSpPr>
        <p:spPr>
          <a:xfrm>
            <a:off x="4184073" y="1801091"/>
            <a:ext cx="3311230" cy="369332"/>
          </a:xfrm>
          <a:prstGeom prst="rect">
            <a:avLst/>
          </a:prstGeom>
          <a:noFill/>
        </p:spPr>
        <p:txBody>
          <a:bodyPr wrap="square" rtlCol="0">
            <a:spAutoFit/>
          </a:bodyPr>
          <a:lstStyle/>
          <a:p>
            <a:r>
              <a:rPr lang="en-GB" dirty="0">
                <a:solidFill>
                  <a:schemeClr val="accent2"/>
                </a:solidFill>
              </a:rPr>
              <a:t>17November2020234</a:t>
            </a:r>
          </a:p>
        </p:txBody>
      </p:sp>
    </p:spTree>
    <p:extLst>
      <p:ext uri="{BB962C8B-B14F-4D97-AF65-F5344CB8AC3E}">
        <p14:creationId xmlns:p14="http://schemas.microsoft.com/office/powerpoint/2010/main" val="16431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7B1F3-AE0E-4F9D-8D8A-38B72CEAF967}"/>
              </a:ext>
            </a:extLst>
          </p:cNvPr>
          <p:cNvSpPr>
            <a:spLocks noGrp="1"/>
          </p:cNvSpPr>
          <p:nvPr>
            <p:ph type="title"/>
          </p:nvPr>
        </p:nvSpPr>
        <p:spPr>
          <a:xfrm>
            <a:off x="8936183" y="484632"/>
            <a:ext cx="3034144" cy="6373368"/>
          </a:xfrm>
        </p:spPr>
        <p:txBody>
          <a:bodyPr vert="horz" lIns="91440" tIns="45720" rIns="91440" bIns="45720" rtlCol="0" anchor="ctr">
            <a:normAutofit fontScale="90000"/>
          </a:bodyPr>
          <a:lstStyle/>
          <a:p>
            <a:pPr>
              <a:lnSpc>
                <a:spcPct val="107000"/>
              </a:lnSpc>
              <a:spcAft>
                <a:spcPts val="800"/>
              </a:spcAft>
            </a:pPr>
            <a:r>
              <a:rPr lang="en-US" sz="3200" dirty="0">
                <a:solidFill>
                  <a:srgbClr val="FFFFFF"/>
                </a:solidFill>
              </a:rPr>
              <a:t>Teachers Login</a:t>
            </a:r>
            <a:br>
              <a:rPr lang="en-US" sz="3200" dirty="0">
                <a:solidFill>
                  <a:srgbClr val="FFFFFF"/>
                </a:solidFill>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can login and see their profile Name, Phone, Password, &amp; Email.</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Panel have a class code creating system that allow him/her to take attendance from his/her students by simply providing them the class code to give attendance.</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Also have a class search option. By using this opting previous class attendance list can be found.</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There is an option to submit class code before starting an online class. By this the link will be shared to the student and they can join the link.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E68BD2A-7D28-43A0-A75B-AA1367FC2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588012" y="764227"/>
            <a:ext cx="7939700" cy="5329545"/>
          </a:xfrm>
          <a:prstGeom prst="rect">
            <a:avLst/>
          </a:prstGeom>
          <a:effectLst/>
        </p:spPr>
      </p:pic>
      <p:sp>
        <p:nvSpPr>
          <p:cNvPr id="3" name="Rectangle 2">
            <a:extLst>
              <a:ext uri="{FF2B5EF4-FFF2-40B4-BE49-F238E27FC236}">
                <a16:creationId xmlns:a16="http://schemas.microsoft.com/office/drawing/2014/main" id="{EBE77C98-E7DE-4A0C-B65D-B94107E4D701}"/>
              </a:ext>
            </a:extLst>
          </p:cNvPr>
          <p:cNvSpPr/>
          <p:nvPr/>
        </p:nvSpPr>
        <p:spPr>
          <a:xfrm>
            <a:off x="4017818" y="1413164"/>
            <a:ext cx="4211782" cy="7897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7" name="TextBox 16">
            <a:extLst>
              <a:ext uri="{FF2B5EF4-FFF2-40B4-BE49-F238E27FC236}">
                <a16:creationId xmlns:a16="http://schemas.microsoft.com/office/drawing/2014/main" id="{3B4465A2-F840-4185-A852-C68ED3FF54DF}"/>
              </a:ext>
            </a:extLst>
          </p:cNvPr>
          <p:cNvSpPr txBox="1"/>
          <p:nvPr/>
        </p:nvSpPr>
        <p:spPr>
          <a:xfrm>
            <a:off x="4184073" y="1801091"/>
            <a:ext cx="3311230" cy="369332"/>
          </a:xfrm>
          <a:prstGeom prst="rect">
            <a:avLst/>
          </a:prstGeom>
          <a:noFill/>
        </p:spPr>
        <p:txBody>
          <a:bodyPr wrap="square" rtlCol="0">
            <a:spAutoFit/>
          </a:bodyPr>
          <a:lstStyle/>
          <a:p>
            <a:r>
              <a:rPr lang="en-GB" dirty="0">
                <a:solidFill>
                  <a:schemeClr val="accent2"/>
                </a:solidFill>
              </a:rPr>
              <a:t>17November2020234</a:t>
            </a:r>
          </a:p>
        </p:txBody>
      </p:sp>
      <p:cxnSp>
        <p:nvCxnSpPr>
          <p:cNvPr id="6" name="Straight Arrow Connector 5">
            <a:extLst>
              <a:ext uri="{FF2B5EF4-FFF2-40B4-BE49-F238E27FC236}">
                <a16:creationId xmlns:a16="http://schemas.microsoft.com/office/drawing/2014/main" id="{6F1248FD-BC08-419E-A1C4-2E674C4DCCB2}"/>
              </a:ext>
            </a:extLst>
          </p:cNvPr>
          <p:cNvCxnSpPr/>
          <p:nvPr/>
        </p:nvCxnSpPr>
        <p:spPr>
          <a:xfrm>
            <a:off x="7620000" y="1524000"/>
            <a:ext cx="0" cy="277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87F2D55C-F2C7-48EF-ACD9-87F319F46C4F}"/>
              </a:ext>
            </a:extLst>
          </p:cNvPr>
          <p:cNvCxnSpPr/>
          <p:nvPr/>
        </p:nvCxnSpPr>
        <p:spPr>
          <a:xfrm>
            <a:off x="7855527" y="1524000"/>
            <a:ext cx="0" cy="277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B06B57F8-73BA-4CF3-B56C-DEBAD429D72C}"/>
              </a:ext>
            </a:extLst>
          </p:cNvPr>
          <p:cNvCxnSpPr/>
          <p:nvPr/>
        </p:nvCxnSpPr>
        <p:spPr>
          <a:xfrm flipH="1">
            <a:off x="8229600" y="2008909"/>
            <a:ext cx="29811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5C91C951-66B8-42BB-BCBC-C494A57537DA}"/>
              </a:ext>
            </a:extLst>
          </p:cNvPr>
          <p:cNvCxnSpPr/>
          <p:nvPr/>
        </p:nvCxnSpPr>
        <p:spPr>
          <a:xfrm flipH="1">
            <a:off x="8077200" y="1524000"/>
            <a:ext cx="152400" cy="277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5BCB4AB1-9CD9-4176-9A7A-A1FD943FB076}"/>
              </a:ext>
            </a:extLst>
          </p:cNvPr>
          <p:cNvSpPr/>
          <p:nvPr/>
        </p:nvSpPr>
        <p:spPr>
          <a:xfrm>
            <a:off x="886691" y="4017818"/>
            <a:ext cx="2646218" cy="18288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45A2F232-8279-4F7C-BD6A-559627E6C1E0}"/>
              </a:ext>
            </a:extLst>
          </p:cNvPr>
          <p:cNvCxnSpPr/>
          <p:nvPr/>
        </p:nvCxnSpPr>
        <p:spPr>
          <a:xfrm flipH="1" flipV="1">
            <a:off x="1967345" y="4585855"/>
            <a:ext cx="526473"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4AD456CF-0BFB-4952-BC4C-276AE40BA55D}"/>
              </a:ext>
            </a:extLst>
          </p:cNvPr>
          <p:cNvCxnSpPr/>
          <p:nvPr/>
        </p:nvCxnSpPr>
        <p:spPr>
          <a:xfrm flipV="1">
            <a:off x="1163782" y="4585855"/>
            <a:ext cx="0"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6EECB0DC-9492-49CA-9B66-796FF02FC6B0}"/>
              </a:ext>
            </a:extLst>
          </p:cNvPr>
          <p:cNvCxnSpPr/>
          <p:nvPr/>
        </p:nvCxnSpPr>
        <p:spPr>
          <a:xfrm flipV="1">
            <a:off x="1704109" y="4585855"/>
            <a:ext cx="0"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682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7B1F3-AE0E-4F9D-8D8A-38B72CEAF967}"/>
              </a:ext>
            </a:extLst>
          </p:cNvPr>
          <p:cNvSpPr>
            <a:spLocks noGrp="1"/>
          </p:cNvSpPr>
          <p:nvPr>
            <p:ph type="title"/>
          </p:nvPr>
        </p:nvSpPr>
        <p:spPr>
          <a:xfrm>
            <a:off x="8936183" y="484632"/>
            <a:ext cx="3034144" cy="6373368"/>
          </a:xfrm>
        </p:spPr>
        <p:txBody>
          <a:bodyPr vert="horz" lIns="91440" tIns="45720" rIns="91440" bIns="45720" rtlCol="0" anchor="ctr">
            <a:normAutofit fontScale="90000"/>
          </a:bodyPr>
          <a:lstStyle/>
          <a:p>
            <a:pPr>
              <a:lnSpc>
                <a:spcPct val="107000"/>
              </a:lnSpc>
              <a:spcAft>
                <a:spcPts val="800"/>
              </a:spcAft>
            </a:pPr>
            <a:r>
              <a:rPr lang="en-US" sz="3200" dirty="0">
                <a:solidFill>
                  <a:srgbClr val="FFFFFF"/>
                </a:solidFill>
              </a:rPr>
              <a:t>Teachers Login</a:t>
            </a:r>
            <a:br>
              <a:rPr lang="en-US" sz="3200" dirty="0">
                <a:solidFill>
                  <a:srgbClr val="FFFFFF"/>
                </a:solidFill>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can login and see their profile Name, Phone, Password, &amp; Email.</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Panel have a class code creating system that allow him/her to take attendance from his/her students by simply providing them the class code to give attendance.</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Also have a class search option. By using this opting previous class attendance list can be found.</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There is an option to submit class code before starting an online class. By this the link will be shared to the student and they can join the link.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E68BD2A-7D28-43A0-A75B-AA1367FC2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588012" y="764227"/>
            <a:ext cx="7939700" cy="5329545"/>
          </a:xfrm>
          <a:prstGeom prst="rect">
            <a:avLst/>
          </a:prstGeom>
          <a:effectLst/>
        </p:spPr>
      </p:pic>
      <p:sp>
        <p:nvSpPr>
          <p:cNvPr id="17" name="TextBox 16">
            <a:extLst>
              <a:ext uri="{FF2B5EF4-FFF2-40B4-BE49-F238E27FC236}">
                <a16:creationId xmlns:a16="http://schemas.microsoft.com/office/drawing/2014/main" id="{3B4465A2-F840-4185-A852-C68ED3FF54DF}"/>
              </a:ext>
            </a:extLst>
          </p:cNvPr>
          <p:cNvSpPr txBox="1"/>
          <p:nvPr/>
        </p:nvSpPr>
        <p:spPr>
          <a:xfrm>
            <a:off x="4184073" y="2272145"/>
            <a:ext cx="3311230" cy="369332"/>
          </a:xfrm>
          <a:prstGeom prst="rect">
            <a:avLst/>
          </a:prstGeom>
          <a:noFill/>
        </p:spPr>
        <p:txBody>
          <a:bodyPr wrap="square" rtlCol="0">
            <a:spAutoFit/>
          </a:bodyPr>
          <a:lstStyle/>
          <a:p>
            <a:r>
              <a:rPr lang="en-GB" dirty="0">
                <a:solidFill>
                  <a:schemeClr val="accent2"/>
                </a:solidFill>
              </a:rPr>
              <a:t>17November2020234</a:t>
            </a:r>
          </a:p>
        </p:txBody>
      </p:sp>
      <p:sp>
        <p:nvSpPr>
          <p:cNvPr id="13" name="Rectangle 12">
            <a:extLst>
              <a:ext uri="{FF2B5EF4-FFF2-40B4-BE49-F238E27FC236}">
                <a16:creationId xmlns:a16="http://schemas.microsoft.com/office/drawing/2014/main" id="{90E24EFF-83B7-4023-A326-1DF2816D501B}"/>
              </a:ext>
            </a:extLst>
          </p:cNvPr>
          <p:cNvSpPr/>
          <p:nvPr/>
        </p:nvSpPr>
        <p:spPr>
          <a:xfrm>
            <a:off x="7495303" y="2157141"/>
            <a:ext cx="748152" cy="48433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graphicFrame>
        <p:nvGraphicFramePr>
          <p:cNvPr id="16" name="Table 17">
            <a:extLst>
              <a:ext uri="{FF2B5EF4-FFF2-40B4-BE49-F238E27FC236}">
                <a16:creationId xmlns:a16="http://schemas.microsoft.com/office/drawing/2014/main" id="{695B5FA8-901E-4D70-B606-C855BCFD2DEC}"/>
              </a:ext>
            </a:extLst>
          </p:cNvPr>
          <p:cNvGraphicFramePr>
            <a:graphicFrameLocks noGrp="1"/>
          </p:cNvGraphicFramePr>
          <p:nvPr>
            <p:extLst>
              <p:ext uri="{D42A27DB-BD31-4B8C-83A1-F6EECF244321}">
                <p14:modId xmlns:p14="http://schemas.microsoft.com/office/powerpoint/2010/main" val="182132745"/>
              </p:ext>
            </p:extLst>
          </p:nvPr>
        </p:nvGraphicFramePr>
        <p:xfrm>
          <a:off x="4073236" y="2810605"/>
          <a:ext cx="4487204" cy="370840"/>
        </p:xfrm>
        <a:graphic>
          <a:graphicData uri="http://schemas.openxmlformats.org/drawingml/2006/table">
            <a:tbl>
              <a:tblPr firstRow="1" bandRow="1">
                <a:tableStyleId>{5C22544A-7EE6-4342-B048-85BDC9FD1C3A}</a:tableStyleId>
              </a:tblPr>
              <a:tblGrid>
                <a:gridCol w="1121801">
                  <a:extLst>
                    <a:ext uri="{9D8B030D-6E8A-4147-A177-3AD203B41FA5}">
                      <a16:colId xmlns:a16="http://schemas.microsoft.com/office/drawing/2014/main" val="46882748"/>
                    </a:ext>
                  </a:extLst>
                </a:gridCol>
                <a:gridCol w="1121801">
                  <a:extLst>
                    <a:ext uri="{9D8B030D-6E8A-4147-A177-3AD203B41FA5}">
                      <a16:colId xmlns:a16="http://schemas.microsoft.com/office/drawing/2014/main" val="2241688211"/>
                    </a:ext>
                  </a:extLst>
                </a:gridCol>
                <a:gridCol w="1121801">
                  <a:extLst>
                    <a:ext uri="{9D8B030D-6E8A-4147-A177-3AD203B41FA5}">
                      <a16:colId xmlns:a16="http://schemas.microsoft.com/office/drawing/2014/main" val="3998885893"/>
                    </a:ext>
                  </a:extLst>
                </a:gridCol>
                <a:gridCol w="1121801">
                  <a:extLst>
                    <a:ext uri="{9D8B030D-6E8A-4147-A177-3AD203B41FA5}">
                      <a16:colId xmlns:a16="http://schemas.microsoft.com/office/drawing/2014/main" val="526260658"/>
                    </a:ext>
                  </a:extLst>
                </a:gridCol>
              </a:tblGrid>
              <a:tr h="370840">
                <a:tc>
                  <a:txBody>
                    <a:bodyPr/>
                    <a:lstStyle/>
                    <a:p>
                      <a:r>
                        <a:rPr lang="en-GB" sz="1600" b="0" dirty="0">
                          <a:solidFill>
                            <a:schemeClr val="tx1"/>
                          </a:solidFill>
                        </a:rPr>
                        <a:t>1182362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192.100…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17-11-20..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6680210"/>
                  </a:ext>
                </a:extLst>
              </a:tr>
            </a:tbl>
          </a:graphicData>
        </a:graphic>
      </p:graphicFrame>
    </p:spTree>
    <p:extLst>
      <p:ext uri="{BB962C8B-B14F-4D97-AF65-F5344CB8AC3E}">
        <p14:creationId xmlns:p14="http://schemas.microsoft.com/office/powerpoint/2010/main" val="272843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7B1F3-AE0E-4F9D-8D8A-38B72CEAF967}"/>
              </a:ext>
            </a:extLst>
          </p:cNvPr>
          <p:cNvSpPr>
            <a:spLocks noGrp="1"/>
          </p:cNvSpPr>
          <p:nvPr>
            <p:ph type="title"/>
          </p:nvPr>
        </p:nvSpPr>
        <p:spPr>
          <a:xfrm>
            <a:off x="8936183" y="484632"/>
            <a:ext cx="3034144" cy="6373368"/>
          </a:xfrm>
        </p:spPr>
        <p:txBody>
          <a:bodyPr vert="horz" lIns="91440" tIns="45720" rIns="91440" bIns="45720" rtlCol="0" anchor="ctr">
            <a:normAutofit fontScale="90000"/>
          </a:bodyPr>
          <a:lstStyle/>
          <a:p>
            <a:pPr>
              <a:lnSpc>
                <a:spcPct val="107000"/>
              </a:lnSpc>
              <a:spcAft>
                <a:spcPts val="800"/>
              </a:spcAft>
            </a:pPr>
            <a:r>
              <a:rPr lang="en-US" sz="3200" dirty="0">
                <a:solidFill>
                  <a:srgbClr val="FFFFFF"/>
                </a:solidFill>
              </a:rPr>
              <a:t>Teachers Login</a:t>
            </a:r>
            <a:br>
              <a:rPr lang="en-US" sz="3200" dirty="0">
                <a:solidFill>
                  <a:srgbClr val="FFFFFF"/>
                </a:solidFill>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can login and see their profile Name, Phone, Password, &amp; Email.</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Panel have a class code creating system that allow him/her to take attendance from his/her students by simply providing them the class code to give attendance.</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Also have a class search option. By using this opting previous class attendance list can be found.</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There is an option to submit class code before starting an online class. By this the link will be shared to the student and they can join the link.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E68BD2A-7D28-43A0-A75B-AA1367FC2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588012" y="764227"/>
            <a:ext cx="7939700" cy="5329545"/>
          </a:xfrm>
          <a:prstGeom prst="rect">
            <a:avLst/>
          </a:prstGeom>
          <a:effectLst/>
        </p:spPr>
      </p:pic>
      <p:graphicFrame>
        <p:nvGraphicFramePr>
          <p:cNvPr id="16" name="Table 17">
            <a:extLst>
              <a:ext uri="{FF2B5EF4-FFF2-40B4-BE49-F238E27FC236}">
                <a16:creationId xmlns:a16="http://schemas.microsoft.com/office/drawing/2014/main" id="{695B5FA8-901E-4D70-B606-C855BCFD2DEC}"/>
              </a:ext>
            </a:extLst>
          </p:cNvPr>
          <p:cNvGraphicFramePr>
            <a:graphicFrameLocks noGrp="1"/>
          </p:cNvGraphicFramePr>
          <p:nvPr/>
        </p:nvGraphicFramePr>
        <p:xfrm>
          <a:off x="4073236" y="2810605"/>
          <a:ext cx="4487204" cy="370840"/>
        </p:xfrm>
        <a:graphic>
          <a:graphicData uri="http://schemas.openxmlformats.org/drawingml/2006/table">
            <a:tbl>
              <a:tblPr firstRow="1" bandRow="1">
                <a:tableStyleId>{5C22544A-7EE6-4342-B048-85BDC9FD1C3A}</a:tableStyleId>
              </a:tblPr>
              <a:tblGrid>
                <a:gridCol w="1121801">
                  <a:extLst>
                    <a:ext uri="{9D8B030D-6E8A-4147-A177-3AD203B41FA5}">
                      <a16:colId xmlns:a16="http://schemas.microsoft.com/office/drawing/2014/main" val="46882748"/>
                    </a:ext>
                  </a:extLst>
                </a:gridCol>
                <a:gridCol w="1121801">
                  <a:extLst>
                    <a:ext uri="{9D8B030D-6E8A-4147-A177-3AD203B41FA5}">
                      <a16:colId xmlns:a16="http://schemas.microsoft.com/office/drawing/2014/main" val="2241688211"/>
                    </a:ext>
                  </a:extLst>
                </a:gridCol>
                <a:gridCol w="1121801">
                  <a:extLst>
                    <a:ext uri="{9D8B030D-6E8A-4147-A177-3AD203B41FA5}">
                      <a16:colId xmlns:a16="http://schemas.microsoft.com/office/drawing/2014/main" val="3998885893"/>
                    </a:ext>
                  </a:extLst>
                </a:gridCol>
                <a:gridCol w="1121801">
                  <a:extLst>
                    <a:ext uri="{9D8B030D-6E8A-4147-A177-3AD203B41FA5}">
                      <a16:colId xmlns:a16="http://schemas.microsoft.com/office/drawing/2014/main" val="526260658"/>
                    </a:ext>
                  </a:extLst>
                </a:gridCol>
              </a:tblGrid>
              <a:tr h="370840">
                <a:tc>
                  <a:txBody>
                    <a:bodyPr/>
                    <a:lstStyle/>
                    <a:p>
                      <a:r>
                        <a:rPr lang="en-GB" sz="1600" b="0" dirty="0">
                          <a:solidFill>
                            <a:schemeClr val="tx1"/>
                          </a:solidFill>
                        </a:rPr>
                        <a:t>1182362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192.100…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b="0" dirty="0">
                          <a:solidFill>
                            <a:schemeClr val="tx1"/>
                          </a:solidFill>
                        </a:rPr>
                        <a:t>17-11-20..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6680210"/>
                  </a:ext>
                </a:extLst>
              </a:tr>
            </a:tbl>
          </a:graphicData>
        </a:graphic>
      </p:graphicFrame>
      <p:sp>
        <p:nvSpPr>
          <p:cNvPr id="3" name="Rectangle 2">
            <a:extLst>
              <a:ext uri="{FF2B5EF4-FFF2-40B4-BE49-F238E27FC236}">
                <a16:creationId xmlns:a16="http://schemas.microsoft.com/office/drawing/2014/main" id="{AE1F4DAC-BF37-4F62-B1C9-D81CEF393698}"/>
              </a:ext>
            </a:extLst>
          </p:cNvPr>
          <p:cNvSpPr/>
          <p:nvPr/>
        </p:nvSpPr>
        <p:spPr>
          <a:xfrm>
            <a:off x="4073236" y="4821382"/>
            <a:ext cx="4267200" cy="87283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402959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4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6AFC5-C5FD-4E4F-A4C0-47005401A2F8}"/>
              </a:ext>
            </a:extLst>
          </p:cNvPr>
          <p:cNvSpPr>
            <a:spLocks noGrp="1"/>
          </p:cNvSpPr>
          <p:nvPr>
            <p:ph type="title"/>
          </p:nvPr>
        </p:nvSpPr>
        <p:spPr>
          <a:xfrm>
            <a:off x="9093496" y="618681"/>
            <a:ext cx="2613872" cy="5590095"/>
          </a:xfrm>
        </p:spPr>
        <p:txBody>
          <a:bodyPr vert="horz" lIns="91440" tIns="45720" rIns="91440" bIns="45720" rtlCol="0" anchor="ctr">
            <a:normAutofit/>
          </a:bodyPr>
          <a:lstStyle/>
          <a:p>
            <a:r>
              <a:rPr lang="en-US" sz="3600" dirty="0">
                <a:solidFill>
                  <a:srgbClr val="FFFFFF"/>
                </a:solidFill>
                <a:latin typeface="Google Sans"/>
              </a:rPr>
              <a:t>Admin Panel</a:t>
            </a:r>
            <a:br>
              <a:rPr lang="en-US" sz="3600" dirty="0">
                <a:solidFill>
                  <a:srgbClr val="FFFFFF"/>
                </a:solidFill>
              </a:rPr>
            </a:br>
            <a:r>
              <a:rPr lang="en-GB" sz="2000" dirty="0">
                <a:solidFill>
                  <a:schemeClr val="bg1">
                    <a:lumMod val="95000"/>
                  </a:schemeClr>
                </a:solidFill>
                <a:effectLst/>
                <a:latin typeface="Google Sans"/>
                <a:ea typeface="Calibri" panose="020F0502020204030204" pitchFamily="34" charset="0"/>
                <a:cs typeface="Times New Roman" panose="02020603050405020304" pitchFamily="18" charset="0"/>
              </a:rPr>
              <a:t>Admin panel can control the user. Admin have the power to delete any user information and restrict his/her access.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phical user interface, table&#10;&#10;Description automatically generated">
            <a:extLst>
              <a:ext uri="{FF2B5EF4-FFF2-40B4-BE49-F238E27FC236}">
                <a16:creationId xmlns:a16="http://schemas.microsoft.com/office/drawing/2014/main" id="{F52C7A25-3B48-4460-9D16-BCC3161013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72" b="-1"/>
          <a:stretch/>
        </p:blipFill>
        <p:spPr>
          <a:xfrm>
            <a:off x="976251" y="942538"/>
            <a:ext cx="7163222" cy="4808332"/>
          </a:xfrm>
          <a:prstGeom prst="rect">
            <a:avLst/>
          </a:prstGeom>
          <a:effectLst/>
        </p:spPr>
      </p:pic>
      <p:sp>
        <p:nvSpPr>
          <p:cNvPr id="6" name="TextBox 5">
            <a:extLst>
              <a:ext uri="{FF2B5EF4-FFF2-40B4-BE49-F238E27FC236}">
                <a16:creationId xmlns:a16="http://schemas.microsoft.com/office/drawing/2014/main" id="{C338FBFD-4240-4E73-B457-BABF7416A451}"/>
              </a:ext>
            </a:extLst>
          </p:cNvPr>
          <p:cNvSpPr txBox="1"/>
          <p:nvPr/>
        </p:nvSpPr>
        <p:spPr>
          <a:xfrm>
            <a:off x="1108364" y="2216727"/>
            <a:ext cx="1330036" cy="369332"/>
          </a:xfrm>
          <a:prstGeom prst="rect">
            <a:avLst/>
          </a:prstGeom>
          <a:noFill/>
        </p:spPr>
        <p:txBody>
          <a:bodyPr wrap="square" rtlCol="0">
            <a:spAutoFit/>
          </a:bodyPr>
          <a:lstStyle/>
          <a:p>
            <a:r>
              <a:rPr lang="en-GB" dirty="0"/>
              <a:t>ID:</a:t>
            </a:r>
          </a:p>
        </p:txBody>
      </p:sp>
      <p:sp>
        <p:nvSpPr>
          <p:cNvPr id="7" name="TextBox 6">
            <a:extLst>
              <a:ext uri="{FF2B5EF4-FFF2-40B4-BE49-F238E27FC236}">
                <a16:creationId xmlns:a16="http://schemas.microsoft.com/office/drawing/2014/main" id="{7FCB1A59-CF07-438F-8DC1-FCB12865C9E2}"/>
              </a:ext>
            </a:extLst>
          </p:cNvPr>
          <p:cNvSpPr txBox="1"/>
          <p:nvPr/>
        </p:nvSpPr>
        <p:spPr>
          <a:xfrm>
            <a:off x="1205381" y="2613769"/>
            <a:ext cx="1440872" cy="369332"/>
          </a:xfrm>
          <a:prstGeom prst="rect">
            <a:avLst/>
          </a:prstGeom>
          <a:noFill/>
        </p:spPr>
        <p:txBody>
          <a:bodyPr wrap="square" rtlCol="0">
            <a:spAutoFit/>
          </a:bodyPr>
          <a:lstStyle/>
          <a:p>
            <a:r>
              <a:rPr lang="en-GB" dirty="0" err="1">
                <a:solidFill>
                  <a:schemeClr val="accent2"/>
                </a:solidFill>
              </a:rPr>
              <a:t>sdf</a:t>
            </a:r>
            <a:endParaRPr lang="en-GB" dirty="0">
              <a:solidFill>
                <a:schemeClr val="accent2"/>
              </a:solidFill>
            </a:endParaRPr>
          </a:p>
        </p:txBody>
      </p:sp>
      <p:sp>
        <p:nvSpPr>
          <p:cNvPr id="8" name="Rectangle 7">
            <a:extLst>
              <a:ext uri="{FF2B5EF4-FFF2-40B4-BE49-F238E27FC236}">
                <a16:creationId xmlns:a16="http://schemas.microsoft.com/office/drawing/2014/main" id="{F3C5F16D-E94C-47BD-A17E-9496960E9EC9}"/>
              </a:ext>
            </a:extLst>
          </p:cNvPr>
          <p:cNvSpPr/>
          <p:nvPr/>
        </p:nvSpPr>
        <p:spPr>
          <a:xfrm>
            <a:off x="1108364" y="3429000"/>
            <a:ext cx="2535381" cy="108758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262310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CA4C4-A953-4CAA-A5C5-B6F1F9D680F7}"/>
              </a:ext>
            </a:extLst>
          </p:cNvPr>
          <p:cNvSpPr>
            <a:spLocks noGrp="1"/>
          </p:cNvSpPr>
          <p:nvPr>
            <p:ph type="title"/>
          </p:nvPr>
        </p:nvSpPr>
        <p:spPr>
          <a:xfrm>
            <a:off x="9152899" y="2005647"/>
            <a:ext cx="2469624" cy="2846070"/>
          </a:xfrm>
        </p:spPr>
        <p:txBody>
          <a:bodyPr vert="horz" lIns="91440" tIns="45720" rIns="91440" bIns="45720" rtlCol="0" anchor="ctr">
            <a:normAutofit/>
          </a:bodyPr>
          <a:lstStyle/>
          <a:p>
            <a:r>
              <a:rPr lang="en-US" sz="3700" b="1" dirty="0">
                <a:effectLst/>
                <a:latin typeface="Google Sans"/>
              </a:rPr>
              <a:t>Program Diagram</a:t>
            </a:r>
            <a:endParaRPr lang="en-US" sz="3700" b="1" dirty="0">
              <a:latin typeface="Google Sans"/>
            </a:endParaRP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44A2B1D-89A3-4B48-B9EF-20E7AFA2D8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r="-1192" b="1"/>
          <a:stretch/>
        </p:blipFill>
        <p:spPr>
          <a:xfrm>
            <a:off x="302084" y="981786"/>
            <a:ext cx="8128955"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63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4FFFF80D-7206-418A-B9B6-FD3FCB059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721" y="427784"/>
            <a:ext cx="9144558" cy="3625947"/>
          </a:xfrm>
        </p:spPr>
      </p:pic>
      <p:sp>
        <p:nvSpPr>
          <p:cNvPr id="6" name="TextBox 5">
            <a:extLst>
              <a:ext uri="{FF2B5EF4-FFF2-40B4-BE49-F238E27FC236}">
                <a16:creationId xmlns:a16="http://schemas.microsoft.com/office/drawing/2014/main" id="{3458215E-7CD1-417C-A9EF-CA6B3CFDCB53}"/>
              </a:ext>
            </a:extLst>
          </p:cNvPr>
          <p:cNvSpPr txBox="1"/>
          <p:nvPr/>
        </p:nvSpPr>
        <p:spPr>
          <a:xfrm>
            <a:off x="1877291" y="4322135"/>
            <a:ext cx="8437418" cy="646331"/>
          </a:xfrm>
          <a:prstGeom prst="rect">
            <a:avLst/>
          </a:prstGeom>
          <a:noFill/>
          <a:ln>
            <a:solidFill>
              <a:schemeClr val="accent2"/>
            </a:solidFill>
          </a:ln>
        </p:spPr>
        <p:txBody>
          <a:bodyPr wrap="square" rtlCol="0">
            <a:spAutoFit/>
          </a:bodyPr>
          <a:lstStyle/>
          <a:p>
            <a:r>
              <a:rPr lang="en-GB" dirty="0"/>
              <a:t>Here, object created of </a:t>
            </a:r>
            <a:r>
              <a:rPr lang="en-GB" dirty="0" err="1"/>
              <a:t>View_Log_In</a:t>
            </a:r>
            <a:r>
              <a:rPr lang="en-GB" dirty="0"/>
              <a:t> class as </a:t>
            </a:r>
            <a:r>
              <a:rPr lang="en-GB" dirty="0" err="1"/>
              <a:t>viewObj</a:t>
            </a:r>
            <a:endParaRPr lang="en-GB" dirty="0"/>
          </a:p>
          <a:p>
            <a:endParaRPr lang="en-GB" dirty="0"/>
          </a:p>
        </p:txBody>
      </p:sp>
      <p:cxnSp>
        <p:nvCxnSpPr>
          <p:cNvPr id="14" name="Connector: Elbow 13">
            <a:extLst>
              <a:ext uri="{FF2B5EF4-FFF2-40B4-BE49-F238E27FC236}">
                <a16:creationId xmlns:a16="http://schemas.microsoft.com/office/drawing/2014/main" id="{53AB2C79-BFBB-41FE-8ECB-1DAE1DDDF4D6}"/>
              </a:ext>
            </a:extLst>
          </p:cNvPr>
          <p:cNvCxnSpPr>
            <a:cxnSpLocks/>
          </p:cNvCxnSpPr>
          <p:nvPr/>
        </p:nvCxnSpPr>
        <p:spPr>
          <a:xfrm rot="5400000">
            <a:off x="-71286" y="2523541"/>
            <a:ext cx="2761082" cy="1482437"/>
          </a:xfrm>
          <a:prstGeom prst="bentConnector3">
            <a:avLst>
              <a:gd name="adj1" fmla="val 826"/>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28159B60-61D3-4D0A-ACA4-FF06C6C71DDC}"/>
              </a:ext>
            </a:extLst>
          </p:cNvPr>
          <p:cNvCxnSpPr>
            <a:endCxn id="6" idx="1"/>
          </p:cNvCxnSpPr>
          <p:nvPr/>
        </p:nvCxnSpPr>
        <p:spPr>
          <a:xfrm>
            <a:off x="581891" y="4645300"/>
            <a:ext cx="1295400"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5718C528-EFFF-46DB-9892-05B61197EF76}"/>
              </a:ext>
            </a:extLst>
          </p:cNvPr>
          <p:cNvSpPr txBox="1"/>
          <p:nvPr/>
        </p:nvSpPr>
        <p:spPr>
          <a:xfrm>
            <a:off x="1877291" y="5306291"/>
            <a:ext cx="843741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t>Here a </a:t>
            </a:r>
            <a:r>
              <a:rPr lang="en-GB" dirty="0" err="1"/>
              <a:t>viewFrame</a:t>
            </a:r>
            <a:r>
              <a:rPr lang="en-GB" dirty="0"/>
              <a:t>() method called from </a:t>
            </a:r>
            <a:r>
              <a:rPr lang="en-GB" dirty="0" err="1"/>
              <a:t>viewObj</a:t>
            </a:r>
            <a:r>
              <a:rPr lang="en-GB" dirty="0"/>
              <a:t> </a:t>
            </a:r>
          </a:p>
        </p:txBody>
      </p:sp>
      <p:cxnSp>
        <p:nvCxnSpPr>
          <p:cNvPr id="26" name="Connector: Elbow 25">
            <a:extLst>
              <a:ext uri="{FF2B5EF4-FFF2-40B4-BE49-F238E27FC236}">
                <a16:creationId xmlns:a16="http://schemas.microsoft.com/office/drawing/2014/main" id="{13FEC877-27FF-4902-97E8-9DC8A8F82491}"/>
              </a:ext>
            </a:extLst>
          </p:cNvPr>
          <p:cNvCxnSpPr>
            <a:cxnSpLocks/>
          </p:cNvCxnSpPr>
          <p:nvPr/>
        </p:nvCxnSpPr>
        <p:spPr>
          <a:xfrm rot="5400000">
            <a:off x="639283" y="3821881"/>
            <a:ext cx="2351329" cy="1025238"/>
          </a:xfrm>
          <a:prstGeom prst="bentConnector3">
            <a:avLst>
              <a:gd name="adj1" fmla="val 505"/>
            </a:avLst>
          </a:prstGeom>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AAD2717E-3370-4570-8181-1E084470284A}"/>
              </a:ext>
            </a:extLst>
          </p:cNvPr>
          <p:cNvCxnSpPr/>
          <p:nvPr/>
        </p:nvCxnSpPr>
        <p:spPr>
          <a:xfrm>
            <a:off x="1302328" y="5510165"/>
            <a:ext cx="4710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Rectangle 33">
            <a:extLst>
              <a:ext uri="{FF2B5EF4-FFF2-40B4-BE49-F238E27FC236}">
                <a16:creationId xmlns:a16="http://schemas.microsoft.com/office/drawing/2014/main" id="{0FC741D9-0C3B-483E-A388-640562DDA467}"/>
              </a:ext>
            </a:extLst>
          </p:cNvPr>
          <p:cNvSpPr/>
          <p:nvPr/>
        </p:nvSpPr>
        <p:spPr>
          <a:xfrm>
            <a:off x="360218" y="4031673"/>
            <a:ext cx="193961" cy="1274618"/>
          </a:xfrm>
          <a:prstGeom prst="rect">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35" name="Rectangle 34">
            <a:extLst>
              <a:ext uri="{FF2B5EF4-FFF2-40B4-BE49-F238E27FC236}">
                <a16:creationId xmlns:a16="http://schemas.microsoft.com/office/drawing/2014/main" id="{F0147C40-3564-40D6-A01B-2E371629F24F}"/>
              </a:ext>
            </a:extLst>
          </p:cNvPr>
          <p:cNvSpPr/>
          <p:nvPr/>
        </p:nvSpPr>
        <p:spPr>
          <a:xfrm>
            <a:off x="591593" y="3796148"/>
            <a:ext cx="45719" cy="831265"/>
          </a:xfrm>
          <a:prstGeom prst="rect">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39637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0C96BC8E-1B19-441D-B697-45011F0EC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777" y="172229"/>
            <a:ext cx="9312445" cy="3748608"/>
          </a:xfrm>
        </p:spPr>
      </p:pic>
      <p:sp>
        <p:nvSpPr>
          <p:cNvPr id="6" name="TextBox 5">
            <a:extLst>
              <a:ext uri="{FF2B5EF4-FFF2-40B4-BE49-F238E27FC236}">
                <a16:creationId xmlns:a16="http://schemas.microsoft.com/office/drawing/2014/main" id="{ED9C2B29-60FA-486C-A354-2394E1A9B787}"/>
              </a:ext>
            </a:extLst>
          </p:cNvPr>
          <p:cNvSpPr txBox="1"/>
          <p:nvPr/>
        </p:nvSpPr>
        <p:spPr>
          <a:xfrm>
            <a:off x="1468582" y="4239491"/>
            <a:ext cx="9296400" cy="369332"/>
          </a:xfrm>
          <a:prstGeom prst="rect">
            <a:avLst/>
          </a:prstGeom>
          <a:noFill/>
          <a:ln>
            <a:solidFill>
              <a:schemeClr val="accent2"/>
            </a:solidFill>
          </a:ln>
        </p:spPr>
        <p:txBody>
          <a:bodyPr wrap="square" rtlCol="0">
            <a:spAutoFit/>
          </a:bodyPr>
          <a:lstStyle/>
          <a:p>
            <a:r>
              <a:rPr lang="en-GB" dirty="0"/>
              <a:t>This </a:t>
            </a:r>
            <a:r>
              <a:rPr lang="en-GB" dirty="0" err="1"/>
              <a:t>viewFrame</a:t>
            </a:r>
            <a:r>
              <a:rPr lang="en-GB" dirty="0"/>
              <a:t> method that we called earlier from Object named </a:t>
            </a:r>
            <a:r>
              <a:rPr lang="en-GB" dirty="0" err="1"/>
              <a:t>viewObj</a:t>
            </a:r>
            <a:r>
              <a:rPr lang="en-GB" dirty="0"/>
              <a:t> </a:t>
            </a:r>
          </a:p>
        </p:txBody>
      </p:sp>
    </p:spTree>
    <p:extLst>
      <p:ext uri="{BB962C8B-B14F-4D97-AF65-F5344CB8AC3E}">
        <p14:creationId xmlns:p14="http://schemas.microsoft.com/office/powerpoint/2010/main" val="421039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32437079-D5E5-4A85-A2CB-3BEAE0E6F4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939"/>
          <a:stretch/>
        </p:blipFill>
        <p:spPr>
          <a:xfrm>
            <a:off x="320040" y="320040"/>
            <a:ext cx="11548872" cy="4303462"/>
          </a:xfrm>
          <a:prstGeom prst="rect">
            <a:avLst/>
          </a:prstGeom>
        </p:spPr>
      </p:pic>
      <p:sp>
        <p:nvSpPr>
          <p:cNvPr id="13" name="Rectangle 1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259EFA-FCC7-4FE2-B0B8-ED01B7D6BBC2}"/>
              </a:ext>
            </a:extLst>
          </p:cNvPr>
          <p:cNvSpPr txBox="1"/>
          <p:nvPr/>
        </p:nvSpPr>
        <p:spPr>
          <a:xfrm>
            <a:off x="4197580" y="5067752"/>
            <a:ext cx="7172773" cy="134599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solidFill>
                  <a:schemeClr val="bg1"/>
                </a:solidFill>
                <a:latin typeface="Google Sans"/>
              </a:rPr>
              <a:t>Here is an example of Inheritance.</a:t>
            </a:r>
          </a:p>
          <a:p>
            <a:pPr indent="-228600">
              <a:lnSpc>
                <a:spcPct val="90000"/>
              </a:lnSpc>
              <a:spcAft>
                <a:spcPts val="600"/>
              </a:spcAft>
              <a:buFont typeface="Arial" panose="020B0604020202020204" pitchFamily="34" charset="0"/>
              <a:buChar char="•"/>
            </a:pPr>
            <a:r>
              <a:rPr lang="en-US" sz="1700" dirty="0">
                <a:solidFill>
                  <a:schemeClr val="bg1"/>
                </a:solidFill>
                <a:latin typeface="Google Sans"/>
              </a:rPr>
              <a:t>In here </a:t>
            </a:r>
            <a:r>
              <a:rPr lang="en-US" sz="1700" dirty="0" err="1">
                <a:solidFill>
                  <a:schemeClr val="bg1"/>
                </a:solidFill>
                <a:latin typeface="Google Sans"/>
              </a:rPr>
              <a:t>View_Log_In</a:t>
            </a:r>
            <a:r>
              <a:rPr lang="en-US" sz="1700" dirty="0">
                <a:solidFill>
                  <a:schemeClr val="bg1"/>
                </a:solidFill>
                <a:latin typeface="Google Sans"/>
              </a:rPr>
              <a:t> class extends </a:t>
            </a:r>
            <a:r>
              <a:rPr lang="en-US" sz="1700" dirty="0" err="1">
                <a:solidFill>
                  <a:schemeClr val="bg1"/>
                </a:solidFill>
                <a:latin typeface="Google Sans"/>
              </a:rPr>
              <a:t>Jframe</a:t>
            </a:r>
            <a:r>
              <a:rPr lang="en-US" sz="1700" dirty="0">
                <a:solidFill>
                  <a:schemeClr val="bg1"/>
                </a:solidFill>
                <a:latin typeface="Google Sans"/>
              </a:rPr>
              <a:t> package that already exist in java          swing </a:t>
            </a: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sp>
        <p:nvSpPr>
          <p:cNvPr id="7" name="TextBox 6">
            <a:extLst>
              <a:ext uri="{FF2B5EF4-FFF2-40B4-BE49-F238E27FC236}">
                <a16:creationId xmlns:a16="http://schemas.microsoft.com/office/drawing/2014/main" id="{9925B907-4397-4390-9247-F2A483CFE0CD}"/>
              </a:ext>
            </a:extLst>
          </p:cNvPr>
          <p:cNvSpPr txBox="1"/>
          <p:nvPr/>
        </p:nvSpPr>
        <p:spPr>
          <a:xfrm>
            <a:off x="560208" y="5244637"/>
            <a:ext cx="3338946" cy="830997"/>
          </a:xfrm>
          <a:prstGeom prst="rect">
            <a:avLst/>
          </a:prstGeom>
          <a:noFill/>
        </p:spPr>
        <p:txBody>
          <a:bodyPr wrap="square" rtlCol="0">
            <a:spAutoFit/>
          </a:bodyPr>
          <a:lstStyle/>
          <a:p>
            <a:r>
              <a:rPr lang="en-GB" sz="4800" dirty="0">
                <a:solidFill>
                  <a:schemeClr val="accent2"/>
                </a:solidFill>
              </a:rPr>
              <a:t>Inheritance</a:t>
            </a:r>
          </a:p>
        </p:txBody>
      </p:sp>
    </p:spTree>
    <p:extLst>
      <p:ext uri="{BB962C8B-B14F-4D97-AF65-F5344CB8AC3E}">
        <p14:creationId xmlns:p14="http://schemas.microsoft.com/office/powerpoint/2010/main" val="10151064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2534935-CF59-45FE-A691-C64742F397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733" t="254" r="-17528" b="-36575"/>
          <a:stretch/>
        </p:blipFill>
        <p:spPr>
          <a:xfrm>
            <a:off x="320040" y="320040"/>
            <a:ext cx="11548872" cy="6035040"/>
          </a:xfrm>
          <a:prstGeom prst="rect">
            <a:avLst/>
          </a:prstGeom>
        </p:spPr>
      </p:pic>
      <p:sp>
        <p:nvSpPr>
          <p:cNvPr id="13" name="Rectangle 1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D9D6AA-2E84-42D3-9AE0-DD0A36B60C7D}"/>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a:lnSpc>
                <a:spcPct val="90000"/>
              </a:lnSpc>
              <a:spcAft>
                <a:spcPts val="600"/>
              </a:spcAft>
            </a:pPr>
            <a:r>
              <a:rPr lang="en-US" sz="1700" dirty="0">
                <a:solidFill>
                  <a:schemeClr val="bg1"/>
                </a:solidFill>
                <a:latin typeface="Google Sans"/>
              </a:rPr>
              <a:t>Here is a example of ActionListener overriding method. </a:t>
            </a:r>
          </a:p>
          <a:p>
            <a:pPr>
              <a:lnSpc>
                <a:spcPct val="90000"/>
              </a:lnSpc>
              <a:spcAft>
                <a:spcPts val="600"/>
              </a:spcAft>
            </a:pPr>
            <a:r>
              <a:rPr lang="en-US" sz="1700" dirty="0">
                <a:solidFill>
                  <a:schemeClr val="bg1"/>
                </a:solidFill>
                <a:latin typeface="Google Sans"/>
              </a:rPr>
              <a:t>Its overriding each other according to the action performed.</a:t>
            </a:r>
          </a:p>
        </p:txBody>
      </p:sp>
      <p:sp>
        <p:nvSpPr>
          <p:cNvPr id="7" name="TextBox 6">
            <a:extLst>
              <a:ext uri="{FF2B5EF4-FFF2-40B4-BE49-F238E27FC236}">
                <a16:creationId xmlns:a16="http://schemas.microsoft.com/office/drawing/2014/main" id="{B754CEF8-93D5-42AD-BC1E-B332AABD651E}"/>
              </a:ext>
            </a:extLst>
          </p:cNvPr>
          <p:cNvSpPr txBox="1"/>
          <p:nvPr/>
        </p:nvSpPr>
        <p:spPr>
          <a:xfrm>
            <a:off x="641603" y="5255277"/>
            <a:ext cx="3544818" cy="923330"/>
          </a:xfrm>
          <a:prstGeom prst="rect">
            <a:avLst/>
          </a:prstGeom>
          <a:noFill/>
        </p:spPr>
        <p:txBody>
          <a:bodyPr wrap="square" rtlCol="0">
            <a:spAutoFit/>
          </a:bodyPr>
          <a:lstStyle/>
          <a:p>
            <a:r>
              <a:rPr lang="en-GB" sz="5400" dirty="0">
                <a:solidFill>
                  <a:schemeClr val="accent2"/>
                </a:solidFill>
                <a:latin typeface="Google Sans"/>
              </a:rPr>
              <a:t>Override</a:t>
            </a:r>
          </a:p>
        </p:txBody>
      </p:sp>
    </p:spTree>
    <p:extLst>
      <p:ext uri="{BB962C8B-B14F-4D97-AF65-F5344CB8AC3E}">
        <p14:creationId xmlns:p14="http://schemas.microsoft.com/office/powerpoint/2010/main" val="29634767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4F5F-8C09-4AAE-9EDE-00A71F17D508}"/>
              </a:ext>
            </a:extLst>
          </p:cNvPr>
          <p:cNvSpPr>
            <a:spLocks noGrp="1"/>
          </p:cNvSpPr>
          <p:nvPr>
            <p:ph type="title"/>
          </p:nvPr>
        </p:nvSpPr>
        <p:spPr>
          <a:xfrm>
            <a:off x="838200" y="365125"/>
            <a:ext cx="10515600" cy="1103457"/>
          </a:xfrm>
        </p:spPr>
        <p:txBody>
          <a:bodyPr>
            <a:normAutofit/>
          </a:bodyPr>
          <a:lstStyle/>
          <a:p>
            <a:r>
              <a:rPr lang="en-GB" sz="4800" b="1" dirty="0"/>
              <a:t>Introduction</a:t>
            </a:r>
          </a:p>
        </p:txBody>
      </p:sp>
      <p:sp>
        <p:nvSpPr>
          <p:cNvPr id="3" name="Content Placeholder 2">
            <a:extLst>
              <a:ext uri="{FF2B5EF4-FFF2-40B4-BE49-F238E27FC236}">
                <a16:creationId xmlns:a16="http://schemas.microsoft.com/office/drawing/2014/main" id="{3A0ACA1E-A14C-48AF-9B70-570185D87545}"/>
              </a:ext>
            </a:extLst>
          </p:cNvPr>
          <p:cNvSpPr>
            <a:spLocks noGrp="1"/>
          </p:cNvSpPr>
          <p:nvPr>
            <p:ph idx="1"/>
          </p:nvPr>
        </p:nvSpPr>
        <p:spPr/>
        <p:txBody>
          <a:bodyPr>
            <a:normAutofit/>
          </a:bodyPr>
          <a:lstStyle/>
          <a:p>
            <a:pPr marL="0" indent="0">
              <a:buNone/>
            </a:pPr>
            <a:r>
              <a:rPr lang="en-GB" sz="3200" dirty="0">
                <a:ln>
                  <a:noFill/>
                </a:ln>
                <a:solidFill>
                  <a:srgbClr val="000000"/>
                </a:solidFill>
                <a:effectLst>
                  <a:outerShdw blurRad="38100" dist="25400" dir="5400000" algn="ctr">
                    <a:srgbClr val="6E747A">
                      <a:alpha val="43000"/>
                    </a:srgbClr>
                  </a:outerShdw>
                </a:effectLst>
                <a:latin typeface="Google Sans"/>
                <a:ea typeface="Calibri" panose="020F0502020204030204" pitchFamily="34" charset="0"/>
                <a:cs typeface="Times New Roman" panose="02020603050405020304" pitchFamily="18" charset="0"/>
              </a:rPr>
              <a:t>Online class maintenance system help student as well as teacher to keep track of the class but also have a feature that make it easy to get the attendance from the students. It includes a personal profile login system, that give access to the features. It also has an easy to registration system. Teacher can store the attendance data on database. Software has a admin panel from there a admin can make changes to the existing database but do not have permission to edit the attendance system.</a:t>
            </a:r>
            <a:endParaRPr lang="en-GB" sz="3200" dirty="0">
              <a:effectLst/>
              <a:latin typeface="Google San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08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623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01657E6-26E3-4638-BC80-D9E36F594D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25" r="9849"/>
          <a:stretch/>
        </p:blipFill>
        <p:spPr>
          <a:xfrm>
            <a:off x="646744" y="543270"/>
            <a:ext cx="4809175" cy="5771439"/>
          </a:xfrm>
          <a:prstGeom prst="rect">
            <a:avLst/>
          </a:prstGeom>
          <a:effectLst/>
        </p:spPr>
      </p:pic>
      <p:sp>
        <p:nvSpPr>
          <p:cNvPr id="6" name="TextBox 5">
            <a:extLst>
              <a:ext uri="{FF2B5EF4-FFF2-40B4-BE49-F238E27FC236}">
                <a16:creationId xmlns:a16="http://schemas.microsoft.com/office/drawing/2014/main" id="{E05CC90E-DCC3-4C4A-9721-21040BCDE8FD}"/>
              </a:ext>
            </a:extLst>
          </p:cNvPr>
          <p:cNvSpPr txBox="1"/>
          <p:nvPr/>
        </p:nvSpPr>
        <p:spPr>
          <a:xfrm>
            <a:off x="6705599" y="2767269"/>
            <a:ext cx="4839655" cy="1323439"/>
          </a:xfrm>
          <a:prstGeom prst="rect">
            <a:avLst/>
          </a:prstGeom>
          <a:noFill/>
        </p:spPr>
        <p:txBody>
          <a:bodyPr wrap="square" rtlCol="0">
            <a:spAutoFit/>
          </a:bodyPr>
          <a:lstStyle/>
          <a:p>
            <a:pPr algn="ctr"/>
            <a:r>
              <a:rPr lang="en-GB" sz="8000" dirty="0">
                <a:solidFill>
                  <a:srgbClr val="0070C0"/>
                </a:solidFill>
              </a:rPr>
              <a:t>Thank You</a:t>
            </a:r>
          </a:p>
        </p:txBody>
      </p:sp>
    </p:spTree>
    <p:extLst>
      <p:ext uri="{BB962C8B-B14F-4D97-AF65-F5344CB8AC3E}">
        <p14:creationId xmlns:p14="http://schemas.microsoft.com/office/powerpoint/2010/main" val="18025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6"/>
                                        </p:tgtEl>
                                        <p:attrNameLst>
                                          <p:attrName>ppt_x</p:attrName>
                                          <p:attrName>ppt_y</p:attrName>
                                        </p:attrNameLst>
                                      </p:cBhvr>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A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0C4F1-3975-4F00-AA4D-A1818E71AE33}"/>
              </a:ext>
            </a:extLst>
          </p:cNvPr>
          <p:cNvSpPr>
            <a:spLocks noGrp="1"/>
          </p:cNvSpPr>
          <p:nvPr>
            <p:ph type="title"/>
          </p:nvPr>
        </p:nvSpPr>
        <p:spPr>
          <a:xfrm>
            <a:off x="9093496" y="618681"/>
            <a:ext cx="2613872" cy="4794567"/>
          </a:xfrm>
        </p:spPr>
        <p:txBody>
          <a:bodyPr vert="horz" lIns="91440" tIns="45720" rIns="91440" bIns="45720" rtlCol="0" anchor="ctr">
            <a:normAutofit fontScale="90000"/>
          </a:bodyPr>
          <a:lstStyle/>
          <a:p>
            <a:r>
              <a:rPr lang="en-US" dirty="0">
                <a:solidFill>
                  <a:srgbClr val="FFFFFF"/>
                </a:solidFill>
              </a:rPr>
              <a:t>Login Page</a:t>
            </a:r>
            <a:br>
              <a:rPr lang="en-US" dirty="0">
                <a:solidFill>
                  <a:srgbClr val="FFFFFF"/>
                </a:solidFill>
              </a:rPr>
            </a:br>
            <a:br>
              <a:rPr lang="en-US" dirty="0">
                <a:solidFill>
                  <a:srgbClr val="FFFFFF"/>
                </a:solidFill>
              </a:rPr>
            </a:br>
            <a:r>
              <a:rPr lang="en-GB" sz="2200" b="1" kern="0" dirty="0">
                <a:solidFill>
                  <a:srgbClr val="000000"/>
                </a:solidFill>
                <a:effectLst/>
                <a:latin typeface="Google Sans"/>
                <a:ea typeface="Times New Roman" panose="02020603050405020304" pitchFamily="18" charset="0"/>
                <a:cs typeface="Times New Roman" panose="02020603050405020304" pitchFamily="18" charset="0"/>
              </a:rPr>
              <a:t>Login page is the first page of our program. User must have to provide login information to get access to the next page. In case user first time using this program, he/she can register by clicking ‘Register’ button.</a:t>
            </a:r>
            <a:br>
              <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E203803F-05EB-4828-986B-B8A3BCC037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661363" y="649224"/>
            <a:ext cx="7792998" cy="5231071"/>
          </a:xfrm>
          <a:prstGeom prst="rect">
            <a:avLst/>
          </a:prstGeom>
          <a:effectLst/>
        </p:spPr>
      </p:pic>
      <p:sp>
        <p:nvSpPr>
          <p:cNvPr id="6" name="Rectangle 5">
            <a:extLst>
              <a:ext uri="{FF2B5EF4-FFF2-40B4-BE49-F238E27FC236}">
                <a16:creationId xmlns:a16="http://schemas.microsoft.com/office/drawing/2014/main" id="{A7C3B765-C3B3-4FEA-94C2-4E8DD3D60C5E}"/>
              </a:ext>
            </a:extLst>
          </p:cNvPr>
          <p:cNvSpPr/>
          <p:nvPr/>
        </p:nvSpPr>
        <p:spPr>
          <a:xfrm>
            <a:off x="4738255" y="2743200"/>
            <a:ext cx="3366654" cy="19812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7" name="TextBox 6">
            <a:extLst>
              <a:ext uri="{FF2B5EF4-FFF2-40B4-BE49-F238E27FC236}">
                <a16:creationId xmlns:a16="http://schemas.microsoft.com/office/drawing/2014/main" id="{32897C55-E72A-406C-B739-60B93B295FF0}"/>
              </a:ext>
            </a:extLst>
          </p:cNvPr>
          <p:cNvSpPr txBox="1"/>
          <p:nvPr/>
        </p:nvSpPr>
        <p:spPr>
          <a:xfrm>
            <a:off x="4738255" y="2285999"/>
            <a:ext cx="3366654" cy="369332"/>
          </a:xfrm>
          <a:prstGeom prst="rect">
            <a:avLst/>
          </a:prstGeom>
          <a:noFill/>
        </p:spPr>
        <p:txBody>
          <a:bodyPr wrap="square" rtlCol="0">
            <a:spAutoFit/>
          </a:bodyPr>
          <a:lstStyle/>
          <a:p>
            <a:pPr algn="ctr"/>
            <a:r>
              <a:rPr lang="en-GB" dirty="0">
                <a:solidFill>
                  <a:schemeClr val="accent2"/>
                </a:solidFill>
              </a:rPr>
              <a:t>Login Info</a:t>
            </a:r>
          </a:p>
        </p:txBody>
      </p:sp>
      <p:sp>
        <p:nvSpPr>
          <p:cNvPr id="8" name="TextBox 7">
            <a:extLst>
              <a:ext uri="{FF2B5EF4-FFF2-40B4-BE49-F238E27FC236}">
                <a16:creationId xmlns:a16="http://schemas.microsoft.com/office/drawing/2014/main" id="{E4F8C353-E959-4324-8CE4-64A62EEB2C05}"/>
              </a:ext>
            </a:extLst>
          </p:cNvPr>
          <p:cNvSpPr txBox="1"/>
          <p:nvPr/>
        </p:nvSpPr>
        <p:spPr>
          <a:xfrm>
            <a:off x="6033653" y="3264759"/>
            <a:ext cx="1039091" cy="369332"/>
          </a:xfrm>
          <a:prstGeom prst="rect">
            <a:avLst/>
          </a:prstGeom>
          <a:noFill/>
        </p:spPr>
        <p:txBody>
          <a:bodyPr wrap="square" rtlCol="0">
            <a:spAutoFit/>
          </a:bodyPr>
          <a:lstStyle/>
          <a:p>
            <a:r>
              <a:rPr lang="en-GB" dirty="0">
                <a:solidFill>
                  <a:schemeClr val="accent2"/>
                </a:solidFill>
              </a:rPr>
              <a:t>ID</a:t>
            </a:r>
          </a:p>
        </p:txBody>
      </p:sp>
      <p:sp>
        <p:nvSpPr>
          <p:cNvPr id="9" name="TextBox 8">
            <a:extLst>
              <a:ext uri="{FF2B5EF4-FFF2-40B4-BE49-F238E27FC236}">
                <a16:creationId xmlns:a16="http://schemas.microsoft.com/office/drawing/2014/main" id="{EE0E7D11-0FE9-452A-9AD5-67463E37C717}"/>
              </a:ext>
            </a:extLst>
          </p:cNvPr>
          <p:cNvSpPr txBox="1"/>
          <p:nvPr/>
        </p:nvSpPr>
        <p:spPr>
          <a:xfrm>
            <a:off x="5971308" y="3713375"/>
            <a:ext cx="1163782" cy="369332"/>
          </a:xfrm>
          <a:prstGeom prst="rect">
            <a:avLst/>
          </a:prstGeom>
          <a:noFill/>
        </p:spPr>
        <p:txBody>
          <a:bodyPr wrap="square" rtlCol="0">
            <a:spAutoFit/>
          </a:bodyPr>
          <a:lstStyle/>
          <a:p>
            <a:r>
              <a:rPr lang="en-GB" dirty="0">
                <a:solidFill>
                  <a:schemeClr val="accent2"/>
                </a:solidFill>
              </a:rPr>
              <a:t>Password</a:t>
            </a:r>
          </a:p>
        </p:txBody>
      </p:sp>
      <p:sp>
        <p:nvSpPr>
          <p:cNvPr id="11" name="Rectangle 10">
            <a:extLst>
              <a:ext uri="{FF2B5EF4-FFF2-40B4-BE49-F238E27FC236}">
                <a16:creationId xmlns:a16="http://schemas.microsoft.com/office/drawing/2014/main" id="{0ED05C1C-51E2-4880-B283-F29301298439}"/>
              </a:ext>
            </a:extLst>
          </p:cNvPr>
          <p:cNvSpPr/>
          <p:nvPr/>
        </p:nvSpPr>
        <p:spPr>
          <a:xfrm>
            <a:off x="5638800" y="4170576"/>
            <a:ext cx="900547" cy="43369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3" name="TextBox 12">
            <a:extLst>
              <a:ext uri="{FF2B5EF4-FFF2-40B4-BE49-F238E27FC236}">
                <a16:creationId xmlns:a16="http://schemas.microsoft.com/office/drawing/2014/main" id="{8B41667A-324D-4612-8933-3FD781342BB5}"/>
              </a:ext>
            </a:extLst>
          </p:cNvPr>
          <p:cNvSpPr txBox="1"/>
          <p:nvPr/>
        </p:nvSpPr>
        <p:spPr>
          <a:xfrm>
            <a:off x="6539347" y="4210044"/>
            <a:ext cx="1440871" cy="369332"/>
          </a:xfrm>
          <a:prstGeom prst="rect">
            <a:avLst/>
          </a:prstGeom>
          <a:noFill/>
        </p:spPr>
        <p:txBody>
          <a:bodyPr wrap="square" rtlCol="0">
            <a:spAutoFit/>
          </a:bodyPr>
          <a:lstStyle/>
          <a:p>
            <a:r>
              <a:rPr lang="en-GB" dirty="0">
                <a:solidFill>
                  <a:schemeClr val="accent2"/>
                </a:solidFill>
              </a:rPr>
              <a:t>Press to login</a:t>
            </a:r>
          </a:p>
        </p:txBody>
      </p:sp>
    </p:spTree>
    <p:extLst>
      <p:ext uri="{BB962C8B-B14F-4D97-AF65-F5344CB8AC3E}">
        <p14:creationId xmlns:p14="http://schemas.microsoft.com/office/powerpoint/2010/main" val="180442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1"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A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0C4F1-3975-4F00-AA4D-A1818E71AE33}"/>
              </a:ext>
            </a:extLst>
          </p:cNvPr>
          <p:cNvSpPr>
            <a:spLocks noGrp="1"/>
          </p:cNvSpPr>
          <p:nvPr>
            <p:ph type="title"/>
          </p:nvPr>
        </p:nvSpPr>
        <p:spPr>
          <a:xfrm>
            <a:off x="9093496" y="618681"/>
            <a:ext cx="2613872" cy="4794567"/>
          </a:xfrm>
        </p:spPr>
        <p:txBody>
          <a:bodyPr vert="horz" lIns="91440" tIns="45720" rIns="91440" bIns="45720" rtlCol="0" anchor="ctr">
            <a:normAutofit fontScale="90000"/>
          </a:bodyPr>
          <a:lstStyle/>
          <a:p>
            <a:r>
              <a:rPr lang="en-US" dirty="0">
                <a:solidFill>
                  <a:srgbClr val="FFFFFF"/>
                </a:solidFill>
              </a:rPr>
              <a:t>Login Page</a:t>
            </a:r>
            <a:br>
              <a:rPr lang="en-US" dirty="0">
                <a:solidFill>
                  <a:srgbClr val="FFFFFF"/>
                </a:solidFill>
              </a:rPr>
            </a:br>
            <a:br>
              <a:rPr lang="en-US" dirty="0">
                <a:solidFill>
                  <a:srgbClr val="FFFFFF"/>
                </a:solidFill>
              </a:rPr>
            </a:br>
            <a:r>
              <a:rPr lang="en-GB" sz="2200" b="1" kern="0" dirty="0">
                <a:solidFill>
                  <a:srgbClr val="000000"/>
                </a:solidFill>
                <a:effectLst/>
                <a:latin typeface="Google Sans"/>
                <a:ea typeface="Times New Roman" panose="02020603050405020304" pitchFamily="18" charset="0"/>
                <a:cs typeface="Times New Roman" panose="02020603050405020304" pitchFamily="18" charset="0"/>
              </a:rPr>
              <a:t>Login page is the first page of our program. User must have to provide login information to get access to the next page. In case user first time using this program, he/she can register by clicking ‘Register’ button.</a:t>
            </a:r>
            <a:br>
              <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E203803F-05EB-4828-986B-B8A3BCC037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661363" y="649224"/>
            <a:ext cx="7792998" cy="5231071"/>
          </a:xfrm>
          <a:prstGeom prst="rect">
            <a:avLst/>
          </a:prstGeom>
          <a:effectLst/>
        </p:spPr>
      </p:pic>
      <p:sp>
        <p:nvSpPr>
          <p:cNvPr id="16" name="Rectangle 15">
            <a:extLst>
              <a:ext uri="{FF2B5EF4-FFF2-40B4-BE49-F238E27FC236}">
                <a16:creationId xmlns:a16="http://schemas.microsoft.com/office/drawing/2014/main" id="{7514F57A-2701-4A54-AAC3-CC5D61DDB4EA}"/>
              </a:ext>
            </a:extLst>
          </p:cNvPr>
          <p:cNvSpPr/>
          <p:nvPr/>
        </p:nvSpPr>
        <p:spPr>
          <a:xfrm>
            <a:off x="661363" y="3429000"/>
            <a:ext cx="2786518" cy="100445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7" name="TextBox 16">
            <a:extLst>
              <a:ext uri="{FF2B5EF4-FFF2-40B4-BE49-F238E27FC236}">
                <a16:creationId xmlns:a16="http://schemas.microsoft.com/office/drawing/2014/main" id="{BC904DC2-D257-4C8E-A4EA-A4671E8EDD82}"/>
              </a:ext>
            </a:extLst>
          </p:cNvPr>
          <p:cNvSpPr txBox="1"/>
          <p:nvPr/>
        </p:nvSpPr>
        <p:spPr>
          <a:xfrm>
            <a:off x="1011382" y="4489918"/>
            <a:ext cx="2436499" cy="923330"/>
          </a:xfrm>
          <a:prstGeom prst="rect">
            <a:avLst/>
          </a:prstGeom>
          <a:noFill/>
        </p:spPr>
        <p:txBody>
          <a:bodyPr wrap="square" rtlCol="0">
            <a:spAutoFit/>
          </a:bodyPr>
          <a:lstStyle/>
          <a:p>
            <a:r>
              <a:rPr lang="en-GB" dirty="0"/>
              <a:t>Press this button to</a:t>
            </a:r>
            <a:br>
              <a:rPr lang="en-GB" dirty="0"/>
            </a:br>
            <a:r>
              <a:rPr lang="en-GB" dirty="0"/>
              <a:t>go into Registration page.</a:t>
            </a:r>
          </a:p>
        </p:txBody>
      </p:sp>
    </p:spTree>
    <p:extLst>
      <p:ext uri="{BB962C8B-B14F-4D97-AF65-F5344CB8AC3E}">
        <p14:creationId xmlns:p14="http://schemas.microsoft.com/office/powerpoint/2010/main" val="20717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27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04A45-5210-4802-9DB9-3BCC4095F50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Registration Page</a:t>
            </a:r>
            <a:br>
              <a:rPr lang="en-US" sz="3600" dirty="0">
                <a:solidFill>
                  <a:srgbClr val="FFFFFF"/>
                </a:solidFill>
              </a:rPr>
            </a:br>
            <a:br>
              <a:rPr lang="en-US" sz="3600" dirty="0">
                <a:solidFill>
                  <a:srgbClr val="FFFFFF"/>
                </a:solidFill>
              </a:rPr>
            </a:br>
            <a:r>
              <a:rPr lang="en-GB" sz="1800" dirty="0">
                <a:effectLst/>
                <a:latin typeface="Google Sans"/>
                <a:ea typeface="Calibri" panose="020F0502020204030204" pitchFamily="34" charset="0"/>
                <a:cs typeface="Times New Roman" panose="02020603050405020304" pitchFamily="18" charset="0"/>
              </a:rPr>
              <a:t>Registration page is easy to use and Student/Teacher can register himself. Student have to use their id to register and Teacher have to use his/her phone number.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95E15097-197E-4790-8FE0-EAC8884BB1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689265" y="749898"/>
            <a:ext cx="7737194" cy="5193612"/>
          </a:xfrm>
          <a:prstGeom prst="rect">
            <a:avLst/>
          </a:prstGeom>
          <a:effectLst/>
        </p:spPr>
      </p:pic>
      <p:sp>
        <p:nvSpPr>
          <p:cNvPr id="6" name="Rectangle 5">
            <a:extLst>
              <a:ext uri="{FF2B5EF4-FFF2-40B4-BE49-F238E27FC236}">
                <a16:creationId xmlns:a16="http://schemas.microsoft.com/office/drawing/2014/main" id="{BC522595-AE5A-4851-BA05-D5224FFBE198}"/>
              </a:ext>
            </a:extLst>
          </p:cNvPr>
          <p:cNvSpPr/>
          <p:nvPr/>
        </p:nvSpPr>
        <p:spPr>
          <a:xfrm>
            <a:off x="4557862" y="1995055"/>
            <a:ext cx="2992865" cy="38792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7" name="Rectangle 6">
            <a:extLst>
              <a:ext uri="{FF2B5EF4-FFF2-40B4-BE49-F238E27FC236}">
                <a16:creationId xmlns:a16="http://schemas.microsoft.com/office/drawing/2014/main" id="{69F23B25-52DF-498D-B642-B2BECCCF7613}"/>
              </a:ext>
            </a:extLst>
          </p:cNvPr>
          <p:cNvSpPr/>
          <p:nvPr/>
        </p:nvSpPr>
        <p:spPr>
          <a:xfrm>
            <a:off x="4087091" y="2479964"/>
            <a:ext cx="3602182" cy="25076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0E0998BC-3D68-4AE6-82C3-80BA53AC2997}"/>
              </a:ext>
            </a:extLst>
          </p:cNvPr>
          <p:cNvSpPr/>
          <p:nvPr/>
        </p:nvSpPr>
        <p:spPr>
          <a:xfrm>
            <a:off x="5541817" y="5042084"/>
            <a:ext cx="1482437" cy="54032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9" name="TextBox 8">
            <a:extLst>
              <a:ext uri="{FF2B5EF4-FFF2-40B4-BE49-F238E27FC236}">
                <a16:creationId xmlns:a16="http://schemas.microsoft.com/office/drawing/2014/main" id="{772B0EFF-405B-433C-A464-DA754233F5AD}"/>
              </a:ext>
            </a:extLst>
          </p:cNvPr>
          <p:cNvSpPr txBox="1"/>
          <p:nvPr/>
        </p:nvSpPr>
        <p:spPr>
          <a:xfrm>
            <a:off x="3962400" y="5536969"/>
            <a:ext cx="3990109" cy="369332"/>
          </a:xfrm>
          <a:prstGeom prst="rect">
            <a:avLst/>
          </a:prstGeom>
          <a:noFill/>
        </p:spPr>
        <p:txBody>
          <a:bodyPr wrap="square" rtlCol="0">
            <a:spAutoFit/>
          </a:bodyPr>
          <a:lstStyle/>
          <a:p>
            <a:r>
              <a:rPr lang="en-GB" dirty="0">
                <a:solidFill>
                  <a:schemeClr val="accent2"/>
                </a:solidFill>
              </a:rPr>
              <a:t>Have to fill all the box’s and press Submit</a:t>
            </a:r>
          </a:p>
        </p:txBody>
      </p:sp>
    </p:spTree>
    <p:extLst>
      <p:ext uri="{BB962C8B-B14F-4D97-AF65-F5344CB8AC3E}">
        <p14:creationId xmlns:p14="http://schemas.microsoft.com/office/powerpoint/2010/main" val="7018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27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04A45-5210-4802-9DB9-3BCC4095F50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Registration Page</a:t>
            </a:r>
            <a:br>
              <a:rPr lang="en-US" sz="3600" dirty="0">
                <a:solidFill>
                  <a:srgbClr val="FFFFFF"/>
                </a:solidFill>
              </a:rPr>
            </a:br>
            <a:br>
              <a:rPr lang="en-US" sz="3600" dirty="0">
                <a:solidFill>
                  <a:srgbClr val="FFFFFF"/>
                </a:solidFill>
              </a:rPr>
            </a:br>
            <a:r>
              <a:rPr lang="en-GB" sz="1800" dirty="0">
                <a:effectLst/>
                <a:latin typeface="Google Sans"/>
                <a:ea typeface="Calibri" panose="020F0502020204030204" pitchFamily="34" charset="0"/>
                <a:cs typeface="Times New Roman" panose="02020603050405020304" pitchFamily="18" charset="0"/>
              </a:rPr>
              <a:t>Registration page is easy to use and Student/Teacher can register himself. Student have to use their id to register and Teacher have to use his/her phone number.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95E15097-197E-4790-8FE0-EAC8884BB1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689265" y="749898"/>
            <a:ext cx="7737194" cy="5193612"/>
          </a:xfrm>
          <a:prstGeom prst="rect">
            <a:avLst/>
          </a:prstGeom>
          <a:effectLst/>
        </p:spPr>
      </p:pic>
      <p:sp>
        <p:nvSpPr>
          <p:cNvPr id="3" name="Rectangle 2">
            <a:extLst>
              <a:ext uri="{FF2B5EF4-FFF2-40B4-BE49-F238E27FC236}">
                <a16:creationId xmlns:a16="http://schemas.microsoft.com/office/drawing/2014/main" id="{005E1FB0-71CE-400B-9E5A-0D9CD0724715}"/>
              </a:ext>
            </a:extLst>
          </p:cNvPr>
          <p:cNvSpPr/>
          <p:nvPr/>
        </p:nvSpPr>
        <p:spPr>
          <a:xfrm>
            <a:off x="789709" y="3574473"/>
            <a:ext cx="2687782" cy="96981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4" name="TextBox 3">
            <a:extLst>
              <a:ext uri="{FF2B5EF4-FFF2-40B4-BE49-F238E27FC236}">
                <a16:creationId xmlns:a16="http://schemas.microsoft.com/office/drawing/2014/main" id="{2A782A39-6A8F-41AC-874D-337E51350E18}"/>
              </a:ext>
            </a:extLst>
          </p:cNvPr>
          <p:cNvSpPr txBox="1"/>
          <p:nvPr/>
        </p:nvSpPr>
        <p:spPr>
          <a:xfrm>
            <a:off x="803564" y="4638810"/>
            <a:ext cx="2687781" cy="1200329"/>
          </a:xfrm>
          <a:prstGeom prst="rect">
            <a:avLst/>
          </a:prstGeom>
          <a:noFill/>
        </p:spPr>
        <p:txBody>
          <a:bodyPr wrap="square" rtlCol="0">
            <a:spAutoFit/>
          </a:bodyPr>
          <a:lstStyle/>
          <a:p>
            <a:r>
              <a:rPr lang="en-GB" dirty="0"/>
              <a:t>Already existing user can login by clicking this button, it takes user to the login page.</a:t>
            </a:r>
          </a:p>
        </p:txBody>
      </p:sp>
    </p:spTree>
    <p:extLst>
      <p:ext uri="{BB962C8B-B14F-4D97-AF65-F5344CB8AC3E}">
        <p14:creationId xmlns:p14="http://schemas.microsoft.com/office/powerpoint/2010/main" val="182270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2CB36-52DB-428D-8491-F2F2BFB33E60}"/>
              </a:ext>
            </a:extLst>
          </p:cNvPr>
          <p:cNvSpPr>
            <a:spLocks noGrp="1"/>
          </p:cNvSpPr>
          <p:nvPr>
            <p:ph type="title"/>
          </p:nvPr>
        </p:nvSpPr>
        <p:spPr>
          <a:xfrm>
            <a:off x="603938" y="640081"/>
            <a:ext cx="2608655" cy="5257799"/>
          </a:xfrm>
        </p:spPr>
        <p:txBody>
          <a:bodyPr vert="horz" lIns="91440" tIns="45720" rIns="91440" bIns="45720" rtlCol="0" anchor="ctr">
            <a:normAutofit fontScale="90000"/>
          </a:bodyPr>
          <a:lstStyle/>
          <a:p>
            <a:pPr>
              <a:lnSpc>
                <a:spcPct val="107000"/>
              </a:lnSpc>
              <a:spcAft>
                <a:spcPts val="800"/>
              </a:spcAft>
            </a:pPr>
            <a:r>
              <a:rPr lang="en-US" sz="3600" b="1" dirty="0">
                <a:solidFill>
                  <a:schemeClr val="accent1"/>
                </a:solidFill>
                <a:latin typeface="Google Sans"/>
              </a:rPr>
              <a:t>Student Login</a:t>
            </a:r>
            <a:br>
              <a:rPr lang="en-US" sz="3600" dirty="0">
                <a:solidFill>
                  <a:srgbClr val="2C2C2C"/>
                </a:solidFill>
                <a:latin typeface="Google Sans"/>
              </a:rPr>
            </a:br>
            <a:br>
              <a:rPr lang="en-US" sz="3600" dirty="0">
                <a:solidFill>
                  <a:srgbClr val="2C2C2C"/>
                </a:solidFill>
              </a:rPr>
            </a:br>
            <a:r>
              <a:rPr lang="en-GB" sz="1800" dirty="0">
                <a:effectLst/>
                <a:latin typeface="Google Sans"/>
                <a:ea typeface="Calibri" panose="020F0502020204030204" pitchFamily="34" charset="0"/>
                <a:cs typeface="Times New Roman" panose="02020603050405020304" pitchFamily="18" charset="0"/>
              </a:rPr>
              <a:t>Student can login and see their profile Name, ID, Password, Sem, &amp; Email.</a:t>
            </a:r>
            <a:br>
              <a:rPr lang="en-GB" sz="1800" dirty="0">
                <a:effectLst/>
                <a:latin typeface="Google Sans"/>
                <a:ea typeface="Calibri" panose="020F0502020204030204" pitchFamily="34" charset="0"/>
                <a:cs typeface="Times New Roman" panose="02020603050405020304" pitchFamily="18" charset="0"/>
              </a:rPr>
            </a:br>
            <a:r>
              <a:rPr lang="en-GB" sz="1800" dirty="0">
                <a:effectLst/>
                <a:latin typeface="Google Sans"/>
                <a:ea typeface="Calibri" panose="020F0502020204030204" pitchFamily="34" charset="0"/>
                <a:cs typeface="Times New Roman" panose="02020603050405020304" pitchFamily="18" charset="0"/>
              </a:rPr>
              <a:t>Student Panel have an attendance system that allow him/her to give attendance by the class code provided by their teacher.</a:t>
            </a:r>
            <a:br>
              <a:rPr lang="en-GB" sz="1800" dirty="0">
                <a:effectLst/>
                <a:latin typeface="Google Sans"/>
                <a:ea typeface="Calibri" panose="020F0502020204030204" pitchFamily="34" charset="0"/>
                <a:cs typeface="Times New Roman" panose="02020603050405020304" pitchFamily="18" charset="0"/>
              </a:rPr>
            </a:br>
            <a:r>
              <a:rPr lang="en-GB" sz="1800" dirty="0">
                <a:effectLst/>
                <a:latin typeface="Google Sans"/>
                <a:ea typeface="Calibri" panose="020F0502020204030204" pitchFamily="34" charset="0"/>
                <a:cs typeface="Times New Roman" panose="02020603050405020304" pitchFamily="18" charset="0"/>
              </a:rPr>
              <a:t>Also they can see the class link of the day provided by their teacher.</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2C2C2C"/>
              </a:solidFill>
            </a:endParaRP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458F1750-8826-4A08-A83C-4FBD0E152D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8" r="3699" b="-1"/>
          <a:stretch/>
        </p:blipFill>
        <p:spPr>
          <a:xfrm>
            <a:off x="3703980" y="716113"/>
            <a:ext cx="7881190" cy="5261182"/>
          </a:xfrm>
          <a:prstGeom prst="rect">
            <a:avLst/>
          </a:prstGeom>
          <a:effectLst/>
        </p:spPr>
      </p:pic>
      <p:sp>
        <p:nvSpPr>
          <p:cNvPr id="6" name="Rectangle 5">
            <a:extLst>
              <a:ext uri="{FF2B5EF4-FFF2-40B4-BE49-F238E27FC236}">
                <a16:creationId xmlns:a16="http://schemas.microsoft.com/office/drawing/2014/main" id="{8BDE7660-C277-4DFC-94EF-924426A17247}"/>
              </a:ext>
            </a:extLst>
          </p:cNvPr>
          <p:cNvSpPr/>
          <p:nvPr/>
        </p:nvSpPr>
        <p:spPr>
          <a:xfrm>
            <a:off x="3816531" y="1842656"/>
            <a:ext cx="2681251" cy="25076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7" name="TextBox 6">
            <a:extLst>
              <a:ext uri="{FF2B5EF4-FFF2-40B4-BE49-F238E27FC236}">
                <a16:creationId xmlns:a16="http://schemas.microsoft.com/office/drawing/2014/main" id="{B7990D41-5A3A-45FD-B7AD-8C87838BA3B9}"/>
              </a:ext>
            </a:extLst>
          </p:cNvPr>
          <p:cNvSpPr txBox="1"/>
          <p:nvPr/>
        </p:nvSpPr>
        <p:spPr>
          <a:xfrm>
            <a:off x="3934691" y="4350327"/>
            <a:ext cx="2452254" cy="369332"/>
          </a:xfrm>
          <a:prstGeom prst="rect">
            <a:avLst/>
          </a:prstGeom>
          <a:noFill/>
        </p:spPr>
        <p:txBody>
          <a:bodyPr wrap="square" rtlCol="0">
            <a:spAutoFit/>
          </a:bodyPr>
          <a:lstStyle/>
          <a:p>
            <a:pPr algn="ctr"/>
            <a:r>
              <a:rPr lang="en-GB" dirty="0">
                <a:solidFill>
                  <a:schemeClr val="accent2"/>
                </a:solidFill>
              </a:rPr>
              <a:t>Student Profile</a:t>
            </a:r>
          </a:p>
        </p:txBody>
      </p:sp>
      <p:sp>
        <p:nvSpPr>
          <p:cNvPr id="8" name="Rectangle 7">
            <a:extLst>
              <a:ext uri="{FF2B5EF4-FFF2-40B4-BE49-F238E27FC236}">
                <a16:creationId xmlns:a16="http://schemas.microsoft.com/office/drawing/2014/main" id="{C51552EC-DB43-46CC-846B-47F477565943}"/>
              </a:ext>
            </a:extLst>
          </p:cNvPr>
          <p:cNvSpPr/>
          <p:nvPr/>
        </p:nvSpPr>
        <p:spPr>
          <a:xfrm>
            <a:off x="6941127" y="1468582"/>
            <a:ext cx="3740728" cy="10806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9" name="TextBox 8">
            <a:extLst>
              <a:ext uri="{FF2B5EF4-FFF2-40B4-BE49-F238E27FC236}">
                <a16:creationId xmlns:a16="http://schemas.microsoft.com/office/drawing/2014/main" id="{2F1AE8D3-EFB4-40C1-BD3E-88DAD091A760}"/>
              </a:ext>
            </a:extLst>
          </p:cNvPr>
          <p:cNvSpPr txBox="1"/>
          <p:nvPr/>
        </p:nvSpPr>
        <p:spPr>
          <a:xfrm>
            <a:off x="7827818" y="2202873"/>
            <a:ext cx="2576946" cy="369332"/>
          </a:xfrm>
          <a:prstGeom prst="rect">
            <a:avLst/>
          </a:prstGeom>
          <a:noFill/>
        </p:spPr>
        <p:txBody>
          <a:bodyPr wrap="square" rtlCol="0">
            <a:spAutoFit/>
          </a:bodyPr>
          <a:lstStyle/>
          <a:p>
            <a:r>
              <a:rPr lang="en-GB" dirty="0">
                <a:solidFill>
                  <a:schemeClr val="accent2"/>
                </a:solidFill>
              </a:rPr>
              <a:t>26Nov202027564</a:t>
            </a:r>
          </a:p>
        </p:txBody>
      </p:sp>
      <p:cxnSp>
        <p:nvCxnSpPr>
          <p:cNvPr id="17" name="Straight Arrow Connector 16">
            <a:extLst>
              <a:ext uri="{FF2B5EF4-FFF2-40B4-BE49-F238E27FC236}">
                <a16:creationId xmlns:a16="http://schemas.microsoft.com/office/drawing/2014/main" id="{FF234891-A343-4130-B996-FEB386C34B3F}"/>
              </a:ext>
            </a:extLst>
          </p:cNvPr>
          <p:cNvCxnSpPr/>
          <p:nvPr/>
        </p:nvCxnSpPr>
        <p:spPr>
          <a:xfrm>
            <a:off x="10867895" y="1468582"/>
            <a:ext cx="0" cy="540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0F43EDAE-0778-415C-818B-19F1058A8180}"/>
              </a:ext>
            </a:extLst>
          </p:cNvPr>
          <p:cNvCxnSpPr>
            <a:cxnSpLocks/>
          </p:cNvCxnSpPr>
          <p:nvPr/>
        </p:nvCxnSpPr>
        <p:spPr>
          <a:xfrm>
            <a:off x="11194473" y="1468582"/>
            <a:ext cx="13854" cy="540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0496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2CB36-52DB-428D-8491-F2F2BFB33E60}"/>
              </a:ext>
            </a:extLst>
          </p:cNvPr>
          <p:cNvSpPr>
            <a:spLocks noGrp="1"/>
          </p:cNvSpPr>
          <p:nvPr>
            <p:ph type="title"/>
          </p:nvPr>
        </p:nvSpPr>
        <p:spPr>
          <a:xfrm>
            <a:off x="603938" y="640081"/>
            <a:ext cx="2608655" cy="5257799"/>
          </a:xfrm>
        </p:spPr>
        <p:txBody>
          <a:bodyPr vert="horz" lIns="91440" tIns="45720" rIns="91440" bIns="45720" rtlCol="0" anchor="ctr">
            <a:normAutofit fontScale="90000"/>
          </a:bodyPr>
          <a:lstStyle/>
          <a:p>
            <a:pPr>
              <a:lnSpc>
                <a:spcPct val="107000"/>
              </a:lnSpc>
              <a:spcAft>
                <a:spcPts val="800"/>
              </a:spcAft>
            </a:pPr>
            <a:r>
              <a:rPr lang="en-US" sz="3600" b="1" dirty="0">
                <a:solidFill>
                  <a:schemeClr val="accent1"/>
                </a:solidFill>
                <a:latin typeface="Google Sans"/>
              </a:rPr>
              <a:t>Student Login</a:t>
            </a:r>
            <a:br>
              <a:rPr lang="en-US" sz="3600" dirty="0">
                <a:solidFill>
                  <a:srgbClr val="2C2C2C"/>
                </a:solidFill>
                <a:latin typeface="Google Sans"/>
              </a:rPr>
            </a:br>
            <a:br>
              <a:rPr lang="en-US" sz="3600" dirty="0">
                <a:solidFill>
                  <a:srgbClr val="2C2C2C"/>
                </a:solidFill>
              </a:rPr>
            </a:br>
            <a:r>
              <a:rPr lang="en-GB" sz="1800" dirty="0">
                <a:effectLst/>
                <a:latin typeface="Google Sans"/>
                <a:ea typeface="Calibri" panose="020F0502020204030204" pitchFamily="34" charset="0"/>
                <a:cs typeface="Times New Roman" panose="02020603050405020304" pitchFamily="18" charset="0"/>
              </a:rPr>
              <a:t>Student can login and see their profile Name, ID, Password, Sem, &amp; Email.</a:t>
            </a:r>
            <a:br>
              <a:rPr lang="en-GB" sz="1800" dirty="0">
                <a:effectLst/>
                <a:latin typeface="Google Sans"/>
                <a:ea typeface="Calibri" panose="020F0502020204030204" pitchFamily="34" charset="0"/>
                <a:cs typeface="Times New Roman" panose="02020603050405020304" pitchFamily="18" charset="0"/>
              </a:rPr>
            </a:br>
            <a:r>
              <a:rPr lang="en-GB" sz="1800" dirty="0">
                <a:effectLst/>
                <a:latin typeface="Google Sans"/>
                <a:ea typeface="Calibri" panose="020F0502020204030204" pitchFamily="34" charset="0"/>
                <a:cs typeface="Times New Roman" panose="02020603050405020304" pitchFamily="18" charset="0"/>
              </a:rPr>
              <a:t>Student Panel have an attendance system that allow him/her to give attendance by the class code provided by their teacher.</a:t>
            </a:r>
            <a:br>
              <a:rPr lang="en-GB" sz="1800" dirty="0">
                <a:effectLst/>
                <a:latin typeface="Google Sans"/>
                <a:ea typeface="Calibri" panose="020F0502020204030204" pitchFamily="34" charset="0"/>
                <a:cs typeface="Times New Roman" panose="02020603050405020304" pitchFamily="18" charset="0"/>
              </a:rPr>
            </a:br>
            <a:r>
              <a:rPr lang="en-GB" sz="1800" dirty="0">
                <a:effectLst/>
                <a:latin typeface="Google Sans"/>
                <a:ea typeface="Calibri" panose="020F0502020204030204" pitchFamily="34" charset="0"/>
                <a:cs typeface="Times New Roman" panose="02020603050405020304" pitchFamily="18" charset="0"/>
              </a:rPr>
              <a:t>Also they can see the class link of the day provided by their teacher.</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2C2C2C"/>
              </a:solidFill>
            </a:endParaRP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458F1750-8826-4A08-A83C-4FBD0E152D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8" r="3699" b="-1"/>
          <a:stretch/>
        </p:blipFill>
        <p:spPr>
          <a:xfrm>
            <a:off x="3703980" y="716113"/>
            <a:ext cx="7881190" cy="5261182"/>
          </a:xfrm>
          <a:prstGeom prst="rect">
            <a:avLst/>
          </a:prstGeom>
          <a:effectLst/>
        </p:spPr>
      </p:pic>
      <p:sp>
        <p:nvSpPr>
          <p:cNvPr id="3" name="Rectangle 2">
            <a:extLst>
              <a:ext uri="{FF2B5EF4-FFF2-40B4-BE49-F238E27FC236}">
                <a16:creationId xmlns:a16="http://schemas.microsoft.com/office/drawing/2014/main" id="{95485200-5F15-40BD-B6CE-2F7B4631F722}"/>
              </a:ext>
            </a:extLst>
          </p:cNvPr>
          <p:cNvSpPr/>
          <p:nvPr/>
        </p:nvSpPr>
        <p:spPr>
          <a:xfrm>
            <a:off x="6872633" y="2604656"/>
            <a:ext cx="4712537" cy="303414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graphicFrame>
        <p:nvGraphicFramePr>
          <p:cNvPr id="4" name="Table 10">
            <a:extLst>
              <a:ext uri="{FF2B5EF4-FFF2-40B4-BE49-F238E27FC236}">
                <a16:creationId xmlns:a16="http://schemas.microsoft.com/office/drawing/2014/main" id="{8DC89680-E817-48D1-9712-D8528355196D}"/>
              </a:ext>
            </a:extLst>
          </p:cNvPr>
          <p:cNvGraphicFramePr>
            <a:graphicFrameLocks noGrp="1"/>
          </p:cNvGraphicFramePr>
          <p:nvPr>
            <p:extLst>
              <p:ext uri="{D42A27DB-BD31-4B8C-83A1-F6EECF244321}">
                <p14:modId xmlns:p14="http://schemas.microsoft.com/office/powerpoint/2010/main" val="2471773329"/>
              </p:ext>
            </p:extLst>
          </p:nvPr>
        </p:nvGraphicFramePr>
        <p:xfrm>
          <a:off x="7051964" y="3083560"/>
          <a:ext cx="4433454" cy="370840"/>
        </p:xfrm>
        <a:graphic>
          <a:graphicData uri="http://schemas.openxmlformats.org/drawingml/2006/table">
            <a:tbl>
              <a:tblPr firstRow="1" bandRow="1">
                <a:tableStyleId>{5C22544A-7EE6-4342-B048-85BDC9FD1C3A}</a:tableStyleId>
              </a:tblPr>
              <a:tblGrid>
                <a:gridCol w="2216727">
                  <a:extLst>
                    <a:ext uri="{9D8B030D-6E8A-4147-A177-3AD203B41FA5}">
                      <a16:colId xmlns:a16="http://schemas.microsoft.com/office/drawing/2014/main" val="3456817480"/>
                    </a:ext>
                  </a:extLst>
                </a:gridCol>
                <a:gridCol w="2216727">
                  <a:extLst>
                    <a:ext uri="{9D8B030D-6E8A-4147-A177-3AD203B41FA5}">
                      <a16:colId xmlns:a16="http://schemas.microsoft.com/office/drawing/2014/main" val="3089339243"/>
                    </a:ext>
                  </a:extLst>
                </a:gridCol>
              </a:tblGrid>
              <a:tr h="370840">
                <a:tc>
                  <a:txBody>
                    <a:bodyPr/>
                    <a:lstStyle/>
                    <a:p>
                      <a:r>
                        <a:rPr lang="en-GB" sz="1200" b="0" dirty="0">
                          <a:solidFill>
                            <a:schemeClr val="tx1"/>
                          </a:solidFill>
                        </a:rPr>
                        <a:t>meet.google.com/our-</a:t>
                      </a:r>
                      <a:r>
                        <a:rPr lang="en-GB" sz="1200" b="0" dirty="0" err="1">
                          <a:solidFill>
                            <a:schemeClr val="tx1"/>
                          </a:solidFill>
                        </a:rPr>
                        <a:t>pres</a:t>
                      </a:r>
                      <a:r>
                        <a:rPr lang="en-GB" sz="1200" b="0" dirty="0">
                          <a:solidFill>
                            <a:schemeClr val="tx1"/>
                          </a:solidFill>
                        </a:rPr>
                        <a:t>-day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400" b="0" i="0" dirty="0">
                          <a:solidFill>
                            <a:schemeClr val="tx1"/>
                          </a:solidFill>
                        </a:rPr>
                        <a:t>26-11-2020+12.40.44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4091724"/>
                  </a:ext>
                </a:extLst>
              </a:tr>
            </a:tbl>
          </a:graphicData>
        </a:graphic>
      </p:graphicFrame>
      <p:sp>
        <p:nvSpPr>
          <p:cNvPr id="13" name="TextBox 12">
            <a:extLst>
              <a:ext uri="{FF2B5EF4-FFF2-40B4-BE49-F238E27FC236}">
                <a16:creationId xmlns:a16="http://schemas.microsoft.com/office/drawing/2014/main" id="{583EE218-1717-4AAF-999D-D86DEFA43CF3}"/>
              </a:ext>
            </a:extLst>
          </p:cNvPr>
          <p:cNvSpPr txBox="1"/>
          <p:nvPr/>
        </p:nvSpPr>
        <p:spPr>
          <a:xfrm>
            <a:off x="7051964" y="3657600"/>
            <a:ext cx="4433454" cy="369332"/>
          </a:xfrm>
          <a:prstGeom prst="rect">
            <a:avLst/>
          </a:prstGeom>
          <a:noFill/>
        </p:spPr>
        <p:txBody>
          <a:bodyPr wrap="square" rtlCol="0">
            <a:spAutoFit/>
          </a:bodyPr>
          <a:lstStyle/>
          <a:p>
            <a:pPr algn="ctr"/>
            <a:r>
              <a:rPr lang="en-GB" dirty="0"/>
              <a:t>Class links will appear here</a:t>
            </a:r>
          </a:p>
        </p:txBody>
      </p:sp>
    </p:spTree>
    <p:extLst>
      <p:ext uri="{BB962C8B-B14F-4D97-AF65-F5344CB8AC3E}">
        <p14:creationId xmlns:p14="http://schemas.microsoft.com/office/powerpoint/2010/main" val="165846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7B1F3-AE0E-4F9D-8D8A-38B72CEAF967}"/>
              </a:ext>
            </a:extLst>
          </p:cNvPr>
          <p:cNvSpPr>
            <a:spLocks noGrp="1"/>
          </p:cNvSpPr>
          <p:nvPr>
            <p:ph type="title"/>
          </p:nvPr>
        </p:nvSpPr>
        <p:spPr>
          <a:xfrm>
            <a:off x="8936183" y="484632"/>
            <a:ext cx="3034144" cy="6373368"/>
          </a:xfrm>
        </p:spPr>
        <p:txBody>
          <a:bodyPr vert="horz" lIns="91440" tIns="45720" rIns="91440" bIns="45720" rtlCol="0" anchor="ctr">
            <a:normAutofit fontScale="90000"/>
          </a:bodyPr>
          <a:lstStyle/>
          <a:p>
            <a:pPr>
              <a:lnSpc>
                <a:spcPct val="107000"/>
              </a:lnSpc>
              <a:spcAft>
                <a:spcPts val="800"/>
              </a:spcAft>
            </a:pPr>
            <a:r>
              <a:rPr lang="en-US" sz="3200" dirty="0">
                <a:solidFill>
                  <a:srgbClr val="FFFFFF"/>
                </a:solidFill>
              </a:rPr>
              <a:t>Teachers Login</a:t>
            </a:r>
            <a:br>
              <a:rPr lang="en-US" sz="3200" dirty="0">
                <a:solidFill>
                  <a:srgbClr val="FFFFFF"/>
                </a:solidFill>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can login and see their profile Name, Phone, Password, &amp; Email.</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Teachers  Panel have a class code creating system that allow him/her to take attendance from his/her students by simply providing them the class code to give attendance.</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Also have a class search option. By using this opting previous class attendance list can be found.</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 </a:t>
            </a:r>
            <a:b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dirty="0">
                <a:solidFill>
                  <a:schemeClr val="bg2">
                    <a:lumMod val="90000"/>
                  </a:schemeClr>
                </a:solidFill>
                <a:effectLst/>
                <a:latin typeface="Calibri" panose="020F0502020204030204" pitchFamily="34" charset="0"/>
                <a:ea typeface="Calibri" panose="020F0502020204030204" pitchFamily="34" charset="0"/>
                <a:cs typeface="Times New Roman" panose="02020603050405020304" pitchFamily="18" charset="0"/>
              </a:rPr>
              <a:t>There is an option to submit class code before starting an online class. By this the link will be shared to the student and they can join the link.</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FFFFFF"/>
              </a:solidFill>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1E68BD2A-7D28-43A0-A75B-AA1367FC2C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99" b="-2"/>
          <a:stretch/>
        </p:blipFill>
        <p:spPr>
          <a:xfrm>
            <a:off x="588012" y="764227"/>
            <a:ext cx="7939700" cy="5329545"/>
          </a:xfrm>
          <a:prstGeom prst="rect">
            <a:avLst/>
          </a:prstGeom>
          <a:effectLst/>
        </p:spPr>
      </p:pic>
      <p:sp>
        <p:nvSpPr>
          <p:cNvPr id="6" name="Rectangle 5">
            <a:extLst>
              <a:ext uri="{FF2B5EF4-FFF2-40B4-BE49-F238E27FC236}">
                <a16:creationId xmlns:a16="http://schemas.microsoft.com/office/drawing/2014/main" id="{6F6C3F46-459C-48B8-B740-657C9D520169}"/>
              </a:ext>
            </a:extLst>
          </p:cNvPr>
          <p:cNvSpPr/>
          <p:nvPr/>
        </p:nvSpPr>
        <p:spPr>
          <a:xfrm>
            <a:off x="858982" y="1898073"/>
            <a:ext cx="2770909" cy="196734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8" name="TextBox 7">
            <a:extLst>
              <a:ext uri="{FF2B5EF4-FFF2-40B4-BE49-F238E27FC236}">
                <a16:creationId xmlns:a16="http://schemas.microsoft.com/office/drawing/2014/main" id="{97E42728-6199-44C8-9465-D75938749505}"/>
              </a:ext>
            </a:extLst>
          </p:cNvPr>
          <p:cNvSpPr txBox="1"/>
          <p:nvPr/>
        </p:nvSpPr>
        <p:spPr>
          <a:xfrm>
            <a:off x="1094509" y="3738254"/>
            <a:ext cx="2050472" cy="369332"/>
          </a:xfrm>
          <a:prstGeom prst="rect">
            <a:avLst/>
          </a:prstGeom>
          <a:solidFill>
            <a:schemeClr val="accent2"/>
          </a:solidFill>
        </p:spPr>
        <p:txBody>
          <a:bodyPr wrap="square" rtlCol="0">
            <a:spAutoFit/>
          </a:bodyPr>
          <a:lstStyle/>
          <a:p>
            <a:pPr algn="ctr"/>
            <a:r>
              <a:rPr lang="en-GB" dirty="0">
                <a:solidFill>
                  <a:schemeClr val="bg1"/>
                </a:solidFill>
              </a:rPr>
              <a:t>User Details</a:t>
            </a:r>
          </a:p>
        </p:txBody>
      </p:sp>
    </p:spTree>
    <p:extLst>
      <p:ext uri="{BB962C8B-B14F-4D97-AF65-F5344CB8AC3E}">
        <p14:creationId xmlns:p14="http://schemas.microsoft.com/office/powerpoint/2010/main" val="14683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1133</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Google Sans</vt:lpstr>
      <vt:lpstr>Office Theme</vt:lpstr>
      <vt:lpstr>Online Class Maintenance System</vt:lpstr>
      <vt:lpstr>Introduction</vt:lpstr>
      <vt:lpstr>Login Page  Login page is the first page of our program. User must have to provide login information to get access to the next page. In case user first time using this program, he/she can register by clicking ‘Register’ button. </vt:lpstr>
      <vt:lpstr>Login Page  Login page is the first page of our program. User must have to provide login information to get access to the next page. In case user first time using this program, he/she can register by clicking ‘Register’ button. </vt:lpstr>
      <vt:lpstr>Registration Page  Registration page is easy to use and Student/Teacher can register himself. Student have to use their id to register and Teacher have to use his/her phone number.  </vt:lpstr>
      <vt:lpstr>Registration Page  Registration page is easy to use and Student/Teacher can register himself. Student have to use their id to register and Teacher have to use his/her phone number.  </vt:lpstr>
      <vt:lpstr>Student Login  Student can login and see their profile Name, ID, Password, Sem, &amp; Email. Student Panel have an attendance system that allow him/her to give attendance by the class code provided by their teacher. Also they can see the class link of the day provided by their teacher. </vt:lpstr>
      <vt:lpstr>Student Login  Student can login and see their profile Name, ID, Password, Sem, &amp; Email. Student Panel have an attendance system that allow him/her to give attendance by the class code provided by their teacher. Also they can see the class link of the day provided by their teacher. </vt:lpstr>
      <vt:lpstr>Teachers Login Teachers can login and see their profile Name, Phone, Password, &amp; Email. Teachers  Panel have a class code creating system that allow him/her to take attendance from his/her students by simply providing them the class code to give attendance. Also have a class search option. By using this opting previous class attendance list can be found.   There is an option to submit class code before starting an online class. By this the link will be shared to the student and they can join the link. </vt:lpstr>
      <vt:lpstr>Teachers Login Teachers can login and see their profile Name, Phone, Password, &amp; Email. Teachers  Panel have a class code creating system that allow him/her to take attendance from his/her students by simply providing them the class code to give attendance. Also have a class search option. By using this opting previous class attendance list can be found.   There is an option to submit class code before starting an online class. By this the link will be shared to the student and they can join the link. </vt:lpstr>
      <vt:lpstr>Teachers Login Teachers can login and see their profile Name, Phone, Password, &amp; Email. Teachers  Panel have a class code creating system that allow him/her to take attendance from his/her students by simply providing them the class code to give attendance. Also have a class search option. By using this opting previous class attendance list can be found.   There is an option to submit class code before starting an online class. By this the link will be shared to the student and they can join the link. </vt:lpstr>
      <vt:lpstr>Teachers Login Teachers can login and see their profile Name, Phone, Password, &amp; Email. Teachers  Panel have a class code creating system that allow him/her to take attendance from his/her students by simply providing them the class code to give attendance. Also have a class search option. By using this opting previous class attendance list can be found.   There is an option to submit class code before starting an online class. By this the link will be shared to the student and they can join the link. </vt:lpstr>
      <vt:lpstr>Teachers Login Teachers can login and see their profile Name, Phone, Password, &amp; Email. Teachers  Panel have a class code creating system that allow him/her to take attendance from his/her students by simply providing them the class code to give attendance. Also have a class search option. By using this opting previous class attendance list can be found.   There is an option to submit class code before starting an online class. By this the link will be shared to the student and they can join the link. </vt:lpstr>
      <vt:lpstr>Admin Panel Admin panel can control the user. Admin have the power to delete any user information and restrict his/her access. </vt:lpstr>
      <vt:lpstr>Program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Class Maintenance System</dc:title>
  <dc:creator>mahfuz Rahman</dc:creator>
  <cp:lastModifiedBy>mahfuz Rahman</cp:lastModifiedBy>
  <cp:revision>1</cp:revision>
  <dcterms:created xsi:type="dcterms:W3CDTF">2020-11-24T16:32:10Z</dcterms:created>
  <dcterms:modified xsi:type="dcterms:W3CDTF">2020-11-24T16:39:41Z</dcterms:modified>
</cp:coreProperties>
</file>