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9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82" r:id="rId19"/>
    <p:sldId id="274" r:id="rId20"/>
    <p:sldId id="281" r:id="rId21"/>
    <p:sldId id="276" r:id="rId22"/>
    <p:sldId id="277" r:id="rId23"/>
    <p:sldId id="280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EF8943"/>
    <a:srgbClr val="006BBC"/>
    <a:srgbClr val="66003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BFC54-B91B-4C5F-9025-141F21CA5F87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40C43-E236-4562-99D9-E5E1F9B19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750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549B-4F85-4144-8E8A-1E2344592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E6214F-D82D-4479-9B61-5F2B8DEBB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CAED3-E770-4BD1-AE61-0D58257B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9E1F-E4B7-4A5C-8709-0C4DA61019B8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1DC5-685F-4319-9527-22A5C0C8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9AD41-36ED-4632-9A3F-F043FEDF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2FFC-C9BD-4D8F-BB24-2723D4B8F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0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E1EE-40F8-46B5-AA91-6A0781EE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5077C-FF2D-4EE1-913A-604C7B291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D05B6-A060-4DCE-B05B-6E08D6794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9E1F-E4B7-4A5C-8709-0C4DA61019B8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CFCA3-A97F-4001-A27A-94CDD357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EC26F-3A27-4E88-AEF9-75B4CA5B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2FFC-C9BD-4D8F-BB24-2723D4B8F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4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F333C6-2812-4A4A-AF5C-A2EBD390D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4AFD3-E41B-48EE-BAB7-E986F39A0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44A64-7A29-48CB-957E-69484CD4C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9E1F-E4B7-4A5C-8709-0C4DA61019B8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530DC-C423-454F-ACDD-EA2C15BB1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9A57-F512-438D-931C-C9C61170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2FFC-C9BD-4D8F-BB24-2723D4B8F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92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C885-EA18-4BCA-A203-36D3A12B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2740A-7DD9-4DDB-B789-FE994BE40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F1132-DF06-4DAD-9257-ED5E08F7A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9E1F-E4B7-4A5C-8709-0C4DA61019B8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0122F-9BFB-4734-89A1-57E50F58F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A05A8-F9AB-407B-BB30-AF152E68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2FFC-C9BD-4D8F-BB24-2723D4B8F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94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0F256-2386-4C35-8EE6-76345A88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77EBB-2A29-4D26-A91F-6C0DB4244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911BB-CF50-43A3-8FEA-9BCAAEC7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9E1F-E4B7-4A5C-8709-0C4DA61019B8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A06DD-BE70-4AA7-B623-770F78AA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3A604-3B72-498E-B85C-20712EF5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2FFC-C9BD-4D8F-BB24-2723D4B8F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5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93852-2541-4A13-8785-4A66EC63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4CDDD-69B7-4FD0-AA0F-D1DE35B60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AC1BD-4566-422D-91C4-0C7FA17F2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8BF13-BF57-4422-9BD3-90C51F015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9E1F-E4B7-4A5C-8709-0C4DA61019B8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A4CF5-42EC-4D9F-90F3-60C631A7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4D8D6-6602-4679-8DB1-4EB6D190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2FFC-C9BD-4D8F-BB24-2723D4B8F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09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8C71-A3A2-40C3-8FAB-C546D4078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5C292-BFF8-4032-A5C6-E26DBBB05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142E2-B86C-48AA-9DBB-8B6901AAE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BF053D-FA88-4669-AC8E-A41DBFFD8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88864A-E3E8-4A61-825C-0D6B09A9F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09A4E5-B7E6-4395-AE68-55BA63A8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9E1F-E4B7-4A5C-8709-0C4DA61019B8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419D7-636A-4F97-904C-7F5F5CB9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F125E-FFB2-44EF-BBD1-D4205D14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2FFC-C9BD-4D8F-BB24-2723D4B8F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92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FD505-C450-437C-9388-461CC6D3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674BF0-F833-4010-A97C-4F299CA9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9E1F-E4B7-4A5C-8709-0C4DA61019B8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30660-C187-47A3-8352-7B870980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64407-8319-41E7-A77D-9666CD764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2FFC-C9BD-4D8F-BB24-2723D4B8F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23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27F03-7D19-4A59-A33F-446AFD09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9E1F-E4B7-4A5C-8709-0C4DA61019B8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1E3AB1-20ED-4062-896E-8DAC80CB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1BDBA-D915-44E7-98AC-CE9BFE20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2FFC-C9BD-4D8F-BB24-2723D4B8F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87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59E4E-B8E0-442C-817D-458D4F97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9B45-F569-4F21-807A-13B86A747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2DA88-C5B3-4B2E-994D-DDA356C34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07A8E-057C-4D8E-B603-F3ADC35D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9E1F-E4B7-4A5C-8709-0C4DA61019B8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F0DDC-145C-4263-BAD9-9C7B8D84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DECC2-2DE4-4E6B-8E0B-BB4B5591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2FFC-C9BD-4D8F-BB24-2723D4B8F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91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34DE-AB13-4459-AE6D-A0FEE178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DB279E-002D-46ED-B208-2C73F6DD7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3C577-24F6-4D75-BB6B-2C5725521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EA16E-CB4C-4A47-9849-97AD5D73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9E1F-E4B7-4A5C-8709-0C4DA61019B8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D0170-36B4-4051-A9EC-42C2940C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BEDE0-EE2F-4F00-A288-CC3D4538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2FFC-C9BD-4D8F-BB24-2723D4B8F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18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317115-FE10-48B6-A596-8E2E64D29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AFFDD-AA63-4131-8391-E54E31834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EBD01-8D09-4C55-9313-77A8603E3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59E1F-E4B7-4A5C-8709-0C4DA61019B8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6FC69-B91A-4FFE-99BC-3C79EE54D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26A25-BB6C-4F50-A689-621A8B252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12FFC-C9BD-4D8F-BB24-2723D4B8F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08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8" name="Picture 4" descr="Recruiting Solutions: 4 Tips on How to Create a Hospitality Job Offer  Template">
            <a:extLst>
              <a:ext uri="{FF2B5EF4-FFF2-40B4-BE49-F238E27FC236}">
                <a16:creationId xmlns:a16="http://schemas.microsoft.com/office/drawing/2014/main" id="{1049D8E4-0AF8-4E94-BA81-4C30821FBB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868" r="25863"/>
          <a:stretch/>
        </p:blipFill>
        <p:spPr bwMode="auto">
          <a:xfrm>
            <a:off x="0" y="74769"/>
            <a:ext cx="994706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042" name="Freeform: Shape 1041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A2A32-3B43-4648-BE48-B1AC5113F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2683" y="1045597"/>
            <a:ext cx="4444181" cy="158842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3200" b="1" dirty="0"/>
              <a:t>Feature-Value Optimization for “</a:t>
            </a:r>
            <a:r>
              <a:rPr lang="en-US" sz="3200" b="1" dirty="0">
                <a:solidFill>
                  <a:srgbClr val="990033"/>
                </a:solidFill>
              </a:rPr>
              <a:t>NewGen</a:t>
            </a:r>
            <a:r>
              <a:rPr lang="en-US" sz="3200" b="1" dirty="0"/>
              <a:t>” Laptop Pricing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2612E-1429-49F7-8EB0-D49C62D7B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2683" y="2722729"/>
            <a:ext cx="4729011" cy="2700062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/>
              <a:t>Fundamentals of Programming (PROG8491)</a:t>
            </a:r>
          </a:p>
          <a:p>
            <a:pPr algn="l">
              <a:lnSpc>
                <a:spcPct val="100000"/>
              </a:lnSpc>
            </a:pPr>
            <a:endParaRPr lang="en-US" sz="1600" b="1" dirty="0"/>
          </a:p>
          <a:p>
            <a:pPr algn="l">
              <a:lnSpc>
                <a:spcPct val="100000"/>
              </a:lnSpc>
            </a:pPr>
            <a:endParaRPr lang="en-US" sz="1600" b="1" dirty="0"/>
          </a:p>
          <a:p>
            <a:pPr algn="l">
              <a:lnSpc>
                <a:spcPct val="100000"/>
              </a:lnSpc>
            </a:pPr>
            <a:r>
              <a:rPr lang="en-US" sz="1600" b="1" dirty="0"/>
              <a:t>Prof . Raghav Nayyar </a:t>
            </a:r>
          </a:p>
          <a:p>
            <a:pPr algn="l">
              <a:lnSpc>
                <a:spcPct val="100000"/>
              </a:lnSpc>
            </a:pPr>
            <a:r>
              <a:rPr lang="en-US" sz="1600" b="1" dirty="0"/>
              <a:t>Suraj Mishra(8902749)</a:t>
            </a:r>
          </a:p>
        </p:txBody>
      </p:sp>
    </p:spTree>
    <p:extLst>
      <p:ext uri="{BB962C8B-B14F-4D97-AF65-F5344CB8AC3E}">
        <p14:creationId xmlns:p14="http://schemas.microsoft.com/office/powerpoint/2010/main" val="3408433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6D221-38D6-4D36-B351-9189F8053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597747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LAPTOP GENRES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4D9F9-64C9-4014-B5F2-6AA2DEB95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6693" y="2533476"/>
            <a:ext cx="4597746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2000" dirty="0"/>
              <a:t>Which type of laptop you are looking for like a gaming, workstation, or notebook. </a:t>
            </a:r>
          </a:p>
          <a:p>
            <a:pPr marL="285750" indent="-2286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2000" dirty="0"/>
              <a:t>Many people refer notebook because it is under the budget range and the same can be concluded from our data.</a:t>
            </a:r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B02233F7-83FE-4AA0-8826-108D1A3C3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904798"/>
            <a:ext cx="5319062" cy="497332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1131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FB05B-9276-4A25-B324-1F1BBBF01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/>
              <a:t>Price Variability Across Laptop Sizes: A Comparative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EC4B8-E4D1-4DED-858D-68DF61100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14300" indent="-228600" algn="just">
              <a:buFont typeface="Arial" panose="020B0604020202020204" pitchFamily="34" charset="0"/>
              <a:buChar char="•"/>
            </a:pPr>
            <a:r>
              <a:rPr lang="en-US" sz="2000" dirty="0"/>
              <a:t>A scatter plot is used when both the columns are numerical, and it answers our question in a better way.</a:t>
            </a:r>
          </a:p>
          <a:p>
            <a:pPr marL="114300" indent="-228600" algn="just">
              <a:buFont typeface="Arial" panose="020B0604020202020204" pitchFamily="34" charset="0"/>
              <a:buChar char="•"/>
            </a:pPr>
            <a:r>
              <a:rPr lang="en-US" sz="2000" dirty="0"/>
              <a:t>From the plot we can conclude that there is a relationship between price and size.</a:t>
            </a:r>
          </a:p>
        </p:txBody>
      </p:sp>
      <p:pic>
        <p:nvPicPr>
          <p:cNvPr id="5" name="Picture 4" descr="A graph with blue dots&#10;&#10;Description automatically generated">
            <a:extLst>
              <a:ext uri="{FF2B5EF4-FFF2-40B4-BE49-F238E27FC236}">
                <a16:creationId xmlns:a16="http://schemas.microsoft.com/office/drawing/2014/main" id="{EDB3EB8E-94B4-4A39-8995-C2A059D47F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" r="1145" b="-2"/>
          <a:stretch/>
        </p:blipFill>
        <p:spPr>
          <a:xfrm>
            <a:off x="5614219" y="540773"/>
            <a:ext cx="6577781" cy="631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08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6D2B9-9154-4988-8838-FD25959C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300" b="1"/>
              <a:t>FEATURE ENGINEERING  LAPTOP PRICE PREDICTION MODEL</a:t>
            </a:r>
            <a:endParaRPr lang="en-IN" sz="3300" b="1"/>
          </a:p>
        </p:txBody>
      </p:sp>
      <p:pic>
        <p:nvPicPr>
          <p:cNvPr id="4098" name="Picture 2" descr="What is Feature Engineering and its main goals? | SplashBI">
            <a:extLst>
              <a:ext uri="{FF2B5EF4-FFF2-40B4-BE49-F238E27FC236}">
                <a16:creationId xmlns:a16="http://schemas.microsoft.com/office/drawing/2014/main" id="{A14C8064-5181-BE81-E653-CB2375F313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27" b="11702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F16D9-A725-4D61-B117-05737588D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Feature engineering is a process to convert raw data to meaningful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Many methods come under feature engineering like transformation, One Hot encoding, etc.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18907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0812F0-1C86-45F7-B0C6-B8ADC5FB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73281"/>
            <a:ext cx="4205748" cy="829493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50000"/>
                  </a:schemeClr>
                </a:solidFill>
              </a:rPr>
              <a:t>SCREEN RESOLUTION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0C2504-DAF7-42D8-AC3F-1398C703B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619"/>
            <a:ext cx="10515600" cy="12771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Screen resolution contains lots of information. Before any analysis, we need to perform feature engineering on it. We have shown below with the help of a bar graph how screen resolution has an impact on price.</a:t>
            </a:r>
            <a:endParaRPr lang="en-US" sz="2000" dirty="0"/>
          </a:p>
          <a:p>
            <a:pPr lvl="1" algn="just"/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9FC73-916D-407E-9004-B67AA0D61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1549"/>
            <a:ext cx="6048959" cy="38307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CC7754-AADA-41ED-8DAB-6D1D23EBD9BD}"/>
              </a:ext>
            </a:extLst>
          </p:cNvPr>
          <p:cNvSpPr/>
          <p:nvPr/>
        </p:nvSpPr>
        <p:spPr>
          <a:xfrm>
            <a:off x="7642280" y="3429000"/>
            <a:ext cx="4417447" cy="642938"/>
          </a:xfrm>
          <a:prstGeom prst="rect">
            <a:avLst/>
          </a:prstGeom>
          <a:solidFill>
            <a:srgbClr val="006B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IPS Panel</a:t>
            </a:r>
            <a:endParaRPr lang="en-IN" b="1">
              <a:solidFill>
                <a:schemeClr val="bg1"/>
              </a:solidFill>
            </a:endParaRPr>
          </a:p>
          <a:p>
            <a:pPr algn="ctr"/>
            <a:r>
              <a:rPr lang="en-US" b="1">
                <a:solidFill>
                  <a:schemeClr val="bg1"/>
                </a:solidFill>
              </a:rPr>
              <a:t> 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E42189-F9B2-4B3A-9816-823237EFFA5A}"/>
              </a:ext>
            </a:extLst>
          </p:cNvPr>
          <p:cNvSpPr/>
          <p:nvPr/>
        </p:nvSpPr>
        <p:spPr>
          <a:xfrm>
            <a:off x="7642281" y="4466918"/>
            <a:ext cx="4417447" cy="642938"/>
          </a:xfrm>
          <a:prstGeom prst="rect">
            <a:avLst/>
          </a:prstGeom>
          <a:solidFill>
            <a:srgbClr val="EF894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bg1"/>
                </a:solidFill>
              </a:rPr>
              <a:t>Touchscreen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521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895C7-D5EE-446D-A68E-C509435B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762001"/>
            <a:ext cx="4080362" cy="1708242"/>
          </a:xfrm>
        </p:spPr>
        <p:txBody>
          <a:bodyPr anchor="ctr">
            <a:normAutofit/>
          </a:bodyPr>
          <a:lstStyle/>
          <a:p>
            <a:r>
              <a:rPr lang="en-US" sz="4000" b="1"/>
              <a:t>CPU</a:t>
            </a:r>
            <a:endParaRPr lang="en-IN" sz="4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D4A86-1D81-428F-AE73-D6966D8CB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3" y="2470244"/>
            <a:ext cx="4080361" cy="3769834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/>
              <a:t>Based on the bar graph, it's evident that laptops featuring an i7 processor command a higher price compared to those with i5, i3, and AMD processors within a similar price range. </a:t>
            </a:r>
          </a:p>
          <a:p>
            <a:pPr algn="just"/>
            <a:r>
              <a:rPr lang="en-US" sz="2000" dirty="0"/>
              <a:t>Therefore, the price variation is closely tied to the processor type.</a:t>
            </a:r>
            <a:endParaRPr lang="en-IN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799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77800" dist="215900" dir="8520000" sx="94000" sy="94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6736-ADB8-4654-A601-B0337EB20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35247"/>
            <a:ext cx="5334197" cy="518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22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430827-8832-4154-AA41-59FFAFB3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762001"/>
            <a:ext cx="4080362" cy="17082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GPU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2749E0-51FB-4544-B30D-DA86FBEED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1803" y="2470244"/>
            <a:ext cx="4080361" cy="37698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algn="just">
              <a:buFont typeface="Arial" panose="020B0604020202020204" pitchFamily="34" charset="0"/>
              <a:buChar char="•"/>
            </a:pPr>
            <a:r>
              <a:rPr lang="en-US" sz="2000" dirty="0"/>
              <a:t>GPU(Graphical Processing Unit) has many categories in data. </a:t>
            </a:r>
          </a:p>
          <a:p>
            <a:pPr marL="285750" indent="-228600" algn="just">
              <a:buFont typeface="Arial" panose="020B0604020202020204" pitchFamily="34" charset="0"/>
              <a:buChar char="•"/>
            </a:pPr>
            <a:r>
              <a:rPr lang="en-US" sz="2000" dirty="0"/>
              <a:t>We have which brand of graphic card is there on a laptop, but we do not have how many capacities graphic card is present. So, we will simply extract the name of the brand.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799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77800" dist="215900" dir="8520000" sx="94000" sy="94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38817B-3624-C0E9-6881-8B238E165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555364"/>
            <a:ext cx="5334197" cy="374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02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5E315-3D62-4C16-B3E8-DB3607312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762001"/>
            <a:ext cx="4080362" cy="17082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OPERATING SYSTEM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D227E-B828-4EB9-92A4-7AFCF7381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1803" y="2470244"/>
            <a:ext cx="4080361" cy="37698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There are many categories of operating systems. We kept all the Windows categories in one, Mac in one, and remaining in others.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When we plot the price against the operating system then, as usual, Mac is the most expensive.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799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77800" dist="215900" dir="8520000" sx="94000" sy="94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4C4895-4B36-4D80-9F18-26479DDE6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442012"/>
            <a:ext cx="5334197" cy="397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35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79B1CEC-8D21-46B1-8FFD-053549EBE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98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EB8861-0B80-4E02-AE6D-91F1674C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402" y="743447"/>
            <a:ext cx="344576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/>
              <a:t>LOG-NORMAL DISTRIBUTION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8C061E-CCEA-4595-B6C5-03F58793C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5403" y="4629234"/>
            <a:ext cx="344576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sz="2200" dirty="0"/>
              <a:t>To augment the model's accuracy, we have presented the log-normal distribution of prices herein.</a:t>
            </a:r>
          </a:p>
        </p:txBody>
      </p:sp>
    </p:spTree>
    <p:extLst>
      <p:ext uri="{BB962C8B-B14F-4D97-AF65-F5344CB8AC3E}">
        <p14:creationId xmlns:p14="http://schemas.microsoft.com/office/powerpoint/2010/main" val="300021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BE4A1E-61AE-EB7A-1703-D3E649B169E3}"/>
              </a:ext>
            </a:extLst>
          </p:cNvPr>
          <p:cNvSpPr txBox="1"/>
          <p:nvPr/>
        </p:nvSpPr>
        <p:spPr>
          <a:xfrm>
            <a:off x="638882" y="639193"/>
            <a:ext cx="3864292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Descriptive Statistics of the dataset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number&#10;&#10;Description automatically generated">
            <a:extLst>
              <a:ext uri="{FF2B5EF4-FFF2-40B4-BE49-F238E27FC236}">
                <a16:creationId xmlns:a16="http://schemas.microsoft.com/office/drawing/2014/main" id="{C3A004F9-4BBD-D815-0F3B-74503087C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21" y="1831897"/>
            <a:ext cx="7505679" cy="345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60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3EAEF7-DDA6-4038-B006-54C5135F4937}"/>
              </a:ext>
            </a:extLst>
          </p:cNvPr>
          <p:cNvSpPr/>
          <p:nvPr/>
        </p:nvSpPr>
        <p:spPr>
          <a:xfrm>
            <a:off x="2458064" y="93407"/>
            <a:ext cx="6754762" cy="8111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CORRELATION ANALYSIS</a:t>
            </a:r>
            <a:endParaRPr lang="en-IN" sz="32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B06C53-B8E1-02DC-7785-C228E26C0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1389"/>
            <a:ext cx="6361471" cy="45974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C62AC6-BD6B-E067-B331-8F2E8F002B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5"/>
          <a:stretch/>
        </p:blipFill>
        <p:spPr>
          <a:xfrm>
            <a:off x="6361471" y="1435510"/>
            <a:ext cx="5348748" cy="449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1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5AA220-97B5-495C-A6F9-C3A78F2E45EF}"/>
              </a:ext>
            </a:extLst>
          </p:cNvPr>
          <p:cNvSpPr>
            <a:spLocks/>
          </p:cNvSpPr>
          <p:nvPr/>
        </p:nvSpPr>
        <p:spPr>
          <a:xfrm>
            <a:off x="1262396" y="2689585"/>
            <a:ext cx="4132874" cy="35249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0045" indent="-360045" defTabSz="96012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b="1" kern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Introduction</a:t>
            </a:r>
          </a:p>
          <a:p>
            <a:pPr marL="360045" indent="-360045" defTabSz="96012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b="1" kern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Problem Statement</a:t>
            </a:r>
          </a:p>
          <a:p>
            <a:pPr marL="360045" indent="-360045" defTabSz="96012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b="1" kern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Overview of Dataset</a:t>
            </a:r>
          </a:p>
          <a:p>
            <a:pPr marL="360045" indent="-360045" defTabSz="96012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b="1" kern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Data </a:t>
            </a:r>
            <a:r>
              <a:rPr lang="en-US" sz="1700" b="1" dirty="0">
                <a:solidFill>
                  <a:srgbClr val="002060"/>
                </a:solidFill>
              </a:rPr>
              <a:t>Preprocessing</a:t>
            </a:r>
            <a:r>
              <a:rPr lang="en-US" sz="1700" b="1" kern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360045" indent="-360045" defTabSz="96012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b="1" kern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Exploratory Data Analysis</a:t>
            </a:r>
          </a:p>
          <a:p>
            <a:pPr marL="360045" indent="-360045" defTabSz="96012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b="1" kern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Feature Engineering</a:t>
            </a:r>
          </a:p>
          <a:p>
            <a:pPr marL="360045" indent="-360045" defTabSz="96012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b="1" kern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Data Modelling </a:t>
            </a:r>
          </a:p>
          <a:p>
            <a:pPr marL="360045" indent="-360045" defTabSz="96012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b="1" kern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Price Prediction</a:t>
            </a:r>
          </a:p>
          <a:p>
            <a:pPr marL="360045" indent="-360045" defTabSz="96012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b="1" kern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Conclusion</a:t>
            </a:r>
          </a:p>
          <a:p>
            <a:pPr marL="360045" indent="-360045" defTabSz="96012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endParaRPr lang="en-US" sz="1700" b="1" kern="1200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endParaRPr lang="en-IN" sz="1700" b="1" dirty="0">
              <a:solidFill>
                <a:srgbClr val="002060"/>
              </a:solidFill>
            </a:endParaRPr>
          </a:p>
        </p:txBody>
      </p:sp>
      <p:pic>
        <p:nvPicPr>
          <p:cNvPr id="5122" name="Picture 2" descr="How to Effectively Draft the Table of Contents of Your Book">
            <a:extLst>
              <a:ext uri="{FF2B5EF4-FFF2-40B4-BE49-F238E27FC236}">
                <a16:creationId xmlns:a16="http://schemas.microsoft.com/office/drawing/2014/main" id="{B6CDB733-0996-4D4C-86B4-BD0B72A87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8" t="17239" r="3413" b="14431"/>
          <a:stretch/>
        </p:blipFill>
        <p:spPr bwMode="auto">
          <a:xfrm>
            <a:off x="751323" y="643466"/>
            <a:ext cx="5155018" cy="168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able of Contents: “Front matter” vs. “back matter” | ReviewEditing">
            <a:extLst>
              <a:ext uri="{FF2B5EF4-FFF2-40B4-BE49-F238E27FC236}">
                <a16:creationId xmlns:a16="http://schemas.microsoft.com/office/drawing/2014/main" id="{89774E11-04FE-42F2-AE18-DE57E197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881" y="1651185"/>
            <a:ext cx="4892795" cy="456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554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7" name="Rectangle 514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5D4A6-3A17-BFA0-2977-7E745FF36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6600"/>
              <a:t>Modelling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1A449-08A2-39E7-8990-AB45FEE95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4395234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Linear Regression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Ridge Regression (Using Tuning Hyperparameter)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Random Forest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514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ow to do Linear Regression in Power BI">
            <a:extLst>
              <a:ext uri="{FF2B5EF4-FFF2-40B4-BE49-F238E27FC236}">
                <a16:creationId xmlns:a16="http://schemas.microsoft.com/office/drawing/2014/main" id="{D6379929-AE7C-1524-F622-2CF077E2F6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4" r="12218" b="4"/>
          <a:stretch/>
        </p:blipFill>
        <p:spPr bwMode="auto">
          <a:xfrm>
            <a:off x="5270998" y="640080"/>
            <a:ext cx="5981211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489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2C389-3406-47A7-86A2-5C84661D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03" b="1098"/>
          <a:stretch/>
        </p:blipFill>
        <p:spPr>
          <a:xfrm>
            <a:off x="1" y="1170038"/>
            <a:ext cx="7730745" cy="568796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57BD0-96C0-4931-A482-476EDA12F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124" y="267145"/>
            <a:ext cx="3930444" cy="1899912"/>
          </a:xfrm>
        </p:spPr>
        <p:txBody>
          <a:bodyPr>
            <a:normAutofit/>
          </a:bodyPr>
          <a:lstStyle/>
          <a:p>
            <a:br>
              <a:rPr lang="en-US" sz="4000" b="1" dirty="0"/>
            </a:br>
            <a:r>
              <a:rPr lang="en-US" sz="4000" b="1" dirty="0"/>
              <a:t>MODEL PREDICTION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48A23-75BB-44C9-9D1E-7D2CCB4F6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3123" y="2434201"/>
            <a:ext cx="3330676" cy="31308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As we have gone through various models above, the random forest model’s accuracy is 82%.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7244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aptop on a table">
            <a:extLst>
              <a:ext uri="{FF2B5EF4-FFF2-40B4-BE49-F238E27FC236}">
                <a16:creationId xmlns:a16="http://schemas.microsoft.com/office/drawing/2014/main" id="{CC4572DF-2943-E720-B0B3-2391BBCD60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CE919-6A48-4D08-8FE8-44A2C4B0F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dirty="0"/>
              <a:t>PRICE PREDICTION FOR NewGen LAPTOP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B523F-B620-4B64-9139-DA20C59A5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Based on the analysis of the existing laptop dataset for NewGen company, the predicted price for one NewGen laptop is approximately </a:t>
            </a:r>
            <a:r>
              <a:rPr lang="en-US" sz="2000" b="1" dirty="0"/>
              <a:t>CAD 642</a:t>
            </a:r>
            <a:r>
              <a:rPr lang="en-US" sz="2000" dirty="0"/>
              <a:t>. </a:t>
            </a:r>
          </a:p>
          <a:p>
            <a:pPr algn="just"/>
            <a:r>
              <a:rPr lang="en-US" sz="2000" dirty="0"/>
              <a:t>This prediction is derived from a comprehensive analysis of various laptop features and their impact on pricing.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78106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1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Premium Photo | Software engineer coding on laptop computer with javascript  on virtual screen">
            <a:extLst>
              <a:ext uri="{FF2B5EF4-FFF2-40B4-BE49-F238E27FC236}">
                <a16:creationId xmlns:a16="http://schemas.microsoft.com/office/drawing/2014/main" id="{BE771A04-F6BF-42C8-AB8C-F0381CC758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1" r="22890" b="-2"/>
          <a:stretch/>
        </p:blipFill>
        <p:spPr bwMode="auto">
          <a:xfrm>
            <a:off x="-1" y="-2"/>
            <a:ext cx="5410198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143" name="Rectangle 5142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E0A49-5873-49D0-8781-436E016D5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Conclusion for “NewGen</a:t>
            </a:r>
            <a:r>
              <a:rPr lang="en-US" sz="4000"/>
              <a:t>”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8E3FB-CCA6-4724-86FC-BE51D0EA9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Our analysis found that using a random forest model, incorporating features like Inches, Ram, Weight, etc., provides the highest accuracy for price prediction. This data-driven approach aligns with NewGen's commitment to technology and affordability, enabling them to refine pricing strategies and maintain a competitive edge</a:t>
            </a:r>
          </a:p>
        </p:txBody>
      </p:sp>
    </p:spTree>
    <p:extLst>
      <p:ext uri="{BB962C8B-B14F-4D97-AF65-F5344CB8AC3E}">
        <p14:creationId xmlns:p14="http://schemas.microsoft.com/office/powerpoint/2010/main" val="1064267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1000 Thank you in Python programming language White' Baby Longsleeve Shirt  | Spreadshirt">
            <a:extLst>
              <a:ext uri="{FF2B5EF4-FFF2-40B4-BE49-F238E27FC236}">
                <a16:creationId xmlns:a16="http://schemas.microsoft.com/office/drawing/2014/main" id="{D383FD69-F270-49EC-9E18-D535BDEE86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6" b="32123"/>
          <a:stretch/>
        </p:blipFill>
        <p:spPr bwMode="auto">
          <a:xfrm>
            <a:off x="2945222" y="1485900"/>
            <a:ext cx="6301556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86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ow to write a CV that will get you a JOB - Rediff.com">
            <a:extLst>
              <a:ext uri="{FF2B5EF4-FFF2-40B4-BE49-F238E27FC236}">
                <a16:creationId xmlns:a16="http://schemas.microsoft.com/office/drawing/2014/main" id="{290E829B-2483-40AD-9360-18C4136F19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6" r="980"/>
          <a:stretch/>
        </p:blipFill>
        <p:spPr bwMode="auto">
          <a:xfrm>
            <a:off x="1" y="-9822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4" name="Rectangle 206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4D9913-BB66-4BD0-8F26-73280DD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/>
              <a:t>INTRODUCTION</a:t>
            </a:r>
            <a:endParaRPr lang="en-IN" sz="4000" b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F9C4F3-F830-4062-9227-5210068FB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 algn="just"/>
            <a:r>
              <a:rPr lang="en-US" sz="1700" dirty="0"/>
              <a:t>NewGen, a rising contender in the laptop market, is well-positioned to transform the business because of its dedication to providing cutting-edge technologies at affordable costs. </a:t>
            </a:r>
          </a:p>
          <a:p>
            <a:pPr algn="just"/>
            <a:r>
              <a:rPr lang="en-US" sz="1700" dirty="0"/>
              <a:t>Understanding customer preferences and successfully balancing features and pricing in its product offerings are crucial challenges for NewGen as it attempts to appeal to two important demographics: students and creative/working professionals.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207261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03B54-D3EF-458E-BE92-90BD485C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b="1"/>
              <a:t>PROBLEM STATEMENT</a:t>
            </a:r>
            <a:endParaRPr lang="en-IN" sz="4000" b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CCBCA-579F-471B-9AD6-19C417D4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/>
              <a:t>NewGen, a new entrant in the laptop market, seeks to target students and creative/working professionals by offering high-end features at competitive prices.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/>
              <a:t>However, they lack insights into user-valued features and struggle to balance features cost-effectively.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/>
              <a:t>Leveraging a dataset on laptop features, this project aims to identify key features valued by users and optimize their balance for competitive pricing.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/>
              <a:t>Objectives include understanding user preferences and developing a price prediction model.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/>
              <a:t>Results will inform NewGen's product development and pricing strategy.</a:t>
            </a:r>
            <a:endParaRPr lang="en-IN" sz="1600" dirty="0"/>
          </a:p>
        </p:txBody>
      </p:sp>
      <p:pic>
        <p:nvPicPr>
          <p:cNvPr id="3074" name="Picture 2" descr="How To Write A Problem Statement | Ceptara">
            <a:extLst>
              <a:ext uri="{FF2B5EF4-FFF2-40B4-BE49-F238E27FC236}">
                <a16:creationId xmlns:a16="http://schemas.microsoft.com/office/drawing/2014/main" id="{76417A4E-277F-4223-881F-5BE761769D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8" r="13184" b="-2"/>
          <a:stretch/>
        </p:blipFill>
        <p:spPr bwMode="auto">
          <a:xfrm>
            <a:off x="6096000" y="1"/>
            <a:ext cx="6102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10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8DE4-2DB4-4ECD-B253-8E8F40175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1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OVERVIEW OF DATASET</a:t>
            </a:r>
            <a:endParaRPr lang="en-IN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8AD1F-D8A9-4572-A4C8-05E2BF5C9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721"/>
            <a:ext cx="10515600" cy="120271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Most of the columns in the dataset are noisy and contain a lot of information. However, with the feature engineering/feature selection, will try to uncover the essential features with better results. 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FD0D1A-877F-23BF-3AC4-978E1299C8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578" r="17086" b="16109"/>
          <a:stretch/>
        </p:blipFill>
        <p:spPr>
          <a:xfrm>
            <a:off x="964790" y="3028335"/>
            <a:ext cx="10262419" cy="34645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477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CCDF7-705D-4259-93C5-81953D643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b="1"/>
              <a:t>DATA PREPROCESSING </a:t>
            </a:r>
            <a:endParaRPr lang="en-IN" sz="4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2E3FD-705A-44A8-B032-B4F1F24B1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73" y="2084438"/>
            <a:ext cx="4646905" cy="4493343"/>
          </a:xfrm>
        </p:spPr>
        <p:txBody>
          <a:bodyPr anchor="ctr">
            <a:normAutofit lnSpcReduction="10000"/>
          </a:bodyPr>
          <a:lstStyle/>
          <a:p>
            <a:pPr algn="just"/>
            <a:endParaRPr lang="en-US" sz="1600" b="1" dirty="0"/>
          </a:p>
          <a:p>
            <a:pPr algn="just"/>
            <a:r>
              <a:rPr lang="en-US" sz="1600" b="1" dirty="0"/>
              <a:t>Data Collection: </a:t>
            </a:r>
          </a:p>
          <a:p>
            <a:pPr marL="457200" lvl="1" indent="0" algn="just">
              <a:buNone/>
            </a:pPr>
            <a:r>
              <a:rPr lang="en-US" sz="1600" dirty="0"/>
              <a:t>We collected a dataset containing various features of laptops, including company, type, screen size, RAM, weight, processor, storage, CPU, operating system, and price.</a:t>
            </a:r>
          </a:p>
          <a:p>
            <a:pPr algn="just"/>
            <a:endParaRPr lang="en-US" sz="1600" b="1" dirty="0"/>
          </a:p>
          <a:p>
            <a:pPr algn="just"/>
            <a:r>
              <a:rPr lang="en-US" sz="1600" b="1" dirty="0"/>
              <a:t>Data Preprocessing: </a:t>
            </a:r>
          </a:p>
          <a:p>
            <a:pPr lvl="1" algn="just"/>
            <a:r>
              <a:rPr lang="en-US" sz="1600" dirty="0"/>
              <a:t>Cleaned the dataset by handling missing values, converting currency, and standardizing feature formats.   </a:t>
            </a:r>
          </a:p>
          <a:p>
            <a:pPr lvl="1" algn="just"/>
            <a:r>
              <a:rPr lang="en-US" sz="1600" dirty="0"/>
              <a:t>Performed exploratory data analysis (EDA) to gain insights into feature distributions and correlations.   </a:t>
            </a:r>
          </a:p>
          <a:p>
            <a:pPr lvl="1" algn="just"/>
            <a:r>
              <a:rPr lang="en-US" sz="1600" dirty="0"/>
              <a:t>Engineered new features like Touchscreen, IPS display, CPU brand, storage types (HDD, SSD), GPU brand, and operating system categories.</a:t>
            </a:r>
            <a:endParaRPr lang="en-IN" sz="1600" dirty="0"/>
          </a:p>
        </p:txBody>
      </p:sp>
      <p:pic>
        <p:nvPicPr>
          <p:cNvPr id="1028" name="Picture 4" descr="Data Preprocessing in Machine Learning [Steps &amp; Techniques]">
            <a:extLst>
              <a:ext uri="{FF2B5EF4-FFF2-40B4-BE49-F238E27FC236}">
                <a16:creationId xmlns:a16="http://schemas.microsoft.com/office/drawing/2014/main" id="{0EAF11AD-8BAA-197D-1E33-4B6C328CF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2" r="4509" b="3"/>
          <a:stretch/>
        </p:blipFill>
        <p:spPr bwMode="auto">
          <a:xfrm>
            <a:off x="6096000" y="19665"/>
            <a:ext cx="6102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38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10" name="Slide Background">
            <a:extLst>
              <a:ext uri="{FF2B5EF4-FFF2-40B4-BE49-F238E27FC236}">
                <a16:creationId xmlns:a16="http://schemas.microsoft.com/office/drawing/2014/main" id="{FE1EC756-41E9-4FD6-AD48-EF46A281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8211" name="Rectangle 8210">
            <a:extLst>
              <a:ext uri="{FF2B5EF4-FFF2-40B4-BE49-F238E27FC236}">
                <a16:creationId xmlns:a16="http://schemas.microsoft.com/office/drawing/2014/main" id="{E66F6371-9EA5-9354-29DC-1D07B921F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2E184A-BA2D-491E-8A14-F4B7C79B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2050" name="Picture 2" descr="Top EDA Tools For Exploratory Data Analysis and Techniques You Must Know">
            <a:extLst>
              <a:ext uri="{FF2B5EF4-FFF2-40B4-BE49-F238E27FC236}">
                <a16:creationId xmlns:a16="http://schemas.microsoft.com/office/drawing/2014/main" id="{13A6A8FB-D8CB-8C1E-294E-A8897A66A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122" y="2895983"/>
            <a:ext cx="5804955" cy="269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CD294E-B90D-4738-9D25-92E7A90C1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509" y="2357888"/>
            <a:ext cx="4265370" cy="39026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000" dirty="0"/>
              <a:t>EDA helps to perform hypothesis testing. Starting from the first column, exploring each column, and understanding what impact it creates on the target column.</a:t>
            </a:r>
          </a:p>
          <a:p>
            <a:pPr algn="just"/>
            <a:r>
              <a:rPr lang="en-US" sz="2000" dirty="0"/>
              <a:t>Performed preprocessing and feature engineering at the required steps, aiming to perform in-depth EDA to prepare and clean data for better machine learning modeling to achieve high performance and generalize models.</a:t>
            </a:r>
          </a:p>
        </p:txBody>
      </p:sp>
    </p:spTree>
    <p:extLst>
      <p:ext uri="{BB962C8B-B14F-4D97-AF65-F5344CB8AC3E}">
        <p14:creationId xmlns:p14="http://schemas.microsoft.com/office/powerpoint/2010/main" val="1695349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FE1EC756-41E9-4FD6-AD48-EF46A281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66F6371-9EA5-9354-29DC-1D07B921F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CBB5214-DA2F-40BD-AFB6-6D73847D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PRICE DISPERSION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FF31F14-8ED0-400A-AED6-28C6F93CC09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158" t="31" r="288" b="-163"/>
          <a:stretch/>
        </p:blipFill>
        <p:spPr>
          <a:xfrm>
            <a:off x="950742" y="2357888"/>
            <a:ext cx="5375715" cy="3775494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238170C-4F88-4705-9B8E-9C651A21B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0509" y="2357888"/>
            <a:ext cx="4265370" cy="39026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Working with regression problem statement target column distribution is important to understand.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distribution of the target variable is left skewed, and it is obvious that commodities with low prices are sold and purchased more than the branded ones.</a:t>
            </a:r>
          </a:p>
        </p:txBody>
      </p:sp>
    </p:spTree>
    <p:extLst>
      <p:ext uri="{BB962C8B-B14F-4D97-AF65-F5344CB8AC3E}">
        <p14:creationId xmlns:p14="http://schemas.microsoft.com/office/powerpoint/2010/main" val="4079185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E807-3AC0-4C69-9E6E-D2450B7C7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283" y="741391"/>
            <a:ext cx="3397017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/>
              <a:t>COMPANY MONIKER</a:t>
            </a:r>
          </a:p>
        </p:txBody>
      </p:sp>
      <p:pic>
        <p:nvPicPr>
          <p:cNvPr id="5" name="Picture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F3A417B6-6458-482F-94DE-3DA4DF7575E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-724" r="-2" b="-3"/>
          <a:stretch/>
        </p:blipFill>
        <p:spPr>
          <a:xfrm>
            <a:off x="884698" y="741391"/>
            <a:ext cx="6406903" cy="517911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BE589684-54CA-64D8-C963-5F19FF75B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697" y="5858828"/>
            <a:ext cx="6406903" cy="123363"/>
            <a:chOff x="7015162" y="5858828"/>
            <a:chExt cx="4300544" cy="12336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B56B8E8-B789-DA4D-E4BE-03FA3165B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255D907-377D-0DF9-B4A4-4B44C46FB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82731-80D5-4DD3-BFAA-38914C359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10284" y="2533476"/>
            <a:ext cx="3405415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" indent="-228600" algn="just">
              <a:buFont typeface="Arial" panose="020B0604020202020204" pitchFamily="34" charset="0"/>
              <a:buChar char="•"/>
            </a:pPr>
            <a:r>
              <a:rPr lang="en-US" sz="1700" dirty="0"/>
              <a:t>We want to understand how does brand name impacts the laptop price or what is the average price of each laptop brand. If we plot a frequency plot of a company then the major categories present are Lenovo, Dell, HP, Asus, etc.</a:t>
            </a:r>
          </a:p>
          <a:p>
            <a:pPr marL="57150" indent="-228600" algn="just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57150" indent="-228600" algn="just">
              <a:buFont typeface="Arial" panose="020B0604020202020204" pitchFamily="34" charset="0"/>
              <a:buChar char="•"/>
            </a:pPr>
            <a:r>
              <a:rPr lang="en-US" sz="1700" dirty="0"/>
              <a:t>If we plot the company’s relationship with price, then you can observe how prices vary with different brands. </a:t>
            </a:r>
          </a:p>
        </p:txBody>
      </p:sp>
    </p:spTree>
    <p:extLst>
      <p:ext uri="{BB962C8B-B14F-4D97-AF65-F5344CB8AC3E}">
        <p14:creationId xmlns:p14="http://schemas.microsoft.com/office/powerpoint/2010/main" val="3231391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3390</TotalTime>
  <Words>992</Words>
  <Application>Microsoft Office PowerPoint</Application>
  <PresentationFormat>Widescreen</PresentationFormat>
  <Paragraphs>85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Meiryo</vt:lpstr>
      <vt:lpstr>Arial</vt:lpstr>
      <vt:lpstr>Calibri</vt:lpstr>
      <vt:lpstr>Calibri Light</vt:lpstr>
      <vt:lpstr>Wingdings</vt:lpstr>
      <vt:lpstr>Office Theme</vt:lpstr>
      <vt:lpstr>Feature-Value Optimization for “NewGen” Laptop Pricing</vt:lpstr>
      <vt:lpstr>PowerPoint Presentation</vt:lpstr>
      <vt:lpstr>INTRODUCTION</vt:lpstr>
      <vt:lpstr>PROBLEM STATEMENT</vt:lpstr>
      <vt:lpstr>OVERVIEW OF DATASET</vt:lpstr>
      <vt:lpstr>DATA PREPROCESSING </vt:lpstr>
      <vt:lpstr>EXPLORATORY DATA ANALYSIS</vt:lpstr>
      <vt:lpstr>PRICE DISPERSION</vt:lpstr>
      <vt:lpstr>COMPANY MONIKER</vt:lpstr>
      <vt:lpstr>LAPTOP GENRES</vt:lpstr>
      <vt:lpstr>Price Variability Across Laptop Sizes: A Comparative Analysis</vt:lpstr>
      <vt:lpstr>FEATURE ENGINEERING  LAPTOP PRICE PREDICTION MODEL</vt:lpstr>
      <vt:lpstr>SCREEN RESOLUTION</vt:lpstr>
      <vt:lpstr>CPU</vt:lpstr>
      <vt:lpstr>GPU </vt:lpstr>
      <vt:lpstr>OPERATING SYSTEM</vt:lpstr>
      <vt:lpstr>LOG-NORMAL DISTRIBUTION</vt:lpstr>
      <vt:lpstr>PowerPoint Presentation</vt:lpstr>
      <vt:lpstr>PowerPoint Presentation</vt:lpstr>
      <vt:lpstr>Modelling </vt:lpstr>
      <vt:lpstr> MODEL PREDICTION</vt:lpstr>
      <vt:lpstr>PRICE PREDICTION FOR NewGen LAPTOP</vt:lpstr>
      <vt:lpstr>Conclusion for “NewGen”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nandini patel</dc:creator>
  <cp:lastModifiedBy>Suraj Kumar Mishra</cp:lastModifiedBy>
  <cp:revision>54</cp:revision>
  <dcterms:created xsi:type="dcterms:W3CDTF">2024-04-04T21:58:39Z</dcterms:created>
  <dcterms:modified xsi:type="dcterms:W3CDTF">2024-07-17T03:46:03Z</dcterms:modified>
</cp:coreProperties>
</file>